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1"/>
  </p:notesMasterIdLst>
  <p:handoutMasterIdLst>
    <p:handoutMasterId r:id="rId12"/>
  </p:handoutMasterIdLst>
  <p:sldIdLst>
    <p:sldId id="256" r:id="rId2"/>
    <p:sldId id="262" r:id="rId3"/>
    <p:sldId id="265" r:id="rId4"/>
    <p:sldId id="266" r:id="rId5"/>
    <p:sldId id="257" r:id="rId6"/>
    <p:sldId id="263" r:id="rId7"/>
    <p:sldId id="264" r:id="rId8"/>
    <p:sldId id="258" r:id="rId9"/>
    <p:sldId id="261" r:id="rId10"/>
  </p:sldIdLst>
  <p:sldSz cx="9144000" cy="6858000" type="screen4x3"/>
  <p:notesSz cx="7023100" cy="93091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Default Section" id="{FFB5A770-79ED-4FE0-A0D9-61472AE72790}">
          <p14:sldIdLst>
            <p14:sldId id="256"/>
            <p14:sldId id="262"/>
            <p14:sldId id="265"/>
            <p14:sldId id="266"/>
            <p14:sldId id="257"/>
            <p14:sldId id="263"/>
            <p14:sldId id="264"/>
            <p14:sldId id="258"/>
            <p14:sldId id="26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800080"/>
    <a:srgbClr val="A50021"/>
    <a:srgbClr val="000066"/>
    <a:srgbClr val="009900"/>
    <a:srgbClr val="00FF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4" autoAdjust="0"/>
    <p:restoredTop sz="92497" autoAdjust="0"/>
  </p:normalViewPr>
  <p:slideViewPr>
    <p:cSldViewPr>
      <p:cViewPr varScale="1">
        <p:scale>
          <a:sx n="126" d="100"/>
          <a:sy n="126" d="100"/>
        </p:scale>
        <p:origin x="93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43876" cy="465455"/>
          </a:xfrm>
          <a:prstGeom prst="rect">
            <a:avLst/>
          </a:prstGeom>
          <a:noFill/>
          <a:ln w="9525">
            <a:noFill/>
            <a:miter lim="800000"/>
            <a:headEnd/>
            <a:tailEnd/>
          </a:ln>
          <a:effectLst/>
        </p:spPr>
        <p:txBody>
          <a:bodyPr vert="horz" wrap="square" lIns="91861" tIns="45930" rIns="91861" bIns="45930" numCol="1" anchor="t" anchorCtr="0" compatLnSpc="1">
            <a:prstTxWarp prst="textNoShape">
              <a:avLst/>
            </a:prstTxWarp>
          </a:bodyPr>
          <a:lstStyle>
            <a:lvl1pPr eaLnBrk="1" hangingPunct="1">
              <a:defRPr sz="1200">
                <a:latin typeface="Arial" charset="0"/>
              </a:defRPr>
            </a:lvl1pPr>
          </a:lstStyle>
          <a:p>
            <a:endParaRPr lang="en-US" dirty="0"/>
          </a:p>
        </p:txBody>
      </p:sp>
      <p:sp>
        <p:nvSpPr>
          <p:cNvPr id="78851" name="Rectangle 3"/>
          <p:cNvSpPr>
            <a:spLocks noGrp="1" noChangeArrowheads="1"/>
          </p:cNvSpPr>
          <p:nvPr>
            <p:ph type="dt" sz="quarter" idx="1"/>
          </p:nvPr>
        </p:nvSpPr>
        <p:spPr bwMode="auto">
          <a:xfrm>
            <a:off x="3977629" y="0"/>
            <a:ext cx="3043876" cy="465455"/>
          </a:xfrm>
          <a:prstGeom prst="rect">
            <a:avLst/>
          </a:prstGeom>
          <a:noFill/>
          <a:ln w="9525">
            <a:noFill/>
            <a:miter lim="800000"/>
            <a:headEnd/>
            <a:tailEnd/>
          </a:ln>
          <a:effectLst/>
        </p:spPr>
        <p:txBody>
          <a:bodyPr vert="horz" wrap="square" lIns="91861" tIns="45930" rIns="91861" bIns="45930" numCol="1" anchor="t" anchorCtr="0" compatLnSpc="1">
            <a:prstTxWarp prst="textNoShape">
              <a:avLst/>
            </a:prstTxWarp>
          </a:bodyPr>
          <a:lstStyle>
            <a:lvl1pPr algn="r" eaLnBrk="1" hangingPunct="1">
              <a:defRPr sz="1200">
                <a:latin typeface="Arial" charset="0"/>
              </a:defRPr>
            </a:lvl1pPr>
          </a:lstStyle>
          <a:p>
            <a:endParaRPr lang="en-US" dirty="0"/>
          </a:p>
        </p:txBody>
      </p:sp>
      <p:sp>
        <p:nvSpPr>
          <p:cNvPr id="78852" name="Rectangle 4"/>
          <p:cNvSpPr>
            <a:spLocks noGrp="1" noChangeArrowheads="1"/>
          </p:cNvSpPr>
          <p:nvPr>
            <p:ph type="ftr" sz="quarter" idx="2"/>
          </p:nvPr>
        </p:nvSpPr>
        <p:spPr bwMode="auto">
          <a:xfrm>
            <a:off x="0" y="8842051"/>
            <a:ext cx="3043876" cy="465455"/>
          </a:xfrm>
          <a:prstGeom prst="rect">
            <a:avLst/>
          </a:prstGeom>
          <a:noFill/>
          <a:ln w="9525">
            <a:noFill/>
            <a:miter lim="800000"/>
            <a:headEnd/>
            <a:tailEnd/>
          </a:ln>
          <a:effectLst/>
        </p:spPr>
        <p:txBody>
          <a:bodyPr vert="horz" wrap="square" lIns="91861" tIns="45930" rIns="91861" bIns="45930" numCol="1" anchor="b" anchorCtr="0" compatLnSpc="1">
            <a:prstTxWarp prst="textNoShape">
              <a:avLst/>
            </a:prstTxWarp>
          </a:bodyPr>
          <a:lstStyle>
            <a:lvl1pPr eaLnBrk="1" hangingPunct="1">
              <a:defRPr sz="1200">
                <a:latin typeface="Arial" charset="0"/>
              </a:defRPr>
            </a:lvl1pPr>
          </a:lstStyle>
          <a:p>
            <a:endParaRPr lang="en-US" dirty="0"/>
          </a:p>
        </p:txBody>
      </p:sp>
      <p:sp>
        <p:nvSpPr>
          <p:cNvPr id="78853" name="Rectangle 5"/>
          <p:cNvSpPr>
            <a:spLocks noGrp="1" noChangeArrowheads="1"/>
          </p:cNvSpPr>
          <p:nvPr>
            <p:ph type="sldNum" sz="quarter" idx="3"/>
          </p:nvPr>
        </p:nvSpPr>
        <p:spPr bwMode="auto">
          <a:xfrm>
            <a:off x="3977629" y="8842051"/>
            <a:ext cx="3043876" cy="465455"/>
          </a:xfrm>
          <a:prstGeom prst="rect">
            <a:avLst/>
          </a:prstGeom>
          <a:noFill/>
          <a:ln w="9525">
            <a:noFill/>
            <a:miter lim="800000"/>
            <a:headEnd/>
            <a:tailEnd/>
          </a:ln>
          <a:effectLst/>
        </p:spPr>
        <p:txBody>
          <a:bodyPr vert="horz" wrap="square" lIns="91861" tIns="45930" rIns="91861" bIns="45930" numCol="1" anchor="b" anchorCtr="0" compatLnSpc="1">
            <a:prstTxWarp prst="textNoShape">
              <a:avLst/>
            </a:prstTxWarp>
          </a:bodyPr>
          <a:lstStyle>
            <a:lvl1pPr algn="r" eaLnBrk="1" hangingPunct="1">
              <a:defRPr sz="1200">
                <a:latin typeface="Arial" charset="0"/>
              </a:defRPr>
            </a:lvl1pPr>
          </a:lstStyle>
          <a:p>
            <a:fld id="{291A642D-F83D-4379-A96E-C28C8C813E24}" type="slidenum">
              <a:rPr lang="en-US"/>
              <a:pPr/>
              <a:t>‹#›</a:t>
            </a:fld>
            <a:endParaRPr lang="en-US" dirty="0"/>
          </a:p>
        </p:txBody>
      </p:sp>
    </p:spTree>
    <p:extLst>
      <p:ext uri="{BB962C8B-B14F-4D97-AF65-F5344CB8AC3E}">
        <p14:creationId xmlns:p14="http://schemas.microsoft.com/office/powerpoint/2010/main" val="1018146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43876" cy="465455"/>
          </a:xfrm>
          <a:prstGeom prst="rect">
            <a:avLst/>
          </a:prstGeom>
          <a:noFill/>
          <a:ln w="9525">
            <a:noFill/>
            <a:miter lim="800000"/>
            <a:headEnd/>
            <a:tailEnd/>
          </a:ln>
          <a:effectLst/>
        </p:spPr>
        <p:txBody>
          <a:bodyPr vert="horz" wrap="square" lIns="93312" tIns="46656" rIns="93312" bIns="46656" numCol="1" anchor="t" anchorCtr="0" compatLnSpc="1">
            <a:prstTxWarp prst="textNoShape">
              <a:avLst/>
            </a:prstTxWarp>
          </a:bodyPr>
          <a:lstStyle>
            <a:lvl1pPr defTabSz="932960" eaLnBrk="1" hangingPunct="1">
              <a:defRPr sz="1200">
                <a:latin typeface="Arial" charset="0"/>
              </a:defRPr>
            </a:lvl1pPr>
          </a:lstStyle>
          <a:p>
            <a:endParaRPr lang="en-US" dirty="0"/>
          </a:p>
        </p:txBody>
      </p:sp>
      <p:sp>
        <p:nvSpPr>
          <p:cNvPr id="6147" name="Rectangle 3"/>
          <p:cNvSpPr>
            <a:spLocks noGrp="1" noChangeArrowheads="1"/>
          </p:cNvSpPr>
          <p:nvPr>
            <p:ph type="dt" idx="1"/>
          </p:nvPr>
        </p:nvSpPr>
        <p:spPr bwMode="auto">
          <a:xfrm>
            <a:off x="3977629" y="0"/>
            <a:ext cx="3043876" cy="465455"/>
          </a:xfrm>
          <a:prstGeom prst="rect">
            <a:avLst/>
          </a:prstGeom>
          <a:noFill/>
          <a:ln w="9525">
            <a:noFill/>
            <a:miter lim="800000"/>
            <a:headEnd/>
            <a:tailEnd/>
          </a:ln>
          <a:effectLst/>
        </p:spPr>
        <p:txBody>
          <a:bodyPr vert="horz" wrap="square" lIns="93312" tIns="46656" rIns="93312" bIns="46656" numCol="1" anchor="t" anchorCtr="0" compatLnSpc="1">
            <a:prstTxWarp prst="textNoShape">
              <a:avLst/>
            </a:prstTxWarp>
          </a:bodyPr>
          <a:lstStyle>
            <a:lvl1pPr algn="r" defTabSz="932960" eaLnBrk="1" hangingPunct="1">
              <a:defRPr sz="1200">
                <a:latin typeface="Arial" charset="0"/>
              </a:defRPr>
            </a:lvl1pPr>
          </a:lstStyle>
          <a:p>
            <a:endParaRPr lang="en-US" dirty="0"/>
          </a:p>
        </p:txBody>
      </p:sp>
      <p:sp>
        <p:nvSpPr>
          <p:cNvPr id="6148"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702310" y="4421823"/>
            <a:ext cx="5618480" cy="4189095"/>
          </a:xfrm>
          <a:prstGeom prst="rect">
            <a:avLst/>
          </a:prstGeom>
          <a:noFill/>
          <a:ln w="9525">
            <a:noFill/>
            <a:miter lim="800000"/>
            <a:headEnd/>
            <a:tailEnd/>
          </a:ln>
          <a:effectLst/>
        </p:spPr>
        <p:txBody>
          <a:bodyPr vert="horz" wrap="square" lIns="93312" tIns="46656" rIns="93312" bIns="4665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842051"/>
            <a:ext cx="3043876" cy="465455"/>
          </a:xfrm>
          <a:prstGeom prst="rect">
            <a:avLst/>
          </a:prstGeom>
          <a:noFill/>
          <a:ln w="9525">
            <a:noFill/>
            <a:miter lim="800000"/>
            <a:headEnd/>
            <a:tailEnd/>
          </a:ln>
          <a:effectLst/>
        </p:spPr>
        <p:txBody>
          <a:bodyPr vert="horz" wrap="square" lIns="93312" tIns="46656" rIns="93312" bIns="46656" numCol="1" anchor="b" anchorCtr="0" compatLnSpc="1">
            <a:prstTxWarp prst="textNoShape">
              <a:avLst/>
            </a:prstTxWarp>
          </a:bodyPr>
          <a:lstStyle>
            <a:lvl1pPr defTabSz="932960" eaLnBrk="1" hangingPunct="1">
              <a:defRPr sz="1200">
                <a:latin typeface="Arial" charset="0"/>
              </a:defRPr>
            </a:lvl1pPr>
          </a:lstStyle>
          <a:p>
            <a:endParaRPr lang="en-US" dirty="0"/>
          </a:p>
        </p:txBody>
      </p:sp>
      <p:sp>
        <p:nvSpPr>
          <p:cNvPr id="6151" name="Rectangle 7"/>
          <p:cNvSpPr>
            <a:spLocks noGrp="1" noChangeArrowheads="1"/>
          </p:cNvSpPr>
          <p:nvPr>
            <p:ph type="sldNum" sz="quarter" idx="5"/>
          </p:nvPr>
        </p:nvSpPr>
        <p:spPr bwMode="auto">
          <a:xfrm>
            <a:off x="3977629" y="8842051"/>
            <a:ext cx="3043876" cy="465455"/>
          </a:xfrm>
          <a:prstGeom prst="rect">
            <a:avLst/>
          </a:prstGeom>
          <a:noFill/>
          <a:ln w="9525">
            <a:noFill/>
            <a:miter lim="800000"/>
            <a:headEnd/>
            <a:tailEnd/>
          </a:ln>
          <a:effectLst/>
        </p:spPr>
        <p:txBody>
          <a:bodyPr vert="horz" wrap="square" lIns="93312" tIns="46656" rIns="93312" bIns="46656" numCol="1" anchor="b" anchorCtr="0" compatLnSpc="1">
            <a:prstTxWarp prst="textNoShape">
              <a:avLst/>
            </a:prstTxWarp>
          </a:bodyPr>
          <a:lstStyle>
            <a:lvl1pPr algn="r" defTabSz="932960" eaLnBrk="1" hangingPunct="1">
              <a:defRPr sz="1200">
                <a:latin typeface="Arial" charset="0"/>
              </a:defRPr>
            </a:lvl1pPr>
          </a:lstStyle>
          <a:p>
            <a:fld id="{00EDDE16-AAE4-416F-87EB-A01E189A8026}" type="slidenum">
              <a:rPr lang="en-US"/>
              <a:pPr/>
              <a:t>‹#›</a:t>
            </a:fld>
            <a:endParaRPr lang="en-US" dirty="0"/>
          </a:p>
        </p:txBody>
      </p:sp>
    </p:spTree>
    <p:extLst>
      <p:ext uri="{BB962C8B-B14F-4D97-AF65-F5344CB8AC3E}">
        <p14:creationId xmlns:p14="http://schemas.microsoft.com/office/powerpoint/2010/main" val="293701461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2"/>
          <p:cNvSpPr>
            <a:spLocks noGrp="1"/>
          </p:cNvSpPr>
          <p:nvPr>
            <p:ph type="dt" sz="half" idx="2"/>
          </p:nvPr>
        </p:nvSpPr>
        <p:spPr>
          <a:xfrm>
            <a:off x="6858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5/10/2023</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ln>
            <a:noFill/>
          </a:ln>
        </p:spPr>
        <p:txBody>
          <a:bodyPr/>
          <a:lstStyle>
            <a:lvl3pPr>
              <a:defRPr>
                <a:solidFill>
                  <a:srgbClr val="FF0000"/>
                </a:solidFill>
              </a:defRPr>
            </a:lvl3pPr>
            <a:lvl4pPr>
              <a:defRPr>
                <a:solidFill>
                  <a:srgbClr val="00B050"/>
                </a:solidFill>
              </a:defRPr>
            </a:lvl4pPr>
            <a:lvl5pPr marL="1337310" indent="-285750">
              <a:buFont typeface="Arial" panose="020B06040202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lvl1pPr>
              <a:defRPr/>
            </a:lvl1pPr>
          </a:lstStyle>
          <a:p>
            <a:r>
              <a:rPr lang="en-US" dirty="0" smtClean="0"/>
              <a:t>MIT Bates HPRCF</a:t>
            </a:r>
            <a:endParaRPr lang="en-US" dirty="0"/>
          </a:p>
        </p:txBody>
      </p:sp>
      <p:sp>
        <p:nvSpPr>
          <p:cNvPr id="9" name="Slide Number Placeholder 8"/>
          <p:cNvSpPr>
            <a:spLocks noGrp="1"/>
          </p:cNvSpPr>
          <p:nvPr>
            <p:ph type="sldNum" sz="quarter" idx="12"/>
          </p:nvPr>
        </p:nvSpPr>
        <p:spPr/>
        <p:txBody>
          <a:bodyPr/>
          <a:lstStyle/>
          <a:p>
            <a:fld id="{EEFD040C-B637-41CA-91DB-DA09365092B2}" type="slidenum">
              <a:rPr lang="en-US" smtClean="0"/>
              <a:pPr/>
              <a:t>‹#›</a:t>
            </a:fld>
            <a:endParaRPr lang="en-US" dirty="0"/>
          </a:p>
        </p:txBody>
      </p:sp>
      <p:sp>
        <p:nvSpPr>
          <p:cNvPr id="6" name="Date Placeholder 2"/>
          <p:cNvSpPr>
            <a:spLocks noGrp="1"/>
          </p:cNvSpPr>
          <p:nvPr>
            <p:ph type="dt" sz="half" idx="2"/>
          </p:nvPr>
        </p:nvSpPr>
        <p:spPr>
          <a:xfrm>
            <a:off x="6858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5/10/2023</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762000"/>
            <a:ext cx="4040188"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295400"/>
            <a:ext cx="4040188" cy="4830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762000"/>
            <a:ext cx="4041775"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295400"/>
            <a:ext cx="4041775" cy="4830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Footer Placeholder 10"/>
          <p:cNvSpPr>
            <a:spLocks noGrp="1"/>
          </p:cNvSpPr>
          <p:nvPr>
            <p:ph type="ftr" sz="quarter" idx="11"/>
          </p:nvPr>
        </p:nvSpPr>
        <p:spPr/>
        <p:txBody>
          <a:bodyPr/>
          <a:lstStyle>
            <a:lvl1pPr>
              <a:defRPr/>
            </a:lvl1pPr>
          </a:lstStyle>
          <a:p>
            <a:r>
              <a:rPr lang="en-US" dirty="0" smtClean="0"/>
              <a:t>MIT Bates HPRCF</a:t>
            </a:r>
            <a:endParaRPr lang="en-US" dirty="0"/>
          </a:p>
        </p:txBody>
      </p:sp>
      <p:sp>
        <p:nvSpPr>
          <p:cNvPr id="12" name="Slide Number Placeholder 11"/>
          <p:cNvSpPr>
            <a:spLocks noGrp="1"/>
          </p:cNvSpPr>
          <p:nvPr>
            <p:ph type="sldNum" sz="quarter" idx="12"/>
          </p:nvPr>
        </p:nvSpPr>
        <p:spPr/>
        <p:txBody>
          <a:bodyPr/>
          <a:lstStyle/>
          <a:p>
            <a:fld id="{EEFD040C-B637-41CA-91DB-DA09365092B2}" type="slidenum">
              <a:rPr lang="en-US" smtClean="0"/>
              <a:pPr/>
              <a:t>‹#›</a:t>
            </a:fld>
            <a:endParaRPr lang="en-US" dirty="0"/>
          </a:p>
        </p:txBody>
      </p:sp>
      <p:sp>
        <p:nvSpPr>
          <p:cNvPr id="9" name="Date Placeholder 2"/>
          <p:cNvSpPr>
            <a:spLocks noGrp="1"/>
          </p:cNvSpPr>
          <p:nvPr>
            <p:ph type="dt" sz="half" idx="13"/>
          </p:nvPr>
        </p:nvSpPr>
        <p:spPr>
          <a:xfrm>
            <a:off x="6858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5/10/2023</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Footer Placeholder 8"/>
          <p:cNvSpPr>
            <a:spLocks noGrp="1"/>
          </p:cNvSpPr>
          <p:nvPr>
            <p:ph type="ftr" sz="quarter" idx="11"/>
          </p:nvPr>
        </p:nvSpPr>
        <p:spPr/>
        <p:txBody>
          <a:bodyPr/>
          <a:lstStyle>
            <a:lvl1pPr>
              <a:defRPr/>
            </a:lvl1pPr>
          </a:lstStyle>
          <a:p>
            <a:r>
              <a:rPr lang="en-US" dirty="0" smtClean="0"/>
              <a:t>MIT Bates HPRCF</a:t>
            </a:r>
            <a:endParaRPr lang="en-US" dirty="0"/>
          </a:p>
        </p:txBody>
      </p:sp>
      <p:sp>
        <p:nvSpPr>
          <p:cNvPr id="10" name="Slide Number Placeholder 9"/>
          <p:cNvSpPr>
            <a:spLocks noGrp="1"/>
          </p:cNvSpPr>
          <p:nvPr>
            <p:ph type="sldNum" sz="quarter" idx="12"/>
          </p:nvPr>
        </p:nvSpPr>
        <p:spPr/>
        <p:txBody>
          <a:bodyPr/>
          <a:lstStyle/>
          <a:p>
            <a:fld id="{EEFD040C-B637-41CA-91DB-DA09365092B2}" type="slidenum">
              <a:rPr lang="en-US" smtClean="0"/>
              <a:pPr/>
              <a:t>‹#›</a:t>
            </a:fld>
            <a:endParaRPr lang="en-US" dirty="0"/>
          </a:p>
        </p:txBody>
      </p:sp>
      <p:sp>
        <p:nvSpPr>
          <p:cNvPr id="7" name="Date Placeholder 2"/>
          <p:cNvSpPr>
            <a:spLocks noGrp="1"/>
          </p:cNvSpPr>
          <p:nvPr>
            <p:ph type="dt" sz="half" idx="13"/>
          </p:nvPr>
        </p:nvSpPr>
        <p:spPr>
          <a:xfrm>
            <a:off x="6858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5/10/2023</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0"/>
            <a:ext cx="7772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4099" name="Rectangle 3"/>
          <p:cNvSpPr>
            <a:spLocks noGrp="1" noChangeArrowheads="1"/>
          </p:cNvSpPr>
          <p:nvPr>
            <p:ph type="body" idx="1"/>
          </p:nvPr>
        </p:nvSpPr>
        <p:spPr bwMode="auto">
          <a:xfrm>
            <a:off x="76200" y="685800"/>
            <a:ext cx="8991600" cy="5486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9" name="Group 23"/>
          <p:cNvGrpSpPr>
            <a:grpSpLocks/>
          </p:cNvGrpSpPr>
          <p:nvPr/>
        </p:nvGrpSpPr>
        <p:grpSpPr bwMode="auto">
          <a:xfrm>
            <a:off x="54576" y="6477000"/>
            <a:ext cx="631224" cy="334894"/>
            <a:chOff x="728" y="3915"/>
            <a:chExt cx="311" cy="165"/>
          </a:xfrm>
        </p:grpSpPr>
        <p:sp>
          <p:nvSpPr>
            <p:cNvPr id="10" name="Rectangle 14"/>
            <p:cNvSpPr>
              <a:spLocks noChangeAspect="1" noChangeArrowheads="1"/>
            </p:cNvSpPr>
            <p:nvPr userDrawn="1"/>
          </p:nvSpPr>
          <p:spPr bwMode="auto">
            <a:xfrm>
              <a:off x="839" y="3916"/>
              <a:ext cx="33" cy="164"/>
            </a:xfrm>
            <a:prstGeom prst="rect">
              <a:avLst/>
            </a:prstGeom>
            <a:solidFill>
              <a:srgbClr val="993333"/>
            </a:solidFill>
            <a:ln w="9525">
              <a:noFill/>
              <a:miter lim="800000"/>
              <a:headEnd/>
              <a:tailEnd/>
            </a:ln>
            <a:effectLst/>
          </p:spPr>
          <p:txBody>
            <a:bodyPr wrap="none" anchor="ctr"/>
            <a:lstStyle/>
            <a:p>
              <a:endParaRPr lang="en-US" dirty="0"/>
            </a:p>
          </p:txBody>
        </p:sp>
        <p:sp>
          <p:nvSpPr>
            <p:cNvPr id="11" name="Rectangle 15"/>
            <p:cNvSpPr>
              <a:spLocks noChangeAspect="1" noChangeArrowheads="1"/>
            </p:cNvSpPr>
            <p:nvPr userDrawn="1"/>
          </p:nvSpPr>
          <p:spPr bwMode="auto">
            <a:xfrm>
              <a:off x="782" y="3916"/>
              <a:ext cx="33" cy="112"/>
            </a:xfrm>
            <a:prstGeom prst="rect">
              <a:avLst/>
            </a:prstGeom>
            <a:solidFill>
              <a:srgbClr val="993333"/>
            </a:solidFill>
            <a:ln w="9525">
              <a:noFill/>
              <a:miter lim="800000"/>
              <a:headEnd/>
              <a:tailEnd/>
            </a:ln>
            <a:effectLst/>
          </p:spPr>
          <p:txBody>
            <a:bodyPr wrap="none" anchor="ctr"/>
            <a:lstStyle/>
            <a:p>
              <a:endParaRPr lang="en-US" dirty="0"/>
            </a:p>
          </p:txBody>
        </p:sp>
        <p:sp>
          <p:nvSpPr>
            <p:cNvPr id="12" name="Rectangle 16"/>
            <p:cNvSpPr>
              <a:spLocks noChangeAspect="1" noChangeArrowheads="1"/>
            </p:cNvSpPr>
            <p:nvPr userDrawn="1"/>
          </p:nvSpPr>
          <p:spPr bwMode="auto">
            <a:xfrm>
              <a:off x="728" y="3916"/>
              <a:ext cx="33" cy="164"/>
            </a:xfrm>
            <a:prstGeom prst="rect">
              <a:avLst/>
            </a:prstGeom>
            <a:solidFill>
              <a:srgbClr val="993333"/>
            </a:solidFill>
            <a:ln w="9525">
              <a:noFill/>
              <a:miter lim="800000"/>
              <a:headEnd/>
              <a:tailEnd/>
            </a:ln>
            <a:effectLst/>
          </p:spPr>
          <p:txBody>
            <a:bodyPr wrap="none" anchor="ctr"/>
            <a:lstStyle/>
            <a:p>
              <a:endParaRPr lang="en-US" dirty="0"/>
            </a:p>
          </p:txBody>
        </p:sp>
        <p:sp>
          <p:nvSpPr>
            <p:cNvPr id="13" name="Rectangle 17"/>
            <p:cNvSpPr>
              <a:spLocks noChangeAspect="1" noChangeArrowheads="1"/>
            </p:cNvSpPr>
            <p:nvPr userDrawn="1"/>
          </p:nvSpPr>
          <p:spPr bwMode="auto">
            <a:xfrm>
              <a:off x="896" y="3967"/>
              <a:ext cx="33" cy="112"/>
            </a:xfrm>
            <a:prstGeom prst="rect">
              <a:avLst/>
            </a:prstGeom>
            <a:solidFill>
              <a:srgbClr val="666A7B"/>
            </a:solidFill>
            <a:ln w="9525">
              <a:noFill/>
              <a:miter lim="800000"/>
              <a:headEnd/>
              <a:tailEnd/>
            </a:ln>
            <a:effectLst/>
          </p:spPr>
          <p:txBody>
            <a:bodyPr wrap="none" anchor="ctr"/>
            <a:lstStyle/>
            <a:p>
              <a:endParaRPr lang="en-US" dirty="0"/>
            </a:p>
          </p:txBody>
        </p:sp>
        <p:sp>
          <p:nvSpPr>
            <p:cNvPr id="14" name="Rectangle 18"/>
            <p:cNvSpPr>
              <a:spLocks noChangeAspect="1" noChangeArrowheads="1"/>
            </p:cNvSpPr>
            <p:nvPr userDrawn="1"/>
          </p:nvSpPr>
          <p:spPr bwMode="auto">
            <a:xfrm>
              <a:off x="950" y="3967"/>
              <a:ext cx="33" cy="112"/>
            </a:xfrm>
            <a:prstGeom prst="rect">
              <a:avLst/>
            </a:prstGeom>
            <a:solidFill>
              <a:srgbClr val="993333"/>
            </a:solidFill>
            <a:ln w="9525">
              <a:noFill/>
              <a:miter lim="800000"/>
              <a:headEnd/>
              <a:tailEnd/>
            </a:ln>
            <a:effectLst/>
          </p:spPr>
          <p:txBody>
            <a:bodyPr wrap="none" anchor="ctr"/>
            <a:lstStyle/>
            <a:p>
              <a:endParaRPr lang="en-US" dirty="0"/>
            </a:p>
          </p:txBody>
        </p:sp>
        <p:sp>
          <p:nvSpPr>
            <p:cNvPr id="15" name="Rectangle 19"/>
            <p:cNvSpPr>
              <a:spLocks noChangeAspect="1" noChangeArrowheads="1"/>
            </p:cNvSpPr>
            <p:nvPr userDrawn="1"/>
          </p:nvSpPr>
          <p:spPr bwMode="auto">
            <a:xfrm>
              <a:off x="895" y="3915"/>
              <a:ext cx="32" cy="33"/>
            </a:xfrm>
            <a:prstGeom prst="rect">
              <a:avLst/>
            </a:prstGeom>
            <a:solidFill>
              <a:srgbClr val="993333"/>
            </a:solidFill>
            <a:ln w="9525">
              <a:noFill/>
              <a:miter lim="800000"/>
              <a:headEnd/>
              <a:tailEnd/>
            </a:ln>
            <a:effectLst/>
          </p:spPr>
          <p:txBody>
            <a:bodyPr wrap="none" anchor="ctr"/>
            <a:lstStyle/>
            <a:p>
              <a:endParaRPr lang="en-US" dirty="0"/>
            </a:p>
          </p:txBody>
        </p:sp>
        <p:sp>
          <p:nvSpPr>
            <p:cNvPr id="16" name="Rectangle 20"/>
            <p:cNvSpPr>
              <a:spLocks noChangeAspect="1" noChangeArrowheads="1"/>
            </p:cNvSpPr>
            <p:nvPr userDrawn="1"/>
          </p:nvSpPr>
          <p:spPr bwMode="auto">
            <a:xfrm>
              <a:off x="950" y="3915"/>
              <a:ext cx="89" cy="33"/>
            </a:xfrm>
            <a:prstGeom prst="rect">
              <a:avLst/>
            </a:prstGeom>
            <a:solidFill>
              <a:srgbClr val="993333"/>
            </a:solidFill>
            <a:ln w="9525">
              <a:noFill/>
              <a:miter lim="800000"/>
              <a:headEnd/>
              <a:tailEnd/>
            </a:ln>
            <a:effectLst/>
          </p:spPr>
          <p:txBody>
            <a:bodyPr wrap="none" anchor="ctr"/>
            <a:lstStyle/>
            <a:p>
              <a:endParaRPr lang="en-US" dirty="0"/>
            </a:p>
          </p:txBody>
        </p:sp>
      </p:grpSp>
      <p:cxnSp>
        <p:nvCxnSpPr>
          <p:cNvPr id="18" name="Straight Connector 17"/>
          <p:cNvCxnSpPr/>
          <p:nvPr/>
        </p:nvCxnSpPr>
        <p:spPr bwMode="auto">
          <a:xfrm>
            <a:off x="76200" y="609600"/>
            <a:ext cx="8991600" cy="0"/>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cxnSp>
      <p:cxnSp>
        <p:nvCxnSpPr>
          <p:cNvPr id="22" name="Straight Connector 21"/>
          <p:cNvCxnSpPr/>
          <p:nvPr/>
        </p:nvCxnSpPr>
        <p:spPr bwMode="auto">
          <a:xfrm>
            <a:off x="838200" y="6400800"/>
            <a:ext cx="7620000" cy="0"/>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16200000" rotWithShape="0">
              <a:prstClr val="black">
                <a:alpha val="40000"/>
              </a:prstClr>
            </a:outerShdw>
          </a:effectLst>
        </p:spPr>
      </p:cxnSp>
      <p:sp>
        <p:nvSpPr>
          <p:cNvPr id="2" name="Slide Number Placeholder 1"/>
          <p:cNvSpPr>
            <a:spLocks noGrp="1"/>
          </p:cNvSpPr>
          <p:nvPr>
            <p:ph type="sldNum" sz="quarter" idx="4"/>
          </p:nvPr>
        </p:nvSpPr>
        <p:spPr>
          <a:xfrm>
            <a:off x="6553200" y="6356350"/>
            <a:ext cx="1752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FD040C-B637-41CA-91DB-DA09365092B2}" type="slidenum">
              <a:rPr lang="en-US" smtClean="0"/>
              <a:pPr/>
              <a:t>‹#›</a:t>
            </a:fld>
            <a:endParaRPr lang="en-US" dirty="0"/>
          </a:p>
        </p:txBody>
      </p:sp>
      <p:sp>
        <p:nvSpPr>
          <p:cNvPr id="3" name="Date Placeholder 2"/>
          <p:cNvSpPr>
            <a:spLocks noGrp="1"/>
          </p:cNvSpPr>
          <p:nvPr>
            <p:ph type="dt" sz="half" idx="2"/>
          </p:nvPr>
        </p:nvSpPr>
        <p:spPr>
          <a:xfrm>
            <a:off x="6858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5/10/2023</a:t>
            </a:r>
            <a:endParaRPr lang="en-US" dirty="0"/>
          </a:p>
        </p:txBody>
      </p:sp>
      <p:sp>
        <p:nvSpPr>
          <p:cNvPr id="4" name="Footer Placeholder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MIT Bates HPRCF</a:t>
            </a:r>
            <a:endParaRPr lang="en-US" dirty="0"/>
          </a:p>
        </p:txBody>
      </p:sp>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82000" y="6324600"/>
            <a:ext cx="702110" cy="489004"/>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 id="2147483658" r:id="rId4"/>
  </p:sldLayoutIdLst>
  <p:timing>
    <p:tnLst>
      <p:par>
        <p:cTn id="1" dur="indefinite" restart="never" nodeType="tmRoot"/>
      </p:par>
    </p:tnLst>
  </p:timing>
  <p:hf hdr="0"/>
  <p:txStyles>
    <p:titleStyle>
      <a:lvl1pPr algn="ctr" rtl="0" eaLnBrk="1" fontAlgn="base" hangingPunct="1">
        <a:spcBef>
          <a:spcPct val="0"/>
        </a:spcBef>
        <a:spcAft>
          <a:spcPct val="0"/>
        </a:spcAft>
        <a:defRPr sz="4400">
          <a:solidFill>
            <a:srgbClr val="A50021"/>
          </a:solidFill>
          <a:latin typeface="Calibri" pitchFamily="34" charset="0"/>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182880" indent="-342900" algn="l" rtl="0" eaLnBrk="1" fontAlgn="base" hangingPunct="1">
        <a:spcBef>
          <a:spcPct val="20000"/>
        </a:spcBef>
        <a:spcAft>
          <a:spcPct val="0"/>
        </a:spcAft>
        <a:buChar char="•"/>
        <a:defRPr sz="1600">
          <a:solidFill>
            <a:schemeClr val="tx1"/>
          </a:solidFill>
          <a:latin typeface="Calibri" pitchFamily="34" charset="0"/>
          <a:ea typeface="+mn-ea"/>
          <a:cs typeface="+mn-cs"/>
        </a:defRPr>
      </a:lvl1pPr>
      <a:lvl2pPr marL="457200" indent="-285750" algn="l" rtl="0" eaLnBrk="1" fontAlgn="base" hangingPunct="1">
        <a:spcBef>
          <a:spcPct val="20000"/>
        </a:spcBef>
        <a:spcAft>
          <a:spcPct val="0"/>
        </a:spcAft>
        <a:buChar char="–"/>
        <a:defRPr sz="1600">
          <a:solidFill>
            <a:schemeClr val="accent2"/>
          </a:solidFill>
          <a:latin typeface="Calibri" pitchFamily="34" charset="0"/>
        </a:defRPr>
      </a:lvl2pPr>
      <a:lvl3pPr marL="640080" indent="-228600" algn="l" rtl="0" eaLnBrk="1" fontAlgn="base" hangingPunct="1">
        <a:spcBef>
          <a:spcPct val="20000"/>
        </a:spcBef>
        <a:spcAft>
          <a:spcPct val="0"/>
        </a:spcAft>
        <a:buChar char="•"/>
        <a:defRPr sz="1600">
          <a:solidFill>
            <a:srgbClr val="FF0000"/>
          </a:solidFill>
          <a:latin typeface="Calibri" pitchFamily="34" charset="0"/>
        </a:defRPr>
      </a:lvl3pPr>
      <a:lvl4pPr marL="914400" indent="-228600" algn="l" rtl="0" eaLnBrk="1" fontAlgn="base" hangingPunct="1">
        <a:spcBef>
          <a:spcPct val="20000"/>
        </a:spcBef>
        <a:spcAft>
          <a:spcPct val="0"/>
        </a:spcAft>
        <a:buChar char="–"/>
        <a:defRPr sz="1600">
          <a:solidFill>
            <a:srgbClr val="00B050"/>
          </a:solidFill>
          <a:latin typeface="Calibri" pitchFamily="34" charset="0"/>
        </a:defRPr>
      </a:lvl4pPr>
      <a:lvl5pPr marL="1280160" indent="-228600" algn="l" rtl="0" eaLnBrk="1" fontAlgn="base" hangingPunct="1">
        <a:spcBef>
          <a:spcPct val="20000"/>
        </a:spcBef>
        <a:spcAft>
          <a:spcPct val="0"/>
        </a:spcAft>
        <a:buChar char="»"/>
        <a:defRPr sz="16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MIT Bates HPRCF Overview</a:t>
            </a:r>
            <a:endParaRPr lang="en-US" dirty="0"/>
          </a:p>
        </p:txBody>
      </p:sp>
      <p:sp>
        <p:nvSpPr>
          <p:cNvPr id="4" name="Date Placeholder 3"/>
          <p:cNvSpPr>
            <a:spLocks noGrp="1"/>
          </p:cNvSpPr>
          <p:nvPr>
            <p:ph type="dt" sz="half" idx="2"/>
          </p:nvPr>
        </p:nvSpPr>
        <p:spPr/>
        <p:txBody>
          <a:bodyPr/>
          <a:lstStyle/>
          <a:p>
            <a:r>
              <a:rPr lang="en-US" dirty="0" smtClean="0"/>
              <a:t>5/10/2023</a:t>
            </a:r>
            <a:endParaRPr lang="en-US" dirty="0"/>
          </a:p>
        </p:txBody>
      </p:sp>
    </p:spTree>
    <p:extLst>
      <p:ext uri="{BB962C8B-B14F-4D97-AF65-F5344CB8AC3E}">
        <p14:creationId xmlns:p14="http://schemas.microsoft.com/office/powerpoint/2010/main" val="3329002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MIT Bates High Performance Computer Center</a:t>
            </a:r>
            <a:endParaRPr lang="en-US" sz="2800" dirty="0"/>
          </a:p>
        </p:txBody>
      </p:sp>
      <p:sp>
        <p:nvSpPr>
          <p:cNvPr id="3" name="Content Placeholder 2"/>
          <p:cNvSpPr>
            <a:spLocks noGrp="1"/>
          </p:cNvSpPr>
          <p:nvPr>
            <p:ph idx="1"/>
          </p:nvPr>
        </p:nvSpPr>
        <p:spPr/>
        <p:txBody>
          <a:bodyPr/>
          <a:lstStyle/>
          <a:p>
            <a:r>
              <a:rPr lang="en-US" sz="1800" dirty="0"/>
              <a:t>The MIT-Bates High Performance Research Computing Facility service center was established in </a:t>
            </a:r>
            <a:r>
              <a:rPr lang="en-US" sz="1800" dirty="0" smtClean="0"/>
              <a:t>Fall 2009 </a:t>
            </a:r>
            <a:r>
              <a:rPr lang="en-US" sz="1800" dirty="0"/>
              <a:t>within LNS.  The HPRCF consists of 70 water-cooled racks and one air-cooled rack for computers, with each rack providing 12 kW of cooling.  The HPRCF </a:t>
            </a:r>
            <a:r>
              <a:rPr lang="en-US" sz="1800" dirty="0" smtClean="0"/>
              <a:t>was </a:t>
            </a:r>
            <a:r>
              <a:rPr lang="en-US" sz="1800" dirty="0"/>
              <a:t>connected to the main campus by a </a:t>
            </a:r>
            <a:r>
              <a:rPr lang="en-US" sz="1800" dirty="0" smtClean="0"/>
              <a:t>10 </a:t>
            </a:r>
            <a:r>
              <a:rPr lang="en-US" sz="1800" dirty="0"/>
              <a:t>Gb/s fiber optic link.  IS&amp;T upgraded this link to 100 Gb/s in the fall of 2015</a:t>
            </a:r>
            <a:r>
              <a:rPr lang="en-US" sz="1800" dirty="0" smtClean="0"/>
              <a:t>. In the last year IS&amp;T installed a second 100 Gb/s line as backup.</a:t>
            </a:r>
            <a:endParaRPr lang="en-US" sz="1800" dirty="0"/>
          </a:p>
          <a:p>
            <a:r>
              <a:rPr lang="en-US" sz="1800" dirty="0"/>
              <a:t>The facility currently hosts computers for several groups in LNS (primarily CMS Tier-2 computing, also computers for lattice QCD), EAPS climate modeling, Condensed Matter Theory, Chemical Engineering, Civil and Environmental Engineering, and MIT Sea Grant.  Currently </a:t>
            </a:r>
            <a:r>
              <a:rPr lang="en-US" sz="1800" dirty="0" smtClean="0"/>
              <a:t>all </a:t>
            </a:r>
            <a:r>
              <a:rPr lang="en-US" sz="1800" dirty="0"/>
              <a:t>racks are in </a:t>
            </a:r>
            <a:r>
              <a:rPr lang="en-US" sz="1800" dirty="0" smtClean="0"/>
              <a:t>use but there are several racks with space being used by dead, underpowered, or obsolete systems. We are in the process of addressing this issue.</a:t>
            </a:r>
          </a:p>
          <a:p>
            <a:r>
              <a:rPr lang="en-US" sz="1800" dirty="0" smtClean="0"/>
              <a:t>As </a:t>
            </a:r>
            <a:r>
              <a:rPr lang="en-US" sz="1800" dirty="0"/>
              <a:t>of July 1, 2014, MIT covers power and network costs, as well as support of the infrastructure (cooling water system, electrical distribution, etc.).  The operating budget is set by LNS and Bates management in consultation with the HPRCF users.  Infrastructure support is provided by </a:t>
            </a:r>
            <a:r>
              <a:rPr lang="en-US" sz="1800" dirty="0" smtClean="0"/>
              <a:t>0.6 </a:t>
            </a:r>
            <a:r>
              <a:rPr lang="en-US" sz="1800" dirty="0"/>
              <a:t>FTE of MIT-Bates technicians and </a:t>
            </a:r>
            <a:r>
              <a:rPr lang="en-US" sz="1800" dirty="0" smtClean="0"/>
              <a:t>0.15 </a:t>
            </a:r>
            <a:r>
              <a:rPr lang="en-US" sz="1800" dirty="0"/>
              <a:t>FTE of a </a:t>
            </a:r>
            <a:r>
              <a:rPr lang="en-US" sz="1800" dirty="0" smtClean="0"/>
              <a:t>infrastructure administrator, </a:t>
            </a:r>
            <a:r>
              <a:rPr lang="en-US" sz="1800" dirty="0"/>
              <a:t>along with </a:t>
            </a:r>
            <a:r>
              <a:rPr lang="en-US" sz="1800" dirty="0" smtClean="0"/>
              <a:t>1 </a:t>
            </a:r>
            <a:r>
              <a:rPr lang="en-US" sz="1800" dirty="0"/>
              <a:t>FTE of a local system administrator (Michael Tiernan) to </a:t>
            </a:r>
            <a:r>
              <a:rPr lang="en-US" sz="1800" dirty="0" smtClean="0"/>
              <a:t>handle </a:t>
            </a:r>
            <a:r>
              <a:rPr lang="en-US" sz="1800" dirty="0"/>
              <a:t>support issues.  Expenses also include service contracts for the chiller for the water system and the two UPS systems (fiber optic network and 10 racks of essential user computers), and funds for minor equipment and supplies (replacement rack fans, chemicals for the water system, etc</a:t>
            </a:r>
            <a:r>
              <a:rPr lang="en-US" sz="1800" dirty="0" smtClean="0"/>
              <a:t>.).</a:t>
            </a:r>
            <a:endParaRPr lang="en-US" sz="1800" dirty="0"/>
          </a:p>
        </p:txBody>
      </p:sp>
      <p:sp>
        <p:nvSpPr>
          <p:cNvPr id="4" name="Footer Placeholder 3"/>
          <p:cNvSpPr>
            <a:spLocks noGrp="1"/>
          </p:cNvSpPr>
          <p:nvPr>
            <p:ph type="ftr" sz="quarter" idx="11"/>
          </p:nvPr>
        </p:nvSpPr>
        <p:spPr/>
        <p:txBody>
          <a:bodyPr/>
          <a:lstStyle/>
          <a:p>
            <a:r>
              <a:rPr lang="en-US" dirty="0" smtClean="0"/>
              <a:t>MIT Bates HPRCF</a:t>
            </a:r>
            <a:endParaRPr lang="en-US" dirty="0"/>
          </a:p>
        </p:txBody>
      </p:sp>
      <p:sp>
        <p:nvSpPr>
          <p:cNvPr id="5" name="Slide Number Placeholder 4"/>
          <p:cNvSpPr>
            <a:spLocks noGrp="1"/>
          </p:cNvSpPr>
          <p:nvPr>
            <p:ph type="sldNum" sz="quarter" idx="12"/>
          </p:nvPr>
        </p:nvSpPr>
        <p:spPr/>
        <p:txBody>
          <a:bodyPr/>
          <a:lstStyle/>
          <a:p>
            <a:fld id="{EEFD040C-B637-41CA-91DB-DA09365092B2}" type="slidenum">
              <a:rPr lang="en-US" smtClean="0"/>
              <a:pPr/>
              <a:t>2</a:t>
            </a:fld>
            <a:endParaRPr lang="en-US" dirty="0"/>
          </a:p>
        </p:txBody>
      </p:sp>
      <p:sp>
        <p:nvSpPr>
          <p:cNvPr id="6" name="Date Placeholder 5"/>
          <p:cNvSpPr>
            <a:spLocks noGrp="1"/>
          </p:cNvSpPr>
          <p:nvPr>
            <p:ph type="dt" sz="half" idx="2"/>
          </p:nvPr>
        </p:nvSpPr>
        <p:spPr/>
        <p:txBody>
          <a:bodyPr/>
          <a:lstStyle/>
          <a:p>
            <a:r>
              <a:rPr lang="en-US" dirty="0" smtClean="0"/>
              <a:t>5/10/2023</a:t>
            </a:r>
            <a:endParaRPr lang="en-US" dirty="0"/>
          </a:p>
        </p:txBody>
      </p:sp>
    </p:spTree>
    <p:extLst>
      <p:ext uri="{BB962C8B-B14F-4D97-AF65-F5344CB8AC3E}">
        <p14:creationId xmlns:p14="http://schemas.microsoft.com/office/powerpoint/2010/main" val="2637257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MIT Bates High Performance Computer Center</a:t>
            </a:r>
          </a:p>
        </p:txBody>
      </p:sp>
      <p:sp>
        <p:nvSpPr>
          <p:cNvPr id="3" name="Content Placeholder 2"/>
          <p:cNvSpPr>
            <a:spLocks noGrp="1"/>
          </p:cNvSpPr>
          <p:nvPr>
            <p:ph idx="1"/>
          </p:nvPr>
        </p:nvSpPr>
        <p:spPr/>
        <p:txBody>
          <a:bodyPr/>
          <a:lstStyle/>
          <a:p>
            <a:r>
              <a:rPr lang="en-US" sz="1800" dirty="0"/>
              <a:t>In MIT FY 2015, VPR equipment replacement funds were used to replace a server lift to assist in loading computers into the racks.  We purchased a spare pump for the water system in MIT FY 2018, using accumulated funds in the HPRCF account.  The two existing pumps alternate running for one month at a time and have now been running for seven years.  When the operating pump fails, the other pump picks up the load so there is no down time. </a:t>
            </a:r>
          </a:p>
          <a:p>
            <a:r>
              <a:rPr lang="en-US" sz="1800" dirty="0"/>
              <a:t>UPS Battery replacement was done in 2022.</a:t>
            </a:r>
          </a:p>
          <a:p>
            <a:r>
              <a:rPr lang="en-US" sz="1800" dirty="0"/>
              <a:t>Bates is looking at how to provide power during outages. Investigating UPS alternatives and adding a generator to accept full HPRCF load</a:t>
            </a:r>
            <a:r>
              <a:rPr lang="en-US" sz="1800" dirty="0" smtClean="0"/>
              <a:t>. It’s unclear if funds will be available.</a:t>
            </a:r>
            <a:endParaRPr lang="en-US" sz="1800" dirty="0"/>
          </a:p>
          <a:p>
            <a:r>
              <a:rPr lang="en-US" sz="1800" dirty="0"/>
              <a:t>MIT has allocated funds to replace the current chiller. Bates has hired a consultant to facilitate this effort. We hope to order a new one within 4-6 weeks. Current lead time is 6-12 months.</a:t>
            </a:r>
          </a:p>
          <a:p>
            <a:r>
              <a:rPr lang="en-US" sz="1800" dirty="0"/>
              <a:t>The typical lifetime for most of the infrastructure equipment for the HPRCF (rack heat exchangers, chiller, UPS, etc.) is approximately 10 years. This was consistent with the planned 10 year lifetime of the facility (2009-2019). Maintenance effort has increased in recent years and we anticipate that we will have more equipment failures as we extend beyond the 10-year mark. In the coming year, we will be examining facility operation beyond 2023 and the implications to the users and budget.</a:t>
            </a:r>
          </a:p>
          <a:p>
            <a:endParaRPr lang="en-US" dirty="0"/>
          </a:p>
          <a:p>
            <a:endParaRPr lang="en-US" dirty="0"/>
          </a:p>
        </p:txBody>
      </p:sp>
      <p:sp>
        <p:nvSpPr>
          <p:cNvPr id="4" name="Footer Placeholder 3"/>
          <p:cNvSpPr>
            <a:spLocks noGrp="1"/>
          </p:cNvSpPr>
          <p:nvPr>
            <p:ph type="ftr" sz="quarter" idx="11"/>
          </p:nvPr>
        </p:nvSpPr>
        <p:spPr/>
        <p:txBody>
          <a:bodyPr/>
          <a:lstStyle/>
          <a:p>
            <a:r>
              <a:rPr lang="en-US" dirty="0" smtClean="0"/>
              <a:t>MIT Bates HPRCF</a:t>
            </a:r>
            <a:endParaRPr lang="en-US" dirty="0"/>
          </a:p>
        </p:txBody>
      </p:sp>
      <p:sp>
        <p:nvSpPr>
          <p:cNvPr id="5" name="Slide Number Placeholder 4"/>
          <p:cNvSpPr>
            <a:spLocks noGrp="1"/>
          </p:cNvSpPr>
          <p:nvPr>
            <p:ph type="sldNum" sz="quarter" idx="12"/>
          </p:nvPr>
        </p:nvSpPr>
        <p:spPr/>
        <p:txBody>
          <a:bodyPr/>
          <a:lstStyle/>
          <a:p>
            <a:fld id="{EEFD040C-B637-41CA-91DB-DA09365092B2}" type="slidenum">
              <a:rPr lang="en-US" smtClean="0"/>
              <a:pPr/>
              <a:t>3</a:t>
            </a:fld>
            <a:endParaRPr lang="en-US" dirty="0"/>
          </a:p>
        </p:txBody>
      </p:sp>
      <p:sp>
        <p:nvSpPr>
          <p:cNvPr id="6" name="Date Placeholder 5"/>
          <p:cNvSpPr>
            <a:spLocks noGrp="1"/>
          </p:cNvSpPr>
          <p:nvPr>
            <p:ph type="dt" sz="half" idx="2"/>
          </p:nvPr>
        </p:nvSpPr>
        <p:spPr/>
        <p:txBody>
          <a:bodyPr/>
          <a:lstStyle/>
          <a:p>
            <a:r>
              <a:rPr lang="en-US" dirty="0" smtClean="0"/>
              <a:t>5/10/2023</a:t>
            </a:r>
            <a:endParaRPr lang="en-US" dirty="0"/>
          </a:p>
        </p:txBody>
      </p:sp>
    </p:spTree>
    <p:extLst>
      <p:ext uri="{BB962C8B-B14F-4D97-AF65-F5344CB8AC3E}">
        <p14:creationId xmlns:p14="http://schemas.microsoft.com/office/powerpoint/2010/main" val="656363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and Equipment Outages</a:t>
            </a:r>
            <a:endParaRPr lang="en-US" dirty="0"/>
          </a:p>
        </p:txBody>
      </p:sp>
      <p:sp>
        <p:nvSpPr>
          <p:cNvPr id="3" name="Content Placeholder 2"/>
          <p:cNvSpPr>
            <a:spLocks noGrp="1"/>
          </p:cNvSpPr>
          <p:nvPr>
            <p:ph idx="1"/>
          </p:nvPr>
        </p:nvSpPr>
        <p:spPr/>
        <p:txBody>
          <a:bodyPr/>
          <a:lstStyle/>
          <a:p>
            <a:r>
              <a:rPr lang="en-US" dirty="0" smtClean="0"/>
              <a:t>The Bates HPRCF has 24/7 technical coverage for power and equipment outages. </a:t>
            </a:r>
          </a:p>
          <a:p>
            <a:r>
              <a:rPr lang="en-US" dirty="0" smtClean="0"/>
              <a:t>During working hours staff has procedures to address various failures immediately.</a:t>
            </a:r>
          </a:p>
          <a:p>
            <a:r>
              <a:rPr lang="en-US" dirty="0" smtClean="0"/>
              <a:t>Off hours there is a guard with a call procedure to alert the necessary people to address the failure.</a:t>
            </a:r>
          </a:p>
          <a:p>
            <a:r>
              <a:rPr lang="en-US" dirty="0" smtClean="0"/>
              <a:t>Currently, alerted staff then contact users with instructions that are dependent on the type of failure.</a:t>
            </a:r>
          </a:p>
          <a:p>
            <a:r>
              <a:rPr lang="en-US" dirty="0" smtClean="0"/>
              <a:t>In the last year Bates has started a program to have technicians committed for call-ins on weekends and holidays.</a:t>
            </a:r>
          </a:p>
          <a:p>
            <a:r>
              <a:rPr lang="en-US" dirty="0" smtClean="0"/>
              <a:t>The HPRCF has spare parts for common and predicted equipment failures. In particular equipment related to the rack cooling units and a spare cooling pump for the facility.</a:t>
            </a:r>
          </a:p>
          <a:p>
            <a:r>
              <a:rPr lang="en-US" dirty="0" smtClean="0"/>
              <a:t>The HPRCF cooling system water is regularly tested and chemicals adjusted accordingly.</a:t>
            </a:r>
          </a:p>
          <a:p>
            <a:endParaRPr lang="en-US" dirty="0"/>
          </a:p>
        </p:txBody>
      </p:sp>
      <p:sp>
        <p:nvSpPr>
          <p:cNvPr id="4" name="Footer Placeholder 3"/>
          <p:cNvSpPr>
            <a:spLocks noGrp="1"/>
          </p:cNvSpPr>
          <p:nvPr>
            <p:ph type="ftr" sz="quarter" idx="11"/>
          </p:nvPr>
        </p:nvSpPr>
        <p:spPr/>
        <p:txBody>
          <a:bodyPr/>
          <a:lstStyle/>
          <a:p>
            <a:r>
              <a:rPr lang="en-US" dirty="0" smtClean="0"/>
              <a:t>MIT Bates HPRCF</a:t>
            </a:r>
            <a:endParaRPr lang="en-US" dirty="0"/>
          </a:p>
        </p:txBody>
      </p:sp>
      <p:sp>
        <p:nvSpPr>
          <p:cNvPr id="5" name="Slide Number Placeholder 4"/>
          <p:cNvSpPr>
            <a:spLocks noGrp="1"/>
          </p:cNvSpPr>
          <p:nvPr>
            <p:ph type="sldNum" sz="quarter" idx="12"/>
          </p:nvPr>
        </p:nvSpPr>
        <p:spPr/>
        <p:txBody>
          <a:bodyPr/>
          <a:lstStyle/>
          <a:p>
            <a:fld id="{EEFD040C-B637-41CA-91DB-DA09365092B2}" type="slidenum">
              <a:rPr lang="en-US" smtClean="0"/>
              <a:pPr/>
              <a:t>4</a:t>
            </a:fld>
            <a:endParaRPr lang="en-US" dirty="0"/>
          </a:p>
        </p:txBody>
      </p:sp>
      <p:sp>
        <p:nvSpPr>
          <p:cNvPr id="6" name="Date Placeholder 5"/>
          <p:cNvSpPr>
            <a:spLocks noGrp="1"/>
          </p:cNvSpPr>
          <p:nvPr>
            <p:ph type="dt" sz="half" idx="2"/>
          </p:nvPr>
        </p:nvSpPr>
        <p:spPr/>
        <p:txBody>
          <a:bodyPr/>
          <a:lstStyle/>
          <a:p>
            <a:r>
              <a:rPr lang="en-US" dirty="0" smtClean="0"/>
              <a:t>5/10/2023</a:t>
            </a:r>
            <a:endParaRPr lang="en-US" dirty="0"/>
          </a:p>
        </p:txBody>
      </p:sp>
    </p:spTree>
    <p:extLst>
      <p:ext uri="{BB962C8B-B14F-4D97-AF65-F5344CB8AC3E}">
        <p14:creationId xmlns:p14="http://schemas.microsoft.com/office/powerpoint/2010/main" val="2496068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Usage Map</a:t>
            </a:r>
            <a:endParaRPr lang="en-US" dirty="0"/>
          </a:p>
        </p:txBody>
      </p:sp>
      <p:sp>
        <p:nvSpPr>
          <p:cNvPr id="4" name="Footer Placeholder 3"/>
          <p:cNvSpPr>
            <a:spLocks noGrp="1"/>
          </p:cNvSpPr>
          <p:nvPr>
            <p:ph type="ftr" sz="quarter" idx="11"/>
          </p:nvPr>
        </p:nvSpPr>
        <p:spPr/>
        <p:txBody>
          <a:bodyPr/>
          <a:lstStyle/>
          <a:p>
            <a:r>
              <a:rPr lang="en-US" dirty="0" smtClean="0"/>
              <a:t>MIT Bates HPRCF</a:t>
            </a:r>
            <a:endParaRPr lang="en-US" dirty="0"/>
          </a:p>
        </p:txBody>
      </p:sp>
      <p:sp>
        <p:nvSpPr>
          <p:cNvPr id="5" name="Slide Number Placeholder 4"/>
          <p:cNvSpPr>
            <a:spLocks noGrp="1"/>
          </p:cNvSpPr>
          <p:nvPr>
            <p:ph type="sldNum" sz="quarter" idx="12"/>
          </p:nvPr>
        </p:nvSpPr>
        <p:spPr/>
        <p:txBody>
          <a:bodyPr/>
          <a:lstStyle/>
          <a:p>
            <a:fld id="{EEFD040C-B637-41CA-91DB-DA09365092B2}" type="slidenum">
              <a:rPr lang="en-US" smtClean="0"/>
              <a:pPr/>
              <a:t>5</a:t>
            </a:fld>
            <a:endParaRPr lang="en-US" dirty="0"/>
          </a:p>
        </p:txBody>
      </p:sp>
      <p:sp>
        <p:nvSpPr>
          <p:cNvPr id="6" name="Date Placeholder 5"/>
          <p:cNvSpPr>
            <a:spLocks noGrp="1"/>
          </p:cNvSpPr>
          <p:nvPr>
            <p:ph type="dt" sz="half" idx="2"/>
          </p:nvPr>
        </p:nvSpPr>
        <p:spPr/>
        <p:txBody>
          <a:bodyPr/>
          <a:lstStyle/>
          <a:p>
            <a:r>
              <a:rPr lang="en-US" dirty="0" smtClean="0"/>
              <a:t>5/10/2023</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1408705082"/>
              </p:ext>
            </p:extLst>
          </p:nvPr>
        </p:nvGraphicFramePr>
        <p:xfrm>
          <a:off x="16993" y="622208"/>
          <a:ext cx="8839841" cy="5626191"/>
        </p:xfrm>
        <a:graphic>
          <a:graphicData uri="http://schemas.openxmlformats.org/presentationml/2006/ole">
            <mc:AlternateContent xmlns:mc="http://schemas.openxmlformats.org/markup-compatibility/2006">
              <mc:Choice xmlns:v="urn:schemas-microsoft-com:vml" Requires="v">
                <p:oleObj spid="_x0000_s1038" name="Acrobat Document" r:id="rId3" imgW="11315483" imgH="7200900" progId="Acrobat.Document.DC">
                  <p:embed/>
                </p:oleObj>
              </mc:Choice>
              <mc:Fallback>
                <p:oleObj name="Acrobat Document" r:id="rId3" imgW="11315483" imgH="7200900" progId="Acrobat.Document.DC">
                  <p:embed/>
                  <p:pic>
                    <p:nvPicPr>
                      <p:cNvPr id="0" name=""/>
                      <p:cNvPicPr/>
                      <p:nvPr/>
                    </p:nvPicPr>
                    <p:blipFill>
                      <a:blip r:embed="rId4"/>
                      <a:stretch>
                        <a:fillRect/>
                      </a:stretch>
                    </p:blipFill>
                    <p:spPr>
                      <a:xfrm>
                        <a:off x="16993" y="622208"/>
                        <a:ext cx="8839841" cy="5626191"/>
                      </a:xfrm>
                      <a:prstGeom prst="rect">
                        <a:avLst/>
                      </a:prstGeom>
                    </p:spPr>
                  </p:pic>
                </p:oleObj>
              </mc:Fallback>
            </mc:AlternateContent>
          </a:graphicData>
        </a:graphic>
      </p:graphicFrame>
    </p:spTree>
    <p:extLst>
      <p:ext uri="{BB962C8B-B14F-4D97-AF65-F5344CB8AC3E}">
        <p14:creationId xmlns:p14="http://schemas.microsoft.com/office/powerpoint/2010/main" val="1067842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82944"/>
            <a:ext cx="7772400" cy="443711"/>
          </a:xfrm>
          <a:prstGeom prst="rect">
            <a:avLst/>
          </a:prstGeom>
        </p:spPr>
        <p:txBody>
          <a:bodyPr vert="horz" wrap="square" lIns="0" tIns="12700" rIns="0" bIns="0" rtlCol="0">
            <a:spAutoFit/>
          </a:bodyPr>
          <a:lstStyle/>
          <a:p>
            <a:pPr marL="15875">
              <a:lnSpc>
                <a:spcPct val="100000"/>
              </a:lnSpc>
              <a:spcBef>
                <a:spcPts val="100"/>
              </a:spcBef>
            </a:pPr>
            <a:r>
              <a:rPr sz="2800" dirty="0"/>
              <a:t>Some</a:t>
            </a:r>
            <a:r>
              <a:rPr sz="2800" spc="-30" dirty="0"/>
              <a:t> </a:t>
            </a:r>
            <a:r>
              <a:rPr sz="2800" dirty="0"/>
              <a:t>choices</a:t>
            </a:r>
            <a:r>
              <a:rPr sz="2800" spc="-15" dirty="0"/>
              <a:t> </a:t>
            </a:r>
            <a:r>
              <a:rPr sz="2800" dirty="0"/>
              <a:t>for</a:t>
            </a:r>
            <a:r>
              <a:rPr sz="2800" spc="-15" dirty="0"/>
              <a:t> </a:t>
            </a:r>
            <a:r>
              <a:rPr sz="2800" dirty="0"/>
              <a:t>solutions</a:t>
            </a:r>
            <a:r>
              <a:rPr sz="2800" spc="-20" dirty="0"/>
              <a:t> </a:t>
            </a:r>
            <a:r>
              <a:rPr sz="2800" dirty="0"/>
              <a:t>to</a:t>
            </a:r>
            <a:r>
              <a:rPr sz="2800" spc="-15" dirty="0"/>
              <a:t> </a:t>
            </a:r>
            <a:r>
              <a:rPr sz="2800" dirty="0"/>
              <a:t>computing</a:t>
            </a:r>
            <a:r>
              <a:rPr sz="2800" spc="-15" dirty="0"/>
              <a:t> </a:t>
            </a:r>
            <a:r>
              <a:rPr sz="2800" spc="-10" dirty="0"/>
              <a:t>needs.</a:t>
            </a:r>
          </a:p>
        </p:txBody>
      </p:sp>
      <p:sp>
        <p:nvSpPr>
          <p:cNvPr id="3" name="object 3"/>
          <p:cNvSpPr/>
          <p:nvPr/>
        </p:nvSpPr>
        <p:spPr>
          <a:xfrm>
            <a:off x="3048000" y="1371600"/>
            <a:ext cx="0" cy="4800600"/>
          </a:xfrm>
          <a:custGeom>
            <a:avLst/>
            <a:gdLst/>
            <a:ahLst/>
            <a:cxnLst/>
            <a:rect l="l" t="t" r="r" b="b"/>
            <a:pathLst>
              <a:path h="4800600">
                <a:moveTo>
                  <a:pt x="0" y="0"/>
                </a:moveTo>
                <a:lnTo>
                  <a:pt x="0" y="4800600"/>
                </a:lnTo>
              </a:path>
            </a:pathLst>
          </a:custGeom>
          <a:ln w="3175">
            <a:solidFill>
              <a:srgbClr val="000000"/>
            </a:solidFill>
          </a:ln>
        </p:spPr>
        <p:txBody>
          <a:bodyPr wrap="square" lIns="0" tIns="0" rIns="0" bIns="0" rtlCol="0"/>
          <a:lstStyle/>
          <a:p>
            <a:endParaRPr dirty="0"/>
          </a:p>
        </p:txBody>
      </p:sp>
      <p:sp>
        <p:nvSpPr>
          <p:cNvPr id="4" name="object 4"/>
          <p:cNvSpPr/>
          <p:nvPr/>
        </p:nvSpPr>
        <p:spPr>
          <a:xfrm>
            <a:off x="6096000" y="1371600"/>
            <a:ext cx="0" cy="4800600"/>
          </a:xfrm>
          <a:custGeom>
            <a:avLst/>
            <a:gdLst/>
            <a:ahLst/>
            <a:cxnLst/>
            <a:rect l="l" t="t" r="r" b="b"/>
            <a:pathLst>
              <a:path h="4800600">
                <a:moveTo>
                  <a:pt x="0" y="0"/>
                </a:moveTo>
                <a:lnTo>
                  <a:pt x="0" y="4800600"/>
                </a:lnTo>
              </a:path>
            </a:pathLst>
          </a:custGeom>
          <a:ln w="3175">
            <a:solidFill>
              <a:srgbClr val="000000"/>
            </a:solidFill>
          </a:ln>
        </p:spPr>
        <p:txBody>
          <a:bodyPr wrap="square" lIns="0" tIns="0" rIns="0" bIns="0" rtlCol="0"/>
          <a:lstStyle/>
          <a:p>
            <a:endParaRPr dirty="0"/>
          </a:p>
        </p:txBody>
      </p:sp>
      <p:sp>
        <p:nvSpPr>
          <p:cNvPr id="5" name="object 5"/>
          <p:cNvSpPr txBox="1"/>
          <p:nvPr/>
        </p:nvSpPr>
        <p:spPr>
          <a:xfrm>
            <a:off x="817880" y="1292860"/>
            <a:ext cx="1407160" cy="255270"/>
          </a:xfrm>
          <a:prstGeom prst="rect">
            <a:avLst/>
          </a:prstGeom>
          <a:solidFill>
            <a:srgbClr val="FFFF66"/>
          </a:solidFill>
        </p:spPr>
        <p:txBody>
          <a:bodyPr vert="horz" wrap="square" lIns="0" tIns="0" rIns="0" bIns="0" rtlCol="0">
            <a:spAutoFit/>
          </a:bodyPr>
          <a:lstStyle/>
          <a:p>
            <a:pPr>
              <a:lnSpc>
                <a:spcPts val="1989"/>
              </a:lnSpc>
            </a:pPr>
            <a:r>
              <a:rPr sz="1800" dirty="0">
                <a:latin typeface="Arial"/>
                <a:cs typeface="Arial"/>
              </a:rPr>
              <a:t>Do</a:t>
            </a:r>
            <a:r>
              <a:rPr sz="1800" spc="-20" dirty="0">
                <a:latin typeface="Arial"/>
                <a:cs typeface="Arial"/>
              </a:rPr>
              <a:t> </a:t>
            </a:r>
            <a:r>
              <a:rPr sz="1800" dirty="0">
                <a:latin typeface="Arial"/>
                <a:cs typeface="Arial"/>
              </a:rPr>
              <a:t>it</a:t>
            </a:r>
            <a:r>
              <a:rPr sz="1800" spc="-10" dirty="0">
                <a:latin typeface="Arial"/>
                <a:cs typeface="Arial"/>
              </a:rPr>
              <a:t> yourself.</a:t>
            </a:r>
            <a:endParaRPr sz="1800" dirty="0">
              <a:latin typeface="Arial"/>
              <a:cs typeface="Arial"/>
            </a:endParaRPr>
          </a:p>
        </p:txBody>
      </p:sp>
      <p:sp>
        <p:nvSpPr>
          <p:cNvPr id="6" name="object 6"/>
          <p:cNvSpPr txBox="1"/>
          <p:nvPr/>
        </p:nvSpPr>
        <p:spPr>
          <a:xfrm>
            <a:off x="3270250" y="1292860"/>
            <a:ext cx="2603500" cy="255270"/>
          </a:xfrm>
          <a:prstGeom prst="rect">
            <a:avLst/>
          </a:prstGeom>
          <a:solidFill>
            <a:srgbClr val="FFFF66"/>
          </a:solidFill>
        </p:spPr>
        <p:txBody>
          <a:bodyPr vert="horz" wrap="square" lIns="0" tIns="0" rIns="0" bIns="0" rtlCol="0">
            <a:spAutoFit/>
          </a:bodyPr>
          <a:lstStyle/>
          <a:p>
            <a:pPr>
              <a:lnSpc>
                <a:spcPts val="1989"/>
              </a:lnSpc>
            </a:pPr>
            <a:r>
              <a:rPr sz="1800" dirty="0">
                <a:latin typeface="Arial"/>
                <a:cs typeface="Arial"/>
              </a:rPr>
              <a:t>Pay</a:t>
            </a:r>
            <a:r>
              <a:rPr sz="1800" spc="-30" dirty="0">
                <a:latin typeface="Arial"/>
                <a:cs typeface="Arial"/>
              </a:rPr>
              <a:t> </a:t>
            </a:r>
            <a:r>
              <a:rPr sz="1800" dirty="0">
                <a:latin typeface="Arial"/>
                <a:cs typeface="Arial"/>
              </a:rPr>
              <a:t>for</a:t>
            </a:r>
            <a:r>
              <a:rPr sz="1800" spc="-15" dirty="0">
                <a:latin typeface="Arial"/>
                <a:cs typeface="Arial"/>
              </a:rPr>
              <a:t> </a:t>
            </a:r>
            <a:r>
              <a:rPr sz="1800" dirty="0">
                <a:latin typeface="Arial"/>
                <a:cs typeface="Arial"/>
              </a:rPr>
              <a:t>an</a:t>
            </a:r>
            <a:r>
              <a:rPr sz="1800" spc="-15" dirty="0">
                <a:latin typeface="Arial"/>
                <a:cs typeface="Arial"/>
              </a:rPr>
              <a:t> </a:t>
            </a:r>
            <a:r>
              <a:rPr sz="1800" dirty="0">
                <a:latin typeface="Arial"/>
                <a:cs typeface="Arial"/>
              </a:rPr>
              <a:t>external</a:t>
            </a:r>
            <a:r>
              <a:rPr sz="1800" spc="-15" dirty="0">
                <a:latin typeface="Arial"/>
                <a:cs typeface="Arial"/>
              </a:rPr>
              <a:t> </a:t>
            </a:r>
            <a:r>
              <a:rPr sz="1800" spc="-10" dirty="0">
                <a:latin typeface="Arial"/>
                <a:cs typeface="Arial"/>
              </a:rPr>
              <a:t>Co-</a:t>
            </a:r>
            <a:r>
              <a:rPr sz="1800" spc="-25" dirty="0">
                <a:latin typeface="Arial"/>
                <a:cs typeface="Arial"/>
              </a:rPr>
              <a:t>Lo</a:t>
            </a:r>
            <a:endParaRPr sz="1800" dirty="0">
              <a:latin typeface="Arial"/>
              <a:cs typeface="Arial"/>
            </a:endParaRPr>
          </a:p>
        </p:txBody>
      </p:sp>
      <p:sp>
        <p:nvSpPr>
          <p:cNvPr id="7" name="object 7"/>
          <p:cNvSpPr txBox="1"/>
          <p:nvPr/>
        </p:nvSpPr>
        <p:spPr>
          <a:xfrm>
            <a:off x="6369050" y="1292860"/>
            <a:ext cx="2578100" cy="255270"/>
          </a:xfrm>
          <a:prstGeom prst="rect">
            <a:avLst/>
          </a:prstGeom>
          <a:solidFill>
            <a:srgbClr val="FFFF66"/>
          </a:solidFill>
        </p:spPr>
        <p:txBody>
          <a:bodyPr vert="horz" wrap="square" lIns="0" tIns="0" rIns="0" bIns="0" rtlCol="0">
            <a:spAutoFit/>
          </a:bodyPr>
          <a:lstStyle/>
          <a:p>
            <a:pPr>
              <a:lnSpc>
                <a:spcPts val="1989"/>
              </a:lnSpc>
            </a:pPr>
            <a:r>
              <a:rPr sz="1800" dirty="0">
                <a:latin typeface="Arial"/>
                <a:cs typeface="Arial"/>
              </a:rPr>
              <a:t>Install</a:t>
            </a:r>
            <a:r>
              <a:rPr sz="1800" spc="-25" dirty="0">
                <a:latin typeface="Arial"/>
                <a:cs typeface="Arial"/>
              </a:rPr>
              <a:t> </a:t>
            </a:r>
            <a:r>
              <a:rPr sz="1800" dirty="0">
                <a:latin typeface="Arial"/>
                <a:cs typeface="Arial"/>
              </a:rPr>
              <a:t>at</a:t>
            </a:r>
            <a:r>
              <a:rPr sz="1800" spc="-20" dirty="0">
                <a:latin typeface="Arial"/>
                <a:cs typeface="Arial"/>
              </a:rPr>
              <a:t> </a:t>
            </a:r>
            <a:r>
              <a:rPr sz="1800" dirty="0">
                <a:latin typeface="Arial"/>
                <a:cs typeface="Arial"/>
              </a:rPr>
              <a:t>the</a:t>
            </a:r>
            <a:r>
              <a:rPr sz="1800" spc="-20" dirty="0">
                <a:latin typeface="Arial"/>
                <a:cs typeface="Arial"/>
              </a:rPr>
              <a:t> </a:t>
            </a:r>
            <a:r>
              <a:rPr sz="1800" dirty="0">
                <a:latin typeface="Arial"/>
                <a:cs typeface="Arial"/>
              </a:rPr>
              <a:t>Bates</a:t>
            </a:r>
            <a:r>
              <a:rPr sz="1800" spc="-20" dirty="0">
                <a:latin typeface="Arial"/>
                <a:cs typeface="Arial"/>
              </a:rPr>
              <a:t> </a:t>
            </a:r>
            <a:r>
              <a:rPr sz="1800" spc="-10" dirty="0">
                <a:latin typeface="Arial"/>
                <a:cs typeface="Arial"/>
              </a:rPr>
              <a:t>facility</a:t>
            </a:r>
            <a:endParaRPr sz="1800" dirty="0">
              <a:latin typeface="Arial"/>
              <a:cs typeface="Arial"/>
            </a:endParaRPr>
          </a:p>
        </p:txBody>
      </p:sp>
      <p:sp>
        <p:nvSpPr>
          <p:cNvPr id="8" name="object 8"/>
          <p:cNvSpPr txBox="1"/>
          <p:nvPr/>
        </p:nvSpPr>
        <p:spPr>
          <a:xfrm>
            <a:off x="41909" y="1610360"/>
            <a:ext cx="89535" cy="121920"/>
          </a:xfrm>
          <a:prstGeom prst="rect">
            <a:avLst/>
          </a:prstGeom>
        </p:spPr>
        <p:txBody>
          <a:bodyPr vert="horz" wrap="square" lIns="0" tIns="16510" rIns="0" bIns="0" rtlCol="0">
            <a:spAutoFit/>
          </a:bodyPr>
          <a:lstStyle/>
          <a:p>
            <a:pPr marL="12700">
              <a:lnSpc>
                <a:spcPct val="100000"/>
              </a:lnSpc>
              <a:spcBef>
                <a:spcPts val="130"/>
              </a:spcBef>
            </a:pPr>
            <a:r>
              <a:rPr sz="600" spc="135" dirty="0">
                <a:latin typeface="Calibri"/>
                <a:cs typeface="Calibri"/>
              </a:rPr>
              <a:t>●</a:t>
            </a:r>
            <a:endParaRPr sz="600" dirty="0">
              <a:latin typeface="Calibri"/>
              <a:cs typeface="Calibri"/>
            </a:endParaRPr>
          </a:p>
        </p:txBody>
      </p:sp>
      <p:sp>
        <p:nvSpPr>
          <p:cNvPr id="9" name="object 9"/>
          <p:cNvSpPr txBox="1"/>
          <p:nvPr/>
        </p:nvSpPr>
        <p:spPr>
          <a:xfrm>
            <a:off x="41909" y="2035810"/>
            <a:ext cx="89535" cy="121920"/>
          </a:xfrm>
          <a:prstGeom prst="rect">
            <a:avLst/>
          </a:prstGeom>
        </p:spPr>
        <p:txBody>
          <a:bodyPr vert="horz" wrap="square" lIns="0" tIns="16510" rIns="0" bIns="0" rtlCol="0">
            <a:spAutoFit/>
          </a:bodyPr>
          <a:lstStyle/>
          <a:p>
            <a:pPr marL="12700">
              <a:lnSpc>
                <a:spcPct val="100000"/>
              </a:lnSpc>
              <a:spcBef>
                <a:spcPts val="130"/>
              </a:spcBef>
            </a:pPr>
            <a:r>
              <a:rPr sz="600" spc="135" dirty="0">
                <a:latin typeface="Calibri"/>
                <a:cs typeface="Calibri"/>
              </a:rPr>
              <a:t>●</a:t>
            </a:r>
            <a:endParaRPr sz="600" dirty="0">
              <a:latin typeface="Calibri"/>
              <a:cs typeface="Calibri"/>
            </a:endParaRPr>
          </a:p>
        </p:txBody>
      </p:sp>
      <p:sp>
        <p:nvSpPr>
          <p:cNvPr id="10" name="object 10"/>
          <p:cNvSpPr txBox="1"/>
          <p:nvPr/>
        </p:nvSpPr>
        <p:spPr>
          <a:xfrm>
            <a:off x="41909" y="2249169"/>
            <a:ext cx="89535" cy="121920"/>
          </a:xfrm>
          <a:prstGeom prst="rect">
            <a:avLst/>
          </a:prstGeom>
        </p:spPr>
        <p:txBody>
          <a:bodyPr vert="horz" wrap="square" lIns="0" tIns="16510" rIns="0" bIns="0" rtlCol="0">
            <a:spAutoFit/>
          </a:bodyPr>
          <a:lstStyle/>
          <a:p>
            <a:pPr marL="12700">
              <a:lnSpc>
                <a:spcPct val="100000"/>
              </a:lnSpc>
              <a:spcBef>
                <a:spcPts val="130"/>
              </a:spcBef>
            </a:pPr>
            <a:r>
              <a:rPr sz="600" spc="135" dirty="0">
                <a:latin typeface="Calibri"/>
                <a:cs typeface="Calibri"/>
              </a:rPr>
              <a:t>●</a:t>
            </a:r>
            <a:endParaRPr sz="600" dirty="0">
              <a:latin typeface="Calibri"/>
              <a:cs typeface="Calibri"/>
            </a:endParaRPr>
          </a:p>
        </p:txBody>
      </p:sp>
      <p:sp>
        <p:nvSpPr>
          <p:cNvPr id="11" name="object 11"/>
          <p:cNvSpPr txBox="1"/>
          <p:nvPr/>
        </p:nvSpPr>
        <p:spPr>
          <a:xfrm>
            <a:off x="41909" y="2674619"/>
            <a:ext cx="89535" cy="121920"/>
          </a:xfrm>
          <a:prstGeom prst="rect">
            <a:avLst/>
          </a:prstGeom>
        </p:spPr>
        <p:txBody>
          <a:bodyPr vert="horz" wrap="square" lIns="0" tIns="16510" rIns="0" bIns="0" rtlCol="0">
            <a:spAutoFit/>
          </a:bodyPr>
          <a:lstStyle/>
          <a:p>
            <a:pPr marL="12700">
              <a:lnSpc>
                <a:spcPct val="100000"/>
              </a:lnSpc>
              <a:spcBef>
                <a:spcPts val="130"/>
              </a:spcBef>
            </a:pPr>
            <a:r>
              <a:rPr sz="600" spc="135" dirty="0">
                <a:latin typeface="Calibri"/>
                <a:cs typeface="Calibri"/>
              </a:rPr>
              <a:t>●</a:t>
            </a:r>
            <a:endParaRPr sz="600" dirty="0">
              <a:latin typeface="Calibri"/>
              <a:cs typeface="Calibri"/>
            </a:endParaRPr>
          </a:p>
        </p:txBody>
      </p:sp>
      <p:sp>
        <p:nvSpPr>
          <p:cNvPr id="12" name="object 12"/>
          <p:cNvSpPr txBox="1"/>
          <p:nvPr/>
        </p:nvSpPr>
        <p:spPr>
          <a:xfrm>
            <a:off x="41909" y="2886710"/>
            <a:ext cx="89535" cy="121920"/>
          </a:xfrm>
          <a:prstGeom prst="rect">
            <a:avLst/>
          </a:prstGeom>
        </p:spPr>
        <p:txBody>
          <a:bodyPr vert="horz" wrap="square" lIns="0" tIns="16510" rIns="0" bIns="0" rtlCol="0">
            <a:spAutoFit/>
          </a:bodyPr>
          <a:lstStyle/>
          <a:p>
            <a:pPr marL="12700">
              <a:lnSpc>
                <a:spcPct val="100000"/>
              </a:lnSpc>
              <a:spcBef>
                <a:spcPts val="130"/>
              </a:spcBef>
            </a:pPr>
            <a:r>
              <a:rPr sz="600" spc="135" dirty="0">
                <a:latin typeface="Calibri"/>
                <a:cs typeface="Calibri"/>
              </a:rPr>
              <a:t>●</a:t>
            </a:r>
            <a:endParaRPr sz="600" dirty="0">
              <a:latin typeface="Calibri"/>
              <a:cs typeface="Calibri"/>
            </a:endParaRPr>
          </a:p>
        </p:txBody>
      </p:sp>
      <p:sp>
        <p:nvSpPr>
          <p:cNvPr id="13" name="object 13"/>
          <p:cNvSpPr txBox="1"/>
          <p:nvPr/>
        </p:nvSpPr>
        <p:spPr>
          <a:xfrm>
            <a:off x="41909" y="3100069"/>
            <a:ext cx="89535" cy="121920"/>
          </a:xfrm>
          <a:prstGeom prst="rect">
            <a:avLst/>
          </a:prstGeom>
        </p:spPr>
        <p:txBody>
          <a:bodyPr vert="horz" wrap="square" lIns="0" tIns="16510" rIns="0" bIns="0" rtlCol="0">
            <a:spAutoFit/>
          </a:bodyPr>
          <a:lstStyle/>
          <a:p>
            <a:pPr marL="12700">
              <a:lnSpc>
                <a:spcPct val="100000"/>
              </a:lnSpc>
              <a:spcBef>
                <a:spcPts val="130"/>
              </a:spcBef>
            </a:pPr>
            <a:r>
              <a:rPr sz="600" spc="135" dirty="0">
                <a:latin typeface="Calibri"/>
                <a:cs typeface="Calibri"/>
              </a:rPr>
              <a:t>●</a:t>
            </a:r>
            <a:endParaRPr sz="600" dirty="0">
              <a:latin typeface="Calibri"/>
              <a:cs typeface="Calibri"/>
            </a:endParaRPr>
          </a:p>
        </p:txBody>
      </p:sp>
      <p:sp>
        <p:nvSpPr>
          <p:cNvPr id="14" name="object 14"/>
          <p:cNvSpPr txBox="1"/>
          <p:nvPr/>
        </p:nvSpPr>
        <p:spPr>
          <a:xfrm>
            <a:off x="41909" y="3525520"/>
            <a:ext cx="89535" cy="121920"/>
          </a:xfrm>
          <a:prstGeom prst="rect">
            <a:avLst/>
          </a:prstGeom>
        </p:spPr>
        <p:txBody>
          <a:bodyPr vert="horz" wrap="square" lIns="0" tIns="16510" rIns="0" bIns="0" rtlCol="0">
            <a:spAutoFit/>
          </a:bodyPr>
          <a:lstStyle/>
          <a:p>
            <a:pPr marL="12700">
              <a:lnSpc>
                <a:spcPct val="100000"/>
              </a:lnSpc>
              <a:spcBef>
                <a:spcPts val="130"/>
              </a:spcBef>
            </a:pPr>
            <a:r>
              <a:rPr sz="600" spc="135" dirty="0">
                <a:latin typeface="Calibri"/>
                <a:cs typeface="Calibri"/>
              </a:rPr>
              <a:t>●</a:t>
            </a:r>
            <a:endParaRPr sz="600" dirty="0">
              <a:latin typeface="Calibri"/>
              <a:cs typeface="Calibri"/>
            </a:endParaRPr>
          </a:p>
        </p:txBody>
      </p:sp>
      <p:sp>
        <p:nvSpPr>
          <p:cNvPr id="15" name="object 15"/>
          <p:cNvSpPr txBox="1"/>
          <p:nvPr/>
        </p:nvSpPr>
        <p:spPr>
          <a:xfrm>
            <a:off x="41909" y="3950970"/>
            <a:ext cx="89535" cy="121920"/>
          </a:xfrm>
          <a:prstGeom prst="rect">
            <a:avLst/>
          </a:prstGeom>
        </p:spPr>
        <p:txBody>
          <a:bodyPr vert="horz" wrap="square" lIns="0" tIns="16510" rIns="0" bIns="0" rtlCol="0">
            <a:spAutoFit/>
          </a:bodyPr>
          <a:lstStyle/>
          <a:p>
            <a:pPr marL="12700">
              <a:lnSpc>
                <a:spcPct val="100000"/>
              </a:lnSpc>
              <a:spcBef>
                <a:spcPts val="130"/>
              </a:spcBef>
            </a:pPr>
            <a:r>
              <a:rPr sz="600" spc="135" dirty="0">
                <a:latin typeface="Calibri"/>
                <a:cs typeface="Calibri"/>
              </a:rPr>
              <a:t>●</a:t>
            </a:r>
            <a:endParaRPr sz="600" dirty="0">
              <a:latin typeface="Calibri"/>
              <a:cs typeface="Calibri"/>
            </a:endParaRPr>
          </a:p>
        </p:txBody>
      </p:sp>
      <p:sp>
        <p:nvSpPr>
          <p:cNvPr id="16" name="object 16"/>
          <p:cNvSpPr txBox="1"/>
          <p:nvPr/>
        </p:nvSpPr>
        <p:spPr>
          <a:xfrm>
            <a:off x="41909" y="4163060"/>
            <a:ext cx="89535" cy="121920"/>
          </a:xfrm>
          <a:prstGeom prst="rect">
            <a:avLst/>
          </a:prstGeom>
        </p:spPr>
        <p:txBody>
          <a:bodyPr vert="horz" wrap="square" lIns="0" tIns="16510" rIns="0" bIns="0" rtlCol="0">
            <a:spAutoFit/>
          </a:bodyPr>
          <a:lstStyle/>
          <a:p>
            <a:pPr marL="12700">
              <a:lnSpc>
                <a:spcPct val="100000"/>
              </a:lnSpc>
              <a:spcBef>
                <a:spcPts val="130"/>
              </a:spcBef>
            </a:pPr>
            <a:r>
              <a:rPr sz="600" spc="135" dirty="0">
                <a:latin typeface="Calibri"/>
                <a:cs typeface="Calibri"/>
              </a:rPr>
              <a:t>●</a:t>
            </a:r>
            <a:endParaRPr sz="600" dirty="0">
              <a:latin typeface="Calibri"/>
              <a:cs typeface="Calibri"/>
            </a:endParaRPr>
          </a:p>
        </p:txBody>
      </p:sp>
      <p:sp>
        <p:nvSpPr>
          <p:cNvPr id="17" name="object 17"/>
          <p:cNvSpPr txBox="1"/>
          <p:nvPr/>
        </p:nvSpPr>
        <p:spPr>
          <a:xfrm>
            <a:off x="41909" y="4376420"/>
            <a:ext cx="89535" cy="121920"/>
          </a:xfrm>
          <a:prstGeom prst="rect">
            <a:avLst/>
          </a:prstGeom>
        </p:spPr>
        <p:txBody>
          <a:bodyPr vert="horz" wrap="square" lIns="0" tIns="16510" rIns="0" bIns="0" rtlCol="0">
            <a:spAutoFit/>
          </a:bodyPr>
          <a:lstStyle/>
          <a:p>
            <a:pPr marL="12700">
              <a:lnSpc>
                <a:spcPct val="100000"/>
              </a:lnSpc>
              <a:spcBef>
                <a:spcPts val="130"/>
              </a:spcBef>
            </a:pPr>
            <a:r>
              <a:rPr sz="600" spc="135" dirty="0">
                <a:latin typeface="Calibri"/>
                <a:cs typeface="Calibri"/>
              </a:rPr>
              <a:t>●</a:t>
            </a:r>
            <a:endParaRPr sz="600" dirty="0">
              <a:latin typeface="Calibri"/>
              <a:cs typeface="Calibri"/>
            </a:endParaRPr>
          </a:p>
        </p:txBody>
      </p:sp>
      <p:sp>
        <p:nvSpPr>
          <p:cNvPr id="18" name="object 18"/>
          <p:cNvSpPr txBox="1"/>
          <p:nvPr/>
        </p:nvSpPr>
        <p:spPr>
          <a:xfrm>
            <a:off x="41909" y="4801870"/>
            <a:ext cx="89535" cy="121920"/>
          </a:xfrm>
          <a:prstGeom prst="rect">
            <a:avLst/>
          </a:prstGeom>
        </p:spPr>
        <p:txBody>
          <a:bodyPr vert="horz" wrap="square" lIns="0" tIns="16510" rIns="0" bIns="0" rtlCol="0">
            <a:spAutoFit/>
          </a:bodyPr>
          <a:lstStyle/>
          <a:p>
            <a:pPr marL="12700">
              <a:lnSpc>
                <a:spcPct val="100000"/>
              </a:lnSpc>
              <a:spcBef>
                <a:spcPts val="130"/>
              </a:spcBef>
            </a:pPr>
            <a:r>
              <a:rPr sz="600" spc="135" dirty="0">
                <a:latin typeface="Calibri"/>
                <a:cs typeface="Calibri"/>
              </a:rPr>
              <a:t>●</a:t>
            </a:r>
            <a:endParaRPr sz="600" dirty="0">
              <a:latin typeface="Calibri"/>
              <a:cs typeface="Calibri"/>
            </a:endParaRPr>
          </a:p>
        </p:txBody>
      </p:sp>
      <p:sp>
        <p:nvSpPr>
          <p:cNvPr id="19" name="object 19"/>
          <p:cNvSpPr txBox="1"/>
          <p:nvPr/>
        </p:nvSpPr>
        <p:spPr>
          <a:xfrm>
            <a:off x="41909" y="5227320"/>
            <a:ext cx="89535" cy="121920"/>
          </a:xfrm>
          <a:prstGeom prst="rect">
            <a:avLst/>
          </a:prstGeom>
        </p:spPr>
        <p:txBody>
          <a:bodyPr vert="horz" wrap="square" lIns="0" tIns="16510" rIns="0" bIns="0" rtlCol="0">
            <a:spAutoFit/>
          </a:bodyPr>
          <a:lstStyle/>
          <a:p>
            <a:pPr marL="12700">
              <a:lnSpc>
                <a:spcPct val="100000"/>
              </a:lnSpc>
              <a:spcBef>
                <a:spcPts val="130"/>
              </a:spcBef>
            </a:pPr>
            <a:r>
              <a:rPr sz="600" spc="135" dirty="0">
                <a:latin typeface="Calibri"/>
                <a:cs typeface="Calibri"/>
              </a:rPr>
              <a:t>●</a:t>
            </a:r>
            <a:endParaRPr sz="600" dirty="0">
              <a:latin typeface="Calibri"/>
              <a:cs typeface="Calibri"/>
            </a:endParaRPr>
          </a:p>
        </p:txBody>
      </p:sp>
      <p:sp>
        <p:nvSpPr>
          <p:cNvPr id="20" name="object 20"/>
          <p:cNvSpPr txBox="1"/>
          <p:nvPr/>
        </p:nvSpPr>
        <p:spPr>
          <a:xfrm>
            <a:off x="41909" y="5866129"/>
            <a:ext cx="89535" cy="121920"/>
          </a:xfrm>
          <a:prstGeom prst="rect">
            <a:avLst/>
          </a:prstGeom>
        </p:spPr>
        <p:txBody>
          <a:bodyPr vert="horz" wrap="square" lIns="0" tIns="16510" rIns="0" bIns="0" rtlCol="0">
            <a:spAutoFit/>
          </a:bodyPr>
          <a:lstStyle/>
          <a:p>
            <a:pPr marL="12700">
              <a:lnSpc>
                <a:spcPct val="100000"/>
              </a:lnSpc>
              <a:spcBef>
                <a:spcPts val="130"/>
              </a:spcBef>
            </a:pPr>
            <a:r>
              <a:rPr sz="600" spc="135" dirty="0">
                <a:latin typeface="Calibri"/>
                <a:cs typeface="Calibri"/>
              </a:rPr>
              <a:t>●</a:t>
            </a:r>
            <a:endParaRPr sz="600" dirty="0">
              <a:latin typeface="Calibri"/>
              <a:cs typeface="Calibri"/>
            </a:endParaRPr>
          </a:p>
        </p:txBody>
      </p:sp>
      <p:sp>
        <p:nvSpPr>
          <p:cNvPr id="21" name="object 21"/>
          <p:cNvSpPr txBox="1"/>
          <p:nvPr/>
        </p:nvSpPr>
        <p:spPr>
          <a:xfrm>
            <a:off x="257809" y="1559559"/>
            <a:ext cx="2703830" cy="4494530"/>
          </a:xfrm>
          <a:prstGeom prst="rect">
            <a:avLst/>
          </a:prstGeom>
        </p:spPr>
        <p:txBody>
          <a:bodyPr vert="horz" wrap="square" lIns="0" tIns="12700" rIns="0" bIns="0" rtlCol="0">
            <a:spAutoFit/>
          </a:bodyPr>
          <a:lstStyle/>
          <a:p>
            <a:pPr marL="12700" marR="154305">
              <a:lnSpc>
                <a:spcPct val="100000"/>
              </a:lnSpc>
              <a:spcBef>
                <a:spcPts val="100"/>
              </a:spcBef>
            </a:pPr>
            <a:r>
              <a:rPr sz="1400" dirty="0">
                <a:latin typeface="Arial"/>
                <a:cs typeface="Arial"/>
              </a:rPr>
              <a:t>Find</a:t>
            </a:r>
            <a:r>
              <a:rPr sz="1400" spc="-20" dirty="0">
                <a:latin typeface="Arial"/>
                <a:cs typeface="Arial"/>
              </a:rPr>
              <a:t> </a:t>
            </a:r>
            <a:r>
              <a:rPr sz="1400" dirty="0">
                <a:latin typeface="Arial"/>
                <a:cs typeface="Arial"/>
              </a:rPr>
              <a:t>a</a:t>
            </a:r>
            <a:r>
              <a:rPr sz="1400" spc="-20" dirty="0">
                <a:latin typeface="Arial"/>
                <a:cs typeface="Arial"/>
              </a:rPr>
              <a:t> </a:t>
            </a:r>
            <a:r>
              <a:rPr sz="1400" dirty="0">
                <a:latin typeface="Arial"/>
                <a:cs typeface="Arial"/>
              </a:rPr>
              <a:t>place</a:t>
            </a:r>
            <a:r>
              <a:rPr sz="1400" spc="-20" dirty="0">
                <a:latin typeface="Arial"/>
                <a:cs typeface="Arial"/>
              </a:rPr>
              <a:t> </a:t>
            </a:r>
            <a:r>
              <a:rPr sz="1400" dirty="0">
                <a:latin typeface="Arial"/>
                <a:cs typeface="Arial"/>
              </a:rPr>
              <a:t>for</a:t>
            </a:r>
            <a:r>
              <a:rPr sz="1400" spc="-15" dirty="0">
                <a:latin typeface="Arial"/>
                <a:cs typeface="Arial"/>
              </a:rPr>
              <a:t> </a:t>
            </a:r>
            <a:r>
              <a:rPr sz="1400" dirty="0">
                <a:latin typeface="Arial"/>
                <a:cs typeface="Arial"/>
              </a:rPr>
              <a:t>it.</a:t>
            </a:r>
            <a:r>
              <a:rPr sz="1400" spc="-20" dirty="0">
                <a:latin typeface="Arial"/>
                <a:cs typeface="Arial"/>
              </a:rPr>
              <a:t> </a:t>
            </a:r>
            <a:r>
              <a:rPr sz="1400" spc="-25" dirty="0">
                <a:latin typeface="Arial"/>
                <a:cs typeface="Arial"/>
              </a:rPr>
              <a:t>(Too</a:t>
            </a:r>
            <a:r>
              <a:rPr sz="1400" spc="-20" dirty="0">
                <a:latin typeface="Arial"/>
                <a:cs typeface="Arial"/>
              </a:rPr>
              <a:t> </a:t>
            </a:r>
            <a:r>
              <a:rPr sz="1400" dirty="0">
                <a:latin typeface="Arial"/>
                <a:cs typeface="Arial"/>
              </a:rPr>
              <a:t>noisy</a:t>
            </a:r>
            <a:r>
              <a:rPr sz="1400" spc="-15" dirty="0">
                <a:latin typeface="Arial"/>
                <a:cs typeface="Arial"/>
              </a:rPr>
              <a:t> </a:t>
            </a:r>
            <a:r>
              <a:rPr sz="1400" spc="-25" dirty="0">
                <a:latin typeface="Arial"/>
                <a:cs typeface="Arial"/>
              </a:rPr>
              <a:t>for </a:t>
            </a:r>
            <a:r>
              <a:rPr sz="1400" dirty="0">
                <a:latin typeface="Arial"/>
                <a:cs typeface="Arial"/>
              </a:rPr>
              <a:t>your</a:t>
            </a:r>
            <a:r>
              <a:rPr sz="1400" spc="-10" dirty="0">
                <a:latin typeface="Arial"/>
                <a:cs typeface="Arial"/>
              </a:rPr>
              <a:t> office.)</a:t>
            </a:r>
            <a:endParaRPr sz="1400" dirty="0">
              <a:latin typeface="Arial"/>
              <a:cs typeface="Arial"/>
            </a:endParaRPr>
          </a:p>
          <a:p>
            <a:pPr marL="12700">
              <a:lnSpc>
                <a:spcPts val="1675"/>
              </a:lnSpc>
            </a:pPr>
            <a:r>
              <a:rPr sz="1400" dirty="0">
                <a:latin typeface="Arial"/>
                <a:cs typeface="Arial"/>
              </a:rPr>
              <a:t>Buy</a:t>
            </a:r>
            <a:r>
              <a:rPr sz="1400" spc="-5" dirty="0">
                <a:latin typeface="Arial"/>
                <a:cs typeface="Arial"/>
              </a:rPr>
              <a:t> </a:t>
            </a:r>
            <a:r>
              <a:rPr sz="1400" dirty="0">
                <a:latin typeface="Arial"/>
                <a:cs typeface="Arial"/>
              </a:rPr>
              <a:t>a</a:t>
            </a:r>
            <a:r>
              <a:rPr sz="1400" spc="-5" dirty="0">
                <a:latin typeface="Arial"/>
                <a:cs typeface="Arial"/>
              </a:rPr>
              <a:t> </a:t>
            </a:r>
            <a:r>
              <a:rPr sz="1400" spc="-10" dirty="0">
                <a:latin typeface="Arial"/>
                <a:cs typeface="Arial"/>
              </a:rPr>
              <a:t>rack.</a:t>
            </a:r>
            <a:endParaRPr sz="1400" dirty="0">
              <a:latin typeface="Arial"/>
              <a:cs typeface="Arial"/>
            </a:endParaRPr>
          </a:p>
          <a:p>
            <a:pPr marL="12700" marR="144145">
              <a:lnSpc>
                <a:spcPct val="99700"/>
              </a:lnSpc>
            </a:pPr>
            <a:r>
              <a:rPr sz="1400" dirty="0">
                <a:latin typeface="Arial"/>
                <a:cs typeface="Arial"/>
              </a:rPr>
              <a:t>Buy/Obtain</a:t>
            </a:r>
            <a:r>
              <a:rPr sz="1400" spc="-25" dirty="0">
                <a:latin typeface="Arial"/>
                <a:cs typeface="Arial"/>
              </a:rPr>
              <a:t> </a:t>
            </a:r>
            <a:r>
              <a:rPr sz="1400" dirty="0">
                <a:latin typeface="Arial"/>
                <a:cs typeface="Arial"/>
              </a:rPr>
              <a:t>special</a:t>
            </a:r>
            <a:r>
              <a:rPr sz="1400" spc="-20" dirty="0">
                <a:latin typeface="Arial"/>
                <a:cs typeface="Arial"/>
              </a:rPr>
              <a:t> </a:t>
            </a:r>
            <a:r>
              <a:rPr sz="1400" spc="-10" dirty="0">
                <a:latin typeface="Arial"/>
                <a:cs typeface="Arial"/>
              </a:rPr>
              <a:t>networking </a:t>
            </a:r>
            <a:r>
              <a:rPr sz="1400" dirty="0">
                <a:latin typeface="Arial"/>
                <a:cs typeface="Arial"/>
              </a:rPr>
              <a:t>connections</a:t>
            </a:r>
            <a:r>
              <a:rPr sz="1400" spc="-10" dirty="0">
                <a:latin typeface="Arial"/>
                <a:cs typeface="Arial"/>
              </a:rPr>
              <a:t> </a:t>
            </a:r>
            <a:r>
              <a:rPr sz="1400" dirty="0">
                <a:latin typeface="Arial"/>
                <a:cs typeface="Arial"/>
              </a:rPr>
              <a:t>for</a:t>
            </a:r>
            <a:r>
              <a:rPr sz="1400" spc="-5" dirty="0">
                <a:latin typeface="Arial"/>
                <a:cs typeface="Arial"/>
              </a:rPr>
              <a:t> </a:t>
            </a:r>
            <a:r>
              <a:rPr sz="1400" dirty="0">
                <a:latin typeface="Arial"/>
                <a:cs typeface="Arial"/>
              </a:rPr>
              <a:t>chosen</a:t>
            </a:r>
            <a:r>
              <a:rPr sz="1400" spc="-5" dirty="0">
                <a:latin typeface="Arial"/>
                <a:cs typeface="Arial"/>
              </a:rPr>
              <a:t> </a:t>
            </a:r>
            <a:r>
              <a:rPr sz="1400" spc="-10" dirty="0">
                <a:latin typeface="Arial"/>
                <a:cs typeface="Arial"/>
              </a:rPr>
              <a:t>location. </a:t>
            </a:r>
            <a:r>
              <a:rPr sz="1400" dirty="0">
                <a:latin typeface="Arial"/>
                <a:cs typeface="Arial"/>
              </a:rPr>
              <a:t>Provide</a:t>
            </a:r>
            <a:r>
              <a:rPr sz="1400" spc="-25" dirty="0">
                <a:latin typeface="Arial"/>
                <a:cs typeface="Arial"/>
              </a:rPr>
              <a:t> </a:t>
            </a:r>
            <a:r>
              <a:rPr sz="1400" spc="-10" dirty="0">
                <a:latin typeface="Arial"/>
                <a:cs typeface="Arial"/>
              </a:rPr>
              <a:t>cooling.</a:t>
            </a:r>
            <a:endParaRPr sz="1400" dirty="0">
              <a:latin typeface="Arial"/>
              <a:cs typeface="Arial"/>
            </a:endParaRPr>
          </a:p>
          <a:p>
            <a:pPr marL="12700" marR="15240">
              <a:lnSpc>
                <a:spcPct val="100000"/>
              </a:lnSpc>
            </a:pPr>
            <a:r>
              <a:rPr sz="1400" dirty="0">
                <a:latin typeface="Arial"/>
                <a:cs typeface="Arial"/>
              </a:rPr>
              <a:t>Provide</a:t>
            </a:r>
            <a:r>
              <a:rPr sz="1400" spc="-30" dirty="0">
                <a:latin typeface="Arial"/>
                <a:cs typeface="Arial"/>
              </a:rPr>
              <a:t> </a:t>
            </a:r>
            <a:r>
              <a:rPr sz="1400" dirty="0">
                <a:latin typeface="Arial"/>
                <a:cs typeface="Arial"/>
              </a:rPr>
              <a:t>appropriate</a:t>
            </a:r>
            <a:r>
              <a:rPr sz="1400" spc="-25" dirty="0">
                <a:latin typeface="Arial"/>
                <a:cs typeface="Arial"/>
              </a:rPr>
              <a:t> </a:t>
            </a:r>
            <a:r>
              <a:rPr sz="1400" dirty="0">
                <a:latin typeface="Arial"/>
                <a:cs typeface="Arial"/>
              </a:rPr>
              <a:t>power</a:t>
            </a:r>
            <a:r>
              <a:rPr sz="1400" spc="-25" dirty="0">
                <a:latin typeface="Arial"/>
                <a:cs typeface="Arial"/>
              </a:rPr>
              <a:t> </a:t>
            </a:r>
            <a:r>
              <a:rPr sz="1400" spc="-10" dirty="0">
                <a:latin typeface="Arial"/>
                <a:cs typeface="Arial"/>
              </a:rPr>
              <a:t>needs. </a:t>
            </a:r>
            <a:r>
              <a:rPr sz="1400" dirty="0">
                <a:latin typeface="Arial"/>
                <a:cs typeface="Arial"/>
              </a:rPr>
              <a:t>Select</a:t>
            </a:r>
            <a:r>
              <a:rPr sz="1400" spc="-10" dirty="0">
                <a:latin typeface="Arial"/>
                <a:cs typeface="Arial"/>
              </a:rPr>
              <a:t> </a:t>
            </a:r>
            <a:r>
              <a:rPr sz="1400" dirty="0">
                <a:latin typeface="Arial"/>
                <a:cs typeface="Arial"/>
              </a:rPr>
              <a:t>&amp;</a:t>
            </a:r>
            <a:r>
              <a:rPr sz="1400" spc="-15" dirty="0">
                <a:latin typeface="Arial"/>
                <a:cs typeface="Arial"/>
              </a:rPr>
              <a:t> </a:t>
            </a:r>
            <a:r>
              <a:rPr sz="1400" dirty="0">
                <a:latin typeface="Arial"/>
                <a:cs typeface="Arial"/>
              </a:rPr>
              <a:t>Purchase</a:t>
            </a:r>
            <a:r>
              <a:rPr sz="1400" spc="-5" dirty="0">
                <a:latin typeface="Arial"/>
                <a:cs typeface="Arial"/>
              </a:rPr>
              <a:t> </a:t>
            </a:r>
            <a:r>
              <a:rPr sz="1400" dirty="0">
                <a:latin typeface="Arial"/>
                <a:cs typeface="Arial"/>
              </a:rPr>
              <a:t>a</a:t>
            </a:r>
            <a:r>
              <a:rPr sz="1400" spc="-10" dirty="0">
                <a:latin typeface="Arial"/>
                <a:cs typeface="Arial"/>
              </a:rPr>
              <a:t> </a:t>
            </a:r>
            <a:r>
              <a:rPr sz="1400" dirty="0">
                <a:latin typeface="Arial"/>
                <a:cs typeface="Arial"/>
              </a:rPr>
              <a:t>UPS</a:t>
            </a:r>
            <a:r>
              <a:rPr sz="1400" spc="-15" dirty="0">
                <a:latin typeface="Arial"/>
                <a:cs typeface="Arial"/>
              </a:rPr>
              <a:t> </a:t>
            </a:r>
            <a:r>
              <a:rPr sz="1400" dirty="0">
                <a:latin typeface="Arial"/>
                <a:cs typeface="Arial"/>
              </a:rPr>
              <a:t>for</a:t>
            </a:r>
            <a:r>
              <a:rPr sz="1400" spc="-5" dirty="0">
                <a:latin typeface="Arial"/>
                <a:cs typeface="Arial"/>
              </a:rPr>
              <a:t> </a:t>
            </a:r>
            <a:r>
              <a:rPr sz="1400" spc="-25" dirty="0">
                <a:latin typeface="Arial"/>
                <a:cs typeface="Arial"/>
              </a:rPr>
              <a:t>the </a:t>
            </a:r>
            <a:r>
              <a:rPr sz="1400" spc="-10" dirty="0">
                <a:latin typeface="Arial"/>
                <a:cs typeface="Arial"/>
              </a:rPr>
              <a:t>system.</a:t>
            </a:r>
            <a:endParaRPr sz="1400" dirty="0">
              <a:latin typeface="Arial"/>
              <a:cs typeface="Arial"/>
            </a:endParaRPr>
          </a:p>
          <a:p>
            <a:pPr marL="12700" marR="400685">
              <a:lnSpc>
                <a:spcPts val="1680"/>
              </a:lnSpc>
              <a:spcBef>
                <a:spcPts val="35"/>
              </a:spcBef>
            </a:pPr>
            <a:r>
              <a:rPr sz="1400" dirty="0">
                <a:latin typeface="Arial"/>
                <a:cs typeface="Arial"/>
              </a:rPr>
              <a:t>Do</a:t>
            </a:r>
            <a:r>
              <a:rPr sz="1400" spc="-15" dirty="0">
                <a:latin typeface="Arial"/>
                <a:cs typeface="Arial"/>
              </a:rPr>
              <a:t> </a:t>
            </a:r>
            <a:r>
              <a:rPr sz="1400" dirty="0">
                <a:latin typeface="Arial"/>
                <a:cs typeface="Arial"/>
              </a:rPr>
              <a:t>hardware</a:t>
            </a:r>
            <a:r>
              <a:rPr sz="1400" spc="-15" dirty="0">
                <a:latin typeface="Arial"/>
                <a:cs typeface="Arial"/>
              </a:rPr>
              <a:t> </a:t>
            </a:r>
            <a:r>
              <a:rPr sz="1400" spc="-10" dirty="0">
                <a:latin typeface="Arial"/>
                <a:cs typeface="Arial"/>
              </a:rPr>
              <a:t>troubleshooting yourself.</a:t>
            </a:r>
            <a:endParaRPr sz="1400" dirty="0">
              <a:latin typeface="Arial"/>
              <a:cs typeface="Arial"/>
            </a:endParaRPr>
          </a:p>
          <a:p>
            <a:pPr marL="12700">
              <a:lnSpc>
                <a:spcPts val="1614"/>
              </a:lnSpc>
            </a:pPr>
            <a:r>
              <a:rPr sz="1400" dirty="0">
                <a:latin typeface="Arial"/>
                <a:cs typeface="Arial"/>
              </a:rPr>
              <a:t>Secure</a:t>
            </a:r>
            <a:r>
              <a:rPr sz="1400" spc="-20" dirty="0">
                <a:latin typeface="Arial"/>
                <a:cs typeface="Arial"/>
              </a:rPr>
              <a:t> </a:t>
            </a:r>
            <a:r>
              <a:rPr sz="1400" dirty="0">
                <a:latin typeface="Arial"/>
                <a:cs typeface="Arial"/>
              </a:rPr>
              <a:t>room</a:t>
            </a:r>
            <a:r>
              <a:rPr sz="1400" spc="-30" dirty="0">
                <a:latin typeface="Arial"/>
                <a:cs typeface="Arial"/>
              </a:rPr>
              <a:t> </a:t>
            </a:r>
            <a:r>
              <a:rPr sz="1400" dirty="0">
                <a:latin typeface="Arial"/>
                <a:cs typeface="Arial"/>
              </a:rPr>
              <a:t>containing</a:t>
            </a:r>
            <a:r>
              <a:rPr sz="1400" spc="-15" dirty="0">
                <a:latin typeface="Arial"/>
                <a:cs typeface="Arial"/>
              </a:rPr>
              <a:t> </a:t>
            </a:r>
            <a:r>
              <a:rPr sz="1400" spc="-10" dirty="0">
                <a:latin typeface="Arial"/>
                <a:cs typeface="Arial"/>
              </a:rPr>
              <a:t>server(s).</a:t>
            </a:r>
            <a:endParaRPr sz="1400" dirty="0">
              <a:latin typeface="Arial"/>
              <a:cs typeface="Arial"/>
            </a:endParaRPr>
          </a:p>
          <a:p>
            <a:pPr marL="12700" marR="410209">
              <a:lnSpc>
                <a:spcPct val="100000"/>
              </a:lnSpc>
            </a:pPr>
            <a:r>
              <a:rPr sz="1400" dirty="0">
                <a:latin typeface="Arial"/>
                <a:cs typeface="Arial"/>
              </a:rPr>
              <a:t>Provide</a:t>
            </a:r>
            <a:r>
              <a:rPr sz="1400" spc="-25" dirty="0">
                <a:latin typeface="Arial"/>
                <a:cs typeface="Arial"/>
              </a:rPr>
              <a:t> </a:t>
            </a:r>
            <a:r>
              <a:rPr sz="1400" dirty="0">
                <a:latin typeface="Arial"/>
                <a:cs typeface="Arial"/>
              </a:rPr>
              <a:t>access</a:t>
            </a:r>
            <a:r>
              <a:rPr sz="1400" spc="-25" dirty="0">
                <a:latin typeface="Arial"/>
                <a:cs typeface="Arial"/>
              </a:rPr>
              <a:t> </a:t>
            </a:r>
            <a:r>
              <a:rPr sz="1400" spc="-10" dirty="0">
                <a:latin typeface="Arial"/>
                <a:cs typeface="Arial"/>
              </a:rPr>
              <a:t>control. </a:t>
            </a:r>
            <a:r>
              <a:rPr sz="1400" dirty="0">
                <a:latin typeface="Arial"/>
                <a:cs typeface="Arial"/>
              </a:rPr>
              <a:t>Designate</a:t>
            </a:r>
            <a:r>
              <a:rPr sz="1400" spc="-20" dirty="0">
                <a:latin typeface="Arial"/>
                <a:cs typeface="Arial"/>
              </a:rPr>
              <a:t> </a:t>
            </a:r>
            <a:r>
              <a:rPr sz="1400" dirty="0">
                <a:latin typeface="Arial"/>
                <a:cs typeface="Arial"/>
              </a:rPr>
              <a:t>people</a:t>
            </a:r>
            <a:r>
              <a:rPr sz="1400" spc="-20" dirty="0">
                <a:latin typeface="Arial"/>
                <a:cs typeface="Arial"/>
              </a:rPr>
              <a:t> </a:t>
            </a:r>
            <a:r>
              <a:rPr sz="1400" dirty="0">
                <a:latin typeface="Arial"/>
                <a:cs typeface="Arial"/>
              </a:rPr>
              <a:t>to</a:t>
            </a:r>
            <a:r>
              <a:rPr sz="1400" spc="-20" dirty="0">
                <a:latin typeface="Arial"/>
                <a:cs typeface="Arial"/>
              </a:rPr>
              <a:t> </a:t>
            </a:r>
            <a:r>
              <a:rPr sz="1400" spc="-10" dirty="0">
                <a:latin typeface="Arial"/>
                <a:cs typeface="Arial"/>
              </a:rPr>
              <a:t>respond </a:t>
            </a:r>
            <a:r>
              <a:rPr sz="1400" dirty="0">
                <a:latin typeface="Arial"/>
                <a:cs typeface="Arial"/>
              </a:rPr>
              <a:t>during</a:t>
            </a:r>
            <a:r>
              <a:rPr sz="1400" spc="-30" dirty="0">
                <a:latin typeface="Arial"/>
                <a:cs typeface="Arial"/>
              </a:rPr>
              <a:t> </a:t>
            </a:r>
            <a:r>
              <a:rPr sz="1400" dirty="0">
                <a:latin typeface="Arial"/>
                <a:cs typeface="Arial"/>
              </a:rPr>
              <a:t>“off</a:t>
            </a:r>
            <a:r>
              <a:rPr sz="1400" spc="-25" dirty="0">
                <a:latin typeface="Arial"/>
                <a:cs typeface="Arial"/>
              </a:rPr>
              <a:t> </a:t>
            </a:r>
            <a:r>
              <a:rPr sz="1400" spc="-10" dirty="0">
                <a:latin typeface="Arial"/>
                <a:cs typeface="Arial"/>
              </a:rPr>
              <a:t>hours”.</a:t>
            </a:r>
            <a:endParaRPr sz="1400" dirty="0">
              <a:latin typeface="Arial"/>
              <a:cs typeface="Arial"/>
            </a:endParaRPr>
          </a:p>
          <a:p>
            <a:pPr marL="12700" marR="646430">
              <a:lnSpc>
                <a:spcPts val="1680"/>
              </a:lnSpc>
              <a:spcBef>
                <a:spcPts val="35"/>
              </a:spcBef>
            </a:pPr>
            <a:r>
              <a:rPr sz="1400" dirty="0" smtClean="0">
                <a:latin typeface="Arial"/>
                <a:cs typeface="Arial"/>
              </a:rPr>
              <a:t>Train</a:t>
            </a:r>
            <a:r>
              <a:rPr sz="1400" spc="-30" dirty="0" smtClean="0">
                <a:latin typeface="Arial"/>
                <a:cs typeface="Arial"/>
              </a:rPr>
              <a:t> </a:t>
            </a:r>
            <a:r>
              <a:rPr lang="en-US" sz="1400" dirty="0" smtClean="0">
                <a:latin typeface="Arial"/>
                <a:cs typeface="Arial"/>
              </a:rPr>
              <a:t>a subset of them</a:t>
            </a:r>
            <a:r>
              <a:rPr sz="1400" spc="-35" dirty="0" smtClean="0">
                <a:latin typeface="Arial"/>
                <a:cs typeface="Arial"/>
              </a:rPr>
              <a:t> </a:t>
            </a:r>
            <a:r>
              <a:rPr sz="1400" dirty="0">
                <a:latin typeface="Arial"/>
                <a:cs typeface="Arial"/>
              </a:rPr>
              <a:t>again</a:t>
            </a:r>
            <a:r>
              <a:rPr sz="1400" spc="-25" dirty="0">
                <a:latin typeface="Arial"/>
                <a:cs typeface="Arial"/>
              </a:rPr>
              <a:t> </a:t>
            </a:r>
            <a:r>
              <a:rPr sz="1400" spc="-20" dirty="0">
                <a:latin typeface="Arial"/>
                <a:cs typeface="Arial"/>
              </a:rPr>
              <a:t>next </a:t>
            </a:r>
            <a:r>
              <a:rPr sz="1400" spc="-10" dirty="0">
                <a:latin typeface="Arial"/>
                <a:cs typeface="Arial"/>
              </a:rPr>
              <a:t>semester?</a:t>
            </a:r>
            <a:endParaRPr sz="1400" dirty="0">
              <a:latin typeface="Arial"/>
              <a:cs typeface="Arial"/>
            </a:endParaRPr>
          </a:p>
          <a:p>
            <a:pPr marL="12700">
              <a:lnSpc>
                <a:spcPts val="1614"/>
              </a:lnSpc>
            </a:pPr>
            <a:r>
              <a:rPr sz="1400" dirty="0">
                <a:latin typeface="Arial"/>
                <a:cs typeface="Arial"/>
              </a:rPr>
              <a:t>Purchase</a:t>
            </a:r>
            <a:r>
              <a:rPr sz="1400" spc="-5" dirty="0">
                <a:latin typeface="Arial"/>
                <a:cs typeface="Arial"/>
              </a:rPr>
              <a:t> </a:t>
            </a:r>
            <a:r>
              <a:rPr sz="1400" dirty="0">
                <a:latin typeface="Arial"/>
                <a:cs typeface="Arial"/>
              </a:rPr>
              <a:t>spares</a:t>
            </a:r>
            <a:r>
              <a:rPr sz="1400" spc="-5" dirty="0">
                <a:latin typeface="Arial"/>
                <a:cs typeface="Arial"/>
              </a:rPr>
              <a:t> </a:t>
            </a:r>
            <a:r>
              <a:rPr sz="1400" dirty="0">
                <a:latin typeface="Arial"/>
                <a:cs typeface="Arial"/>
              </a:rPr>
              <a:t>&amp;</a:t>
            </a:r>
            <a:r>
              <a:rPr sz="1400" spc="-10" dirty="0">
                <a:latin typeface="Arial"/>
                <a:cs typeface="Arial"/>
              </a:rPr>
              <a:t> replacement</a:t>
            </a:r>
            <a:endParaRPr sz="1400" dirty="0">
              <a:latin typeface="Arial"/>
              <a:cs typeface="Arial"/>
            </a:endParaRPr>
          </a:p>
          <a:p>
            <a:pPr marL="12700" marR="193675">
              <a:lnSpc>
                <a:spcPct val="100000"/>
              </a:lnSpc>
            </a:pPr>
            <a:r>
              <a:rPr sz="1400" dirty="0">
                <a:latin typeface="Arial"/>
                <a:cs typeface="Arial"/>
              </a:rPr>
              <a:t>parts.</a:t>
            </a:r>
            <a:r>
              <a:rPr sz="1400" spc="-15" dirty="0">
                <a:latin typeface="Arial"/>
                <a:cs typeface="Arial"/>
              </a:rPr>
              <a:t> </a:t>
            </a:r>
            <a:r>
              <a:rPr sz="1400" dirty="0">
                <a:latin typeface="Arial"/>
                <a:cs typeface="Arial"/>
              </a:rPr>
              <a:t>(i.e.</a:t>
            </a:r>
            <a:r>
              <a:rPr sz="1400" spc="-10" dirty="0">
                <a:latin typeface="Arial"/>
                <a:cs typeface="Arial"/>
              </a:rPr>
              <a:t> </a:t>
            </a:r>
            <a:r>
              <a:rPr sz="1400" dirty="0">
                <a:latin typeface="Arial"/>
                <a:cs typeface="Arial"/>
              </a:rPr>
              <a:t>Lead</a:t>
            </a:r>
            <a:r>
              <a:rPr sz="1400" spc="-90" dirty="0">
                <a:latin typeface="Arial"/>
                <a:cs typeface="Arial"/>
              </a:rPr>
              <a:t> </a:t>
            </a:r>
            <a:r>
              <a:rPr sz="1400" dirty="0">
                <a:latin typeface="Arial"/>
                <a:cs typeface="Arial"/>
              </a:rPr>
              <a:t>Acid</a:t>
            </a:r>
            <a:r>
              <a:rPr sz="1400" spc="-15" dirty="0">
                <a:latin typeface="Arial"/>
                <a:cs typeface="Arial"/>
              </a:rPr>
              <a:t> </a:t>
            </a:r>
            <a:r>
              <a:rPr sz="1400" dirty="0">
                <a:latin typeface="Arial"/>
                <a:cs typeface="Arial"/>
              </a:rPr>
              <a:t>Battery</a:t>
            </a:r>
            <a:r>
              <a:rPr sz="1400" spc="-10" dirty="0">
                <a:latin typeface="Arial"/>
                <a:cs typeface="Arial"/>
              </a:rPr>
              <a:t> </a:t>
            </a:r>
            <a:r>
              <a:rPr sz="1400" spc="-25" dirty="0">
                <a:latin typeface="Arial"/>
                <a:cs typeface="Arial"/>
              </a:rPr>
              <a:t>for </a:t>
            </a:r>
            <a:r>
              <a:rPr sz="1400" spc="-10" dirty="0">
                <a:latin typeface="Arial"/>
                <a:cs typeface="Arial"/>
              </a:rPr>
              <a:t>UPS.)</a:t>
            </a:r>
            <a:endParaRPr sz="1400" dirty="0">
              <a:latin typeface="Arial"/>
              <a:cs typeface="Arial"/>
            </a:endParaRPr>
          </a:p>
          <a:p>
            <a:pPr marL="12700">
              <a:lnSpc>
                <a:spcPts val="1670"/>
              </a:lnSpc>
            </a:pPr>
            <a:r>
              <a:rPr sz="1400" dirty="0">
                <a:latin typeface="Arial"/>
                <a:cs typeface="Arial"/>
              </a:rPr>
              <a:t>Secure</a:t>
            </a:r>
            <a:r>
              <a:rPr sz="1400" spc="-15" dirty="0">
                <a:latin typeface="Arial"/>
                <a:cs typeface="Arial"/>
              </a:rPr>
              <a:t> </a:t>
            </a:r>
            <a:r>
              <a:rPr sz="1400" dirty="0">
                <a:latin typeface="Arial"/>
                <a:cs typeface="Arial"/>
              </a:rPr>
              <a:t>and</a:t>
            </a:r>
            <a:r>
              <a:rPr sz="1400" spc="-15" dirty="0">
                <a:latin typeface="Arial"/>
                <a:cs typeface="Arial"/>
              </a:rPr>
              <a:t> </a:t>
            </a:r>
            <a:r>
              <a:rPr sz="1400" dirty="0">
                <a:latin typeface="Arial"/>
                <a:cs typeface="Arial"/>
              </a:rPr>
              <a:t>inventory</a:t>
            </a:r>
            <a:r>
              <a:rPr sz="1400" spc="-15" dirty="0">
                <a:latin typeface="Arial"/>
                <a:cs typeface="Arial"/>
              </a:rPr>
              <a:t> </a:t>
            </a:r>
            <a:r>
              <a:rPr sz="1400" dirty="0">
                <a:latin typeface="Arial"/>
                <a:cs typeface="Arial"/>
              </a:rPr>
              <a:t>spare</a:t>
            </a:r>
            <a:r>
              <a:rPr sz="1400" spc="-15" dirty="0">
                <a:latin typeface="Arial"/>
                <a:cs typeface="Arial"/>
              </a:rPr>
              <a:t> </a:t>
            </a:r>
            <a:r>
              <a:rPr sz="1400" spc="-10" dirty="0">
                <a:latin typeface="Arial"/>
                <a:cs typeface="Arial"/>
              </a:rPr>
              <a:t>parts.</a:t>
            </a:r>
            <a:endParaRPr sz="1400" dirty="0">
              <a:latin typeface="Arial"/>
              <a:cs typeface="Arial"/>
            </a:endParaRPr>
          </a:p>
        </p:txBody>
      </p:sp>
      <p:sp>
        <p:nvSpPr>
          <p:cNvPr id="22" name="object 22"/>
          <p:cNvSpPr txBox="1"/>
          <p:nvPr/>
        </p:nvSpPr>
        <p:spPr>
          <a:xfrm>
            <a:off x="3101339" y="1610360"/>
            <a:ext cx="89535" cy="121920"/>
          </a:xfrm>
          <a:prstGeom prst="rect">
            <a:avLst/>
          </a:prstGeom>
        </p:spPr>
        <p:txBody>
          <a:bodyPr vert="horz" wrap="square" lIns="0" tIns="16510" rIns="0" bIns="0" rtlCol="0">
            <a:spAutoFit/>
          </a:bodyPr>
          <a:lstStyle/>
          <a:p>
            <a:pPr marL="12700">
              <a:lnSpc>
                <a:spcPct val="100000"/>
              </a:lnSpc>
              <a:spcBef>
                <a:spcPts val="130"/>
              </a:spcBef>
            </a:pPr>
            <a:r>
              <a:rPr sz="600" spc="135" dirty="0">
                <a:latin typeface="Calibri"/>
                <a:cs typeface="Calibri"/>
              </a:rPr>
              <a:t>●</a:t>
            </a:r>
            <a:endParaRPr sz="600" dirty="0">
              <a:latin typeface="Calibri"/>
              <a:cs typeface="Calibri"/>
            </a:endParaRPr>
          </a:p>
        </p:txBody>
      </p:sp>
      <p:sp>
        <p:nvSpPr>
          <p:cNvPr id="23" name="object 23"/>
          <p:cNvSpPr txBox="1"/>
          <p:nvPr/>
        </p:nvSpPr>
        <p:spPr>
          <a:xfrm>
            <a:off x="3101339" y="2249169"/>
            <a:ext cx="89535" cy="121920"/>
          </a:xfrm>
          <a:prstGeom prst="rect">
            <a:avLst/>
          </a:prstGeom>
        </p:spPr>
        <p:txBody>
          <a:bodyPr vert="horz" wrap="square" lIns="0" tIns="16510" rIns="0" bIns="0" rtlCol="0">
            <a:spAutoFit/>
          </a:bodyPr>
          <a:lstStyle/>
          <a:p>
            <a:pPr marL="12700">
              <a:lnSpc>
                <a:spcPct val="100000"/>
              </a:lnSpc>
              <a:spcBef>
                <a:spcPts val="130"/>
              </a:spcBef>
            </a:pPr>
            <a:r>
              <a:rPr sz="600" spc="135" dirty="0">
                <a:latin typeface="Calibri"/>
                <a:cs typeface="Calibri"/>
              </a:rPr>
              <a:t>●</a:t>
            </a:r>
            <a:endParaRPr sz="600" dirty="0">
              <a:latin typeface="Calibri"/>
              <a:cs typeface="Calibri"/>
            </a:endParaRPr>
          </a:p>
        </p:txBody>
      </p:sp>
      <p:sp>
        <p:nvSpPr>
          <p:cNvPr id="24" name="object 24"/>
          <p:cNvSpPr txBox="1"/>
          <p:nvPr/>
        </p:nvSpPr>
        <p:spPr>
          <a:xfrm>
            <a:off x="3101339" y="2886710"/>
            <a:ext cx="89535" cy="121920"/>
          </a:xfrm>
          <a:prstGeom prst="rect">
            <a:avLst/>
          </a:prstGeom>
        </p:spPr>
        <p:txBody>
          <a:bodyPr vert="horz" wrap="square" lIns="0" tIns="16510" rIns="0" bIns="0" rtlCol="0">
            <a:spAutoFit/>
          </a:bodyPr>
          <a:lstStyle/>
          <a:p>
            <a:pPr marL="12700">
              <a:lnSpc>
                <a:spcPct val="100000"/>
              </a:lnSpc>
              <a:spcBef>
                <a:spcPts val="130"/>
              </a:spcBef>
            </a:pPr>
            <a:r>
              <a:rPr sz="600" spc="135" dirty="0">
                <a:latin typeface="Calibri"/>
                <a:cs typeface="Calibri"/>
              </a:rPr>
              <a:t>●</a:t>
            </a:r>
            <a:endParaRPr sz="600" dirty="0">
              <a:latin typeface="Calibri"/>
              <a:cs typeface="Calibri"/>
            </a:endParaRPr>
          </a:p>
        </p:txBody>
      </p:sp>
      <p:sp>
        <p:nvSpPr>
          <p:cNvPr id="25" name="object 25"/>
          <p:cNvSpPr txBox="1"/>
          <p:nvPr/>
        </p:nvSpPr>
        <p:spPr>
          <a:xfrm>
            <a:off x="3101339" y="3100069"/>
            <a:ext cx="89535" cy="121920"/>
          </a:xfrm>
          <a:prstGeom prst="rect">
            <a:avLst/>
          </a:prstGeom>
        </p:spPr>
        <p:txBody>
          <a:bodyPr vert="horz" wrap="square" lIns="0" tIns="16510" rIns="0" bIns="0" rtlCol="0">
            <a:spAutoFit/>
          </a:bodyPr>
          <a:lstStyle/>
          <a:p>
            <a:pPr marL="12700">
              <a:lnSpc>
                <a:spcPct val="100000"/>
              </a:lnSpc>
              <a:spcBef>
                <a:spcPts val="130"/>
              </a:spcBef>
            </a:pPr>
            <a:r>
              <a:rPr sz="600" spc="135" dirty="0">
                <a:latin typeface="Calibri"/>
                <a:cs typeface="Calibri"/>
              </a:rPr>
              <a:t>●</a:t>
            </a:r>
            <a:endParaRPr sz="600" dirty="0">
              <a:latin typeface="Calibri"/>
              <a:cs typeface="Calibri"/>
            </a:endParaRPr>
          </a:p>
        </p:txBody>
      </p:sp>
      <p:sp>
        <p:nvSpPr>
          <p:cNvPr id="26" name="object 26"/>
          <p:cNvSpPr txBox="1"/>
          <p:nvPr/>
        </p:nvSpPr>
        <p:spPr>
          <a:xfrm>
            <a:off x="3101339" y="3737610"/>
            <a:ext cx="89535" cy="121920"/>
          </a:xfrm>
          <a:prstGeom prst="rect">
            <a:avLst/>
          </a:prstGeom>
        </p:spPr>
        <p:txBody>
          <a:bodyPr vert="horz" wrap="square" lIns="0" tIns="16510" rIns="0" bIns="0" rtlCol="0">
            <a:spAutoFit/>
          </a:bodyPr>
          <a:lstStyle/>
          <a:p>
            <a:pPr marL="12700">
              <a:lnSpc>
                <a:spcPct val="100000"/>
              </a:lnSpc>
              <a:spcBef>
                <a:spcPts val="130"/>
              </a:spcBef>
            </a:pPr>
            <a:r>
              <a:rPr sz="600" spc="135" dirty="0">
                <a:latin typeface="Calibri"/>
                <a:cs typeface="Calibri"/>
              </a:rPr>
              <a:t>●</a:t>
            </a:r>
            <a:endParaRPr sz="600" dirty="0">
              <a:latin typeface="Calibri"/>
              <a:cs typeface="Calibri"/>
            </a:endParaRPr>
          </a:p>
        </p:txBody>
      </p:sp>
      <p:sp>
        <p:nvSpPr>
          <p:cNvPr id="27" name="object 27"/>
          <p:cNvSpPr txBox="1"/>
          <p:nvPr/>
        </p:nvSpPr>
        <p:spPr>
          <a:xfrm>
            <a:off x="3101339" y="4588510"/>
            <a:ext cx="89535" cy="121920"/>
          </a:xfrm>
          <a:prstGeom prst="rect">
            <a:avLst/>
          </a:prstGeom>
        </p:spPr>
        <p:txBody>
          <a:bodyPr vert="horz" wrap="square" lIns="0" tIns="16510" rIns="0" bIns="0" rtlCol="0">
            <a:spAutoFit/>
          </a:bodyPr>
          <a:lstStyle/>
          <a:p>
            <a:pPr marL="12700">
              <a:lnSpc>
                <a:spcPct val="100000"/>
              </a:lnSpc>
              <a:spcBef>
                <a:spcPts val="130"/>
              </a:spcBef>
            </a:pPr>
            <a:r>
              <a:rPr sz="600" spc="135" dirty="0">
                <a:latin typeface="Calibri"/>
                <a:cs typeface="Calibri"/>
              </a:rPr>
              <a:t>●</a:t>
            </a:r>
            <a:endParaRPr sz="600" dirty="0">
              <a:latin typeface="Calibri"/>
              <a:cs typeface="Calibri"/>
            </a:endParaRPr>
          </a:p>
        </p:txBody>
      </p:sp>
      <p:sp>
        <p:nvSpPr>
          <p:cNvPr id="28" name="object 28"/>
          <p:cNvSpPr txBox="1"/>
          <p:nvPr/>
        </p:nvSpPr>
        <p:spPr>
          <a:xfrm>
            <a:off x="3101339" y="5015229"/>
            <a:ext cx="89535" cy="121920"/>
          </a:xfrm>
          <a:prstGeom prst="rect">
            <a:avLst/>
          </a:prstGeom>
        </p:spPr>
        <p:txBody>
          <a:bodyPr vert="horz" wrap="square" lIns="0" tIns="16510" rIns="0" bIns="0" rtlCol="0">
            <a:spAutoFit/>
          </a:bodyPr>
          <a:lstStyle/>
          <a:p>
            <a:pPr marL="12700">
              <a:lnSpc>
                <a:spcPct val="100000"/>
              </a:lnSpc>
              <a:spcBef>
                <a:spcPts val="130"/>
              </a:spcBef>
            </a:pPr>
            <a:r>
              <a:rPr sz="600" spc="135" dirty="0">
                <a:latin typeface="Calibri"/>
                <a:cs typeface="Calibri"/>
              </a:rPr>
              <a:t>●</a:t>
            </a:r>
            <a:endParaRPr sz="600" dirty="0">
              <a:latin typeface="Calibri"/>
              <a:cs typeface="Calibri"/>
            </a:endParaRPr>
          </a:p>
        </p:txBody>
      </p:sp>
      <p:sp>
        <p:nvSpPr>
          <p:cNvPr id="29" name="object 29"/>
          <p:cNvSpPr txBox="1"/>
          <p:nvPr/>
        </p:nvSpPr>
        <p:spPr>
          <a:xfrm>
            <a:off x="3317240" y="1559559"/>
            <a:ext cx="2703195" cy="4069079"/>
          </a:xfrm>
          <a:prstGeom prst="rect">
            <a:avLst/>
          </a:prstGeom>
        </p:spPr>
        <p:txBody>
          <a:bodyPr vert="horz" wrap="square" lIns="0" tIns="12700" rIns="0" bIns="0" rtlCol="0">
            <a:spAutoFit/>
          </a:bodyPr>
          <a:lstStyle/>
          <a:p>
            <a:pPr marL="12700" marR="73025">
              <a:lnSpc>
                <a:spcPct val="100000"/>
              </a:lnSpc>
              <a:spcBef>
                <a:spcPts val="100"/>
              </a:spcBef>
            </a:pPr>
            <a:r>
              <a:rPr sz="1400" dirty="0">
                <a:latin typeface="Arial"/>
                <a:cs typeface="Arial"/>
              </a:rPr>
              <a:t>Go</a:t>
            </a:r>
            <a:r>
              <a:rPr sz="1400" spc="-15" dirty="0">
                <a:latin typeface="Arial"/>
                <a:cs typeface="Arial"/>
              </a:rPr>
              <a:t> </a:t>
            </a:r>
            <a:r>
              <a:rPr sz="1400" dirty="0">
                <a:latin typeface="Arial"/>
                <a:cs typeface="Arial"/>
              </a:rPr>
              <a:t>through</a:t>
            </a:r>
            <a:r>
              <a:rPr sz="1400" spc="-10" dirty="0">
                <a:latin typeface="Arial"/>
                <a:cs typeface="Arial"/>
              </a:rPr>
              <a:t> </a:t>
            </a:r>
            <a:r>
              <a:rPr sz="1400" dirty="0">
                <a:latin typeface="Arial"/>
                <a:cs typeface="Arial"/>
              </a:rPr>
              <a:t>the</a:t>
            </a:r>
            <a:r>
              <a:rPr sz="1400" spc="-15" dirty="0">
                <a:latin typeface="Arial"/>
                <a:cs typeface="Arial"/>
              </a:rPr>
              <a:t> </a:t>
            </a:r>
            <a:r>
              <a:rPr sz="1400" dirty="0">
                <a:latin typeface="Arial"/>
                <a:cs typeface="Arial"/>
              </a:rPr>
              <a:t>selection</a:t>
            </a:r>
            <a:r>
              <a:rPr sz="1400" spc="-10" dirty="0">
                <a:latin typeface="Arial"/>
                <a:cs typeface="Arial"/>
              </a:rPr>
              <a:t> process </a:t>
            </a:r>
            <a:r>
              <a:rPr sz="1400" dirty="0">
                <a:latin typeface="Arial"/>
                <a:cs typeface="Arial"/>
              </a:rPr>
              <a:t>of</a:t>
            </a:r>
            <a:r>
              <a:rPr sz="1400" spc="-10" dirty="0">
                <a:latin typeface="Arial"/>
                <a:cs typeface="Arial"/>
              </a:rPr>
              <a:t> </a:t>
            </a:r>
            <a:r>
              <a:rPr sz="1400" dirty="0">
                <a:latin typeface="Arial"/>
                <a:cs typeface="Arial"/>
              </a:rPr>
              <a:t>all</a:t>
            </a:r>
            <a:r>
              <a:rPr sz="1400" spc="-15" dirty="0">
                <a:latin typeface="Arial"/>
                <a:cs typeface="Arial"/>
              </a:rPr>
              <a:t> </a:t>
            </a:r>
            <a:r>
              <a:rPr sz="1400" dirty="0">
                <a:latin typeface="Arial"/>
                <a:cs typeface="Arial"/>
              </a:rPr>
              <a:t>the</a:t>
            </a:r>
            <a:r>
              <a:rPr sz="1400" spc="-10" dirty="0">
                <a:latin typeface="Arial"/>
                <a:cs typeface="Arial"/>
              </a:rPr>
              <a:t> </a:t>
            </a:r>
            <a:r>
              <a:rPr sz="1400" dirty="0">
                <a:latin typeface="Arial"/>
                <a:cs typeface="Arial"/>
              </a:rPr>
              <a:t>various</a:t>
            </a:r>
            <a:r>
              <a:rPr sz="1400" spc="-5" dirty="0">
                <a:latin typeface="Arial"/>
                <a:cs typeface="Arial"/>
              </a:rPr>
              <a:t> </a:t>
            </a:r>
            <a:r>
              <a:rPr sz="1400" spc="-10" dirty="0">
                <a:latin typeface="Arial"/>
                <a:cs typeface="Arial"/>
              </a:rPr>
              <a:t>service providers.</a:t>
            </a:r>
            <a:endParaRPr sz="1400" dirty="0">
              <a:latin typeface="Arial"/>
              <a:cs typeface="Arial"/>
            </a:endParaRPr>
          </a:p>
          <a:p>
            <a:pPr marL="12700">
              <a:lnSpc>
                <a:spcPts val="1670"/>
              </a:lnSpc>
            </a:pPr>
            <a:r>
              <a:rPr sz="1400" dirty="0">
                <a:latin typeface="Arial"/>
                <a:cs typeface="Arial"/>
              </a:rPr>
              <a:t>Some</a:t>
            </a:r>
            <a:r>
              <a:rPr sz="1400" spc="-35" dirty="0">
                <a:latin typeface="Arial"/>
                <a:cs typeface="Arial"/>
              </a:rPr>
              <a:t> </a:t>
            </a:r>
            <a:r>
              <a:rPr sz="1400" dirty="0">
                <a:latin typeface="Arial"/>
                <a:cs typeface="Arial"/>
              </a:rPr>
              <a:t>access</a:t>
            </a:r>
            <a:r>
              <a:rPr sz="1400" spc="-25" dirty="0">
                <a:latin typeface="Arial"/>
                <a:cs typeface="Arial"/>
              </a:rPr>
              <a:t> </a:t>
            </a:r>
            <a:r>
              <a:rPr sz="1400" dirty="0">
                <a:latin typeface="Arial"/>
                <a:cs typeface="Arial"/>
              </a:rPr>
              <a:t>requires</a:t>
            </a:r>
            <a:r>
              <a:rPr sz="1400" spc="-20" dirty="0">
                <a:latin typeface="Arial"/>
                <a:cs typeface="Arial"/>
              </a:rPr>
              <a:t> 24hr</a:t>
            </a:r>
            <a:endParaRPr sz="1400" dirty="0">
              <a:latin typeface="Arial"/>
              <a:cs typeface="Arial"/>
            </a:endParaRPr>
          </a:p>
          <a:p>
            <a:pPr marL="12700" marR="214629">
              <a:lnSpc>
                <a:spcPct val="100000"/>
              </a:lnSpc>
            </a:pPr>
            <a:r>
              <a:rPr sz="1400" dirty="0">
                <a:latin typeface="Arial"/>
                <a:cs typeface="Arial"/>
              </a:rPr>
              <a:t>notice.</a:t>
            </a:r>
            <a:r>
              <a:rPr sz="1400" spc="-20" dirty="0">
                <a:latin typeface="Arial"/>
                <a:cs typeface="Arial"/>
              </a:rPr>
              <a:t> </a:t>
            </a:r>
            <a:r>
              <a:rPr sz="1400" dirty="0">
                <a:latin typeface="Arial"/>
                <a:cs typeface="Arial"/>
              </a:rPr>
              <a:t>Most</a:t>
            </a:r>
            <a:r>
              <a:rPr sz="1400" spc="-15" dirty="0">
                <a:latin typeface="Arial"/>
                <a:cs typeface="Arial"/>
              </a:rPr>
              <a:t> </a:t>
            </a:r>
            <a:r>
              <a:rPr sz="1400" dirty="0">
                <a:latin typeface="Arial"/>
                <a:cs typeface="Arial"/>
              </a:rPr>
              <a:t>limited</a:t>
            </a:r>
            <a:r>
              <a:rPr sz="1400" spc="-15" dirty="0">
                <a:latin typeface="Arial"/>
                <a:cs typeface="Arial"/>
              </a:rPr>
              <a:t> </a:t>
            </a:r>
            <a:r>
              <a:rPr sz="1400" dirty="0">
                <a:latin typeface="Arial"/>
                <a:cs typeface="Arial"/>
              </a:rPr>
              <a:t>to</a:t>
            </a:r>
            <a:r>
              <a:rPr sz="1400" spc="-15" dirty="0">
                <a:latin typeface="Arial"/>
                <a:cs typeface="Arial"/>
              </a:rPr>
              <a:t> </a:t>
            </a:r>
            <a:r>
              <a:rPr sz="1400" spc="-10" dirty="0">
                <a:latin typeface="Arial"/>
                <a:cs typeface="Arial"/>
              </a:rPr>
              <a:t>weekday </a:t>
            </a:r>
            <a:r>
              <a:rPr sz="1400" dirty="0">
                <a:latin typeface="Arial"/>
                <a:cs typeface="Arial"/>
              </a:rPr>
              <a:t>work</a:t>
            </a:r>
            <a:r>
              <a:rPr sz="1400" spc="-10" dirty="0">
                <a:latin typeface="Arial"/>
                <a:cs typeface="Arial"/>
              </a:rPr>
              <a:t> hours.</a:t>
            </a:r>
            <a:endParaRPr sz="1400" dirty="0">
              <a:latin typeface="Arial"/>
              <a:cs typeface="Arial"/>
            </a:endParaRPr>
          </a:p>
          <a:p>
            <a:pPr marL="12700" marR="201930">
              <a:lnSpc>
                <a:spcPts val="1670"/>
              </a:lnSpc>
              <a:spcBef>
                <a:spcPts val="50"/>
              </a:spcBef>
            </a:pPr>
            <a:r>
              <a:rPr sz="1400" dirty="0">
                <a:latin typeface="Arial"/>
                <a:cs typeface="Arial"/>
              </a:rPr>
              <a:t>Costs</a:t>
            </a:r>
            <a:r>
              <a:rPr sz="1400" spc="-20" dirty="0">
                <a:latin typeface="Arial"/>
                <a:cs typeface="Arial"/>
              </a:rPr>
              <a:t> </a:t>
            </a:r>
            <a:r>
              <a:rPr sz="1400" dirty="0">
                <a:latin typeface="Arial"/>
                <a:cs typeface="Arial"/>
              </a:rPr>
              <a:t>based</a:t>
            </a:r>
            <a:r>
              <a:rPr sz="1400" spc="-10" dirty="0">
                <a:latin typeface="Arial"/>
                <a:cs typeface="Arial"/>
              </a:rPr>
              <a:t> </a:t>
            </a:r>
            <a:r>
              <a:rPr sz="1400" dirty="0">
                <a:latin typeface="Arial"/>
                <a:cs typeface="Arial"/>
              </a:rPr>
              <a:t>on</a:t>
            </a:r>
            <a:r>
              <a:rPr sz="1400" spc="-10" dirty="0">
                <a:latin typeface="Arial"/>
                <a:cs typeface="Arial"/>
              </a:rPr>
              <a:t> </a:t>
            </a:r>
            <a:r>
              <a:rPr sz="1400" dirty="0">
                <a:latin typeface="Arial"/>
                <a:cs typeface="Arial"/>
              </a:rPr>
              <a:t>“U”</a:t>
            </a:r>
            <a:r>
              <a:rPr sz="1400" spc="-10" dirty="0">
                <a:latin typeface="Arial"/>
                <a:cs typeface="Arial"/>
              </a:rPr>
              <a:t> </a:t>
            </a:r>
            <a:r>
              <a:rPr sz="1400" dirty="0">
                <a:latin typeface="Arial"/>
                <a:cs typeface="Arial"/>
              </a:rPr>
              <a:t>or</a:t>
            </a:r>
            <a:r>
              <a:rPr sz="1400" spc="-10" dirty="0">
                <a:latin typeface="Arial"/>
                <a:cs typeface="Arial"/>
              </a:rPr>
              <a:t> </a:t>
            </a:r>
            <a:r>
              <a:rPr sz="1400" dirty="0">
                <a:latin typeface="Arial"/>
                <a:cs typeface="Arial"/>
              </a:rPr>
              <a:t>per</a:t>
            </a:r>
            <a:r>
              <a:rPr sz="1400" spc="-10" dirty="0">
                <a:latin typeface="Arial"/>
                <a:cs typeface="Arial"/>
              </a:rPr>
              <a:t> rack. </a:t>
            </a:r>
            <a:r>
              <a:rPr sz="1400" dirty="0">
                <a:latin typeface="Arial"/>
                <a:cs typeface="Arial"/>
              </a:rPr>
              <a:t>General</a:t>
            </a:r>
            <a:r>
              <a:rPr sz="1400" spc="-20" dirty="0">
                <a:latin typeface="Arial"/>
                <a:cs typeface="Arial"/>
              </a:rPr>
              <a:t> </a:t>
            </a:r>
            <a:r>
              <a:rPr sz="1400" dirty="0">
                <a:latin typeface="Arial"/>
                <a:cs typeface="Arial"/>
              </a:rPr>
              <a:t>duty</a:t>
            </a:r>
            <a:r>
              <a:rPr sz="1400" spc="-30" dirty="0">
                <a:latin typeface="Arial"/>
                <a:cs typeface="Arial"/>
              </a:rPr>
              <a:t> </a:t>
            </a:r>
            <a:r>
              <a:rPr sz="1400" dirty="0">
                <a:latin typeface="Arial"/>
                <a:cs typeface="Arial"/>
              </a:rPr>
              <a:t>personnel</a:t>
            </a:r>
            <a:r>
              <a:rPr sz="1400" spc="-35" dirty="0">
                <a:latin typeface="Arial"/>
                <a:cs typeface="Arial"/>
              </a:rPr>
              <a:t> </a:t>
            </a:r>
            <a:r>
              <a:rPr sz="1400" spc="-25" dirty="0">
                <a:latin typeface="Arial"/>
                <a:cs typeface="Arial"/>
              </a:rPr>
              <a:t>are</a:t>
            </a:r>
            <a:endParaRPr sz="1400" dirty="0">
              <a:latin typeface="Arial"/>
              <a:cs typeface="Arial"/>
            </a:endParaRPr>
          </a:p>
          <a:p>
            <a:pPr marL="12700" marR="281940">
              <a:lnSpc>
                <a:spcPts val="1670"/>
              </a:lnSpc>
              <a:spcBef>
                <a:spcPts val="10"/>
              </a:spcBef>
            </a:pPr>
            <a:r>
              <a:rPr sz="1400" i="1" dirty="0">
                <a:latin typeface="Arial"/>
                <a:cs typeface="Arial"/>
              </a:rPr>
              <a:t>unskilled</a:t>
            </a:r>
            <a:r>
              <a:rPr sz="1400" i="1" spc="-35" dirty="0">
                <a:latin typeface="Arial"/>
                <a:cs typeface="Arial"/>
              </a:rPr>
              <a:t> </a:t>
            </a:r>
            <a:r>
              <a:rPr sz="1400" dirty="0">
                <a:latin typeface="Arial"/>
                <a:cs typeface="Arial"/>
              </a:rPr>
              <a:t>workers.</a:t>
            </a:r>
            <a:r>
              <a:rPr sz="1400" spc="-25" dirty="0">
                <a:latin typeface="Arial"/>
                <a:cs typeface="Arial"/>
              </a:rPr>
              <a:t> </a:t>
            </a:r>
            <a:r>
              <a:rPr sz="1400" dirty="0">
                <a:latin typeface="Arial"/>
                <a:cs typeface="Arial"/>
              </a:rPr>
              <a:t>Provided</a:t>
            </a:r>
            <a:r>
              <a:rPr sz="1400" spc="-25" dirty="0">
                <a:latin typeface="Arial"/>
                <a:cs typeface="Arial"/>
              </a:rPr>
              <a:t> as </a:t>
            </a:r>
            <a:r>
              <a:rPr sz="1400" dirty="0">
                <a:latin typeface="Arial"/>
                <a:cs typeface="Arial"/>
              </a:rPr>
              <a:t>“hands</a:t>
            </a:r>
            <a:r>
              <a:rPr sz="1400" spc="-25" dirty="0">
                <a:latin typeface="Arial"/>
                <a:cs typeface="Arial"/>
              </a:rPr>
              <a:t> </a:t>
            </a:r>
            <a:r>
              <a:rPr sz="1400" dirty="0">
                <a:latin typeface="Arial"/>
                <a:cs typeface="Arial"/>
              </a:rPr>
              <a:t>&amp;</a:t>
            </a:r>
            <a:r>
              <a:rPr sz="1400" spc="-20" dirty="0">
                <a:latin typeface="Arial"/>
                <a:cs typeface="Arial"/>
              </a:rPr>
              <a:t> </a:t>
            </a:r>
            <a:r>
              <a:rPr sz="1400" dirty="0">
                <a:latin typeface="Arial"/>
                <a:cs typeface="Arial"/>
              </a:rPr>
              <a:t>eyes”</a:t>
            </a:r>
            <a:r>
              <a:rPr sz="1400" spc="-10" dirty="0">
                <a:latin typeface="Arial"/>
                <a:cs typeface="Arial"/>
              </a:rPr>
              <a:t> assistance.</a:t>
            </a:r>
            <a:endParaRPr sz="1400" dirty="0">
              <a:latin typeface="Arial"/>
              <a:cs typeface="Arial"/>
            </a:endParaRPr>
          </a:p>
          <a:p>
            <a:pPr marL="12700" marR="287655">
              <a:lnSpc>
                <a:spcPts val="1670"/>
              </a:lnSpc>
              <a:spcBef>
                <a:spcPts val="10"/>
              </a:spcBef>
            </a:pPr>
            <a:r>
              <a:rPr sz="1400" dirty="0">
                <a:latin typeface="Arial"/>
                <a:cs typeface="Arial"/>
              </a:rPr>
              <a:t>All</a:t>
            </a:r>
            <a:r>
              <a:rPr sz="1400" spc="-25" dirty="0">
                <a:latin typeface="Arial"/>
                <a:cs typeface="Arial"/>
              </a:rPr>
              <a:t> </a:t>
            </a:r>
            <a:r>
              <a:rPr sz="1400" dirty="0">
                <a:latin typeface="Arial"/>
                <a:cs typeface="Arial"/>
              </a:rPr>
              <a:t>access</a:t>
            </a:r>
            <a:r>
              <a:rPr sz="1400" spc="-15" dirty="0">
                <a:latin typeface="Arial"/>
                <a:cs typeface="Arial"/>
              </a:rPr>
              <a:t> </a:t>
            </a:r>
            <a:r>
              <a:rPr sz="1400" dirty="0">
                <a:latin typeface="Arial"/>
                <a:cs typeface="Arial"/>
              </a:rPr>
              <a:t>is</a:t>
            </a:r>
            <a:r>
              <a:rPr sz="1400" spc="-15" dirty="0">
                <a:latin typeface="Arial"/>
                <a:cs typeface="Arial"/>
              </a:rPr>
              <a:t> </a:t>
            </a:r>
            <a:r>
              <a:rPr sz="1400" dirty="0">
                <a:latin typeface="Arial"/>
                <a:cs typeface="Arial"/>
              </a:rPr>
              <a:t>“escorted”</a:t>
            </a:r>
            <a:r>
              <a:rPr sz="1400" spc="-15" dirty="0">
                <a:latin typeface="Arial"/>
                <a:cs typeface="Arial"/>
              </a:rPr>
              <a:t> </a:t>
            </a:r>
            <a:r>
              <a:rPr sz="1400" dirty="0">
                <a:latin typeface="Arial"/>
                <a:cs typeface="Arial"/>
              </a:rPr>
              <a:t>and</a:t>
            </a:r>
            <a:r>
              <a:rPr sz="1400" spc="-15" dirty="0">
                <a:latin typeface="Arial"/>
                <a:cs typeface="Arial"/>
              </a:rPr>
              <a:t> </a:t>
            </a:r>
            <a:r>
              <a:rPr sz="1400" spc="-25" dirty="0">
                <a:latin typeface="Arial"/>
                <a:cs typeface="Arial"/>
              </a:rPr>
              <a:t>in </a:t>
            </a:r>
            <a:r>
              <a:rPr sz="1400" dirty="0">
                <a:latin typeface="Arial"/>
                <a:cs typeface="Arial"/>
              </a:rPr>
              <a:t>some</a:t>
            </a:r>
            <a:r>
              <a:rPr sz="1400" spc="-40" dirty="0">
                <a:latin typeface="Arial"/>
                <a:cs typeface="Arial"/>
              </a:rPr>
              <a:t> </a:t>
            </a:r>
            <a:r>
              <a:rPr sz="1400" dirty="0">
                <a:latin typeface="Arial"/>
                <a:cs typeface="Arial"/>
              </a:rPr>
              <a:t>cases,</a:t>
            </a:r>
            <a:r>
              <a:rPr sz="1400" spc="-25" dirty="0">
                <a:latin typeface="Arial"/>
                <a:cs typeface="Arial"/>
              </a:rPr>
              <a:t> </a:t>
            </a:r>
            <a:r>
              <a:rPr sz="1400" dirty="0">
                <a:latin typeface="Arial"/>
                <a:cs typeface="Arial"/>
              </a:rPr>
              <a:t>charged</a:t>
            </a:r>
            <a:r>
              <a:rPr sz="1400" spc="-25" dirty="0">
                <a:latin typeface="Arial"/>
                <a:cs typeface="Arial"/>
              </a:rPr>
              <a:t> </a:t>
            </a:r>
            <a:r>
              <a:rPr sz="1400" dirty="0">
                <a:latin typeface="Arial"/>
                <a:cs typeface="Arial"/>
              </a:rPr>
              <a:t>for.</a:t>
            </a:r>
            <a:r>
              <a:rPr sz="1400" spc="-25" dirty="0">
                <a:latin typeface="Arial"/>
                <a:cs typeface="Arial"/>
              </a:rPr>
              <a:t> </a:t>
            </a:r>
            <a:r>
              <a:rPr sz="1400" spc="-40" dirty="0">
                <a:latin typeface="Arial"/>
                <a:cs typeface="Arial"/>
              </a:rPr>
              <a:t>(You</a:t>
            </a:r>
            <a:endParaRPr sz="1400" dirty="0">
              <a:latin typeface="Arial"/>
              <a:cs typeface="Arial"/>
            </a:endParaRPr>
          </a:p>
          <a:p>
            <a:pPr marL="12700" marR="196215">
              <a:lnSpc>
                <a:spcPts val="1670"/>
              </a:lnSpc>
              <a:spcBef>
                <a:spcPts val="10"/>
              </a:spcBef>
            </a:pPr>
            <a:r>
              <a:rPr sz="1400" dirty="0">
                <a:latin typeface="Arial"/>
                <a:cs typeface="Arial"/>
              </a:rPr>
              <a:t>can't</a:t>
            </a:r>
            <a:r>
              <a:rPr sz="1400" spc="-20" dirty="0">
                <a:latin typeface="Arial"/>
                <a:cs typeface="Arial"/>
              </a:rPr>
              <a:t> </a:t>
            </a:r>
            <a:r>
              <a:rPr sz="1400" dirty="0">
                <a:latin typeface="Arial"/>
                <a:cs typeface="Arial"/>
              </a:rPr>
              <a:t>go</a:t>
            </a:r>
            <a:r>
              <a:rPr sz="1400" spc="-5" dirty="0">
                <a:latin typeface="Arial"/>
                <a:cs typeface="Arial"/>
              </a:rPr>
              <a:t> </a:t>
            </a:r>
            <a:r>
              <a:rPr sz="1400" dirty="0">
                <a:latin typeface="Arial"/>
                <a:cs typeface="Arial"/>
              </a:rPr>
              <a:t>in</a:t>
            </a:r>
            <a:r>
              <a:rPr sz="1400" spc="-10" dirty="0">
                <a:latin typeface="Arial"/>
                <a:cs typeface="Arial"/>
              </a:rPr>
              <a:t> </a:t>
            </a:r>
            <a:r>
              <a:rPr sz="1400" dirty="0">
                <a:latin typeface="Arial"/>
                <a:cs typeface="Arial"/>
              </a:rPr>
              <a:t>and</a:t>
            </a:r>
            <a:r>
              <a:rPr sz="1400" spc="-5" dirty="0">
                <a:latin typeface="Arial"/>
                <a:cs typeface="Arial"/>
              </a:rPr>
              <a:t> </a:t>
            </a:r>
            <a:r>
              <a:rPr sz="1400" dirty="0">
                <a:latin typeface="Arial"/>
                <a:cs typeface="Arial"/>
              </a:rPr>
              <a:t>hack</a:t>
            </a:r>
            <a:r>
              <a:rPr sz="1400" spc="-5" dirty="0">
                <a:latin typeface="Arial"/>
                <a:cs typeface="Arial"/>
              </a:rPr>
              <a:t> </a:t>
            </a:r>
            <a:r>
              <a:rPr sz="1400" spc="-20" dirty="0">
                <a:latin typeface="Arial"/>
                <a:cs typeface="Arial"/>
              </a:rPr>
              <a:t>away </a:t>
            </a:r>
            <a:r>
              <a:rPr sz="1400" dirty="0">
                <a:latin typeface="Arial"/>
                <a:cs typeface="Arial"/>
              </a:rPr>
              <a:t>troubleshooting</a:t>
            </a:r>
            <a:r>
              <a:rPr sz="1400" spc="-25" dirty="0">
                <a:latin typeface="Arial"/>
                <a:cs typeface="Arial"/>
              </a:rPr>
              <a:t> </a:t>
            </a:r>
            <a:r>
              <a:rPr sz="1400" dirty="0">
                <a:latin typeface="Arial"/>
                <a:cs typeface="Arial"/>
              </a:rPr>
              <a:t>at</a:t>
            </a:r>
            <a:r>
              <a:rPr sz="1400" spc="-20" dirty="0">
                <a:latin typeface="Arial"/>
                <a:cs typeface="Arial"/>
              </a:rPr>
              <a:t> </a:t>
            </a:r>
            <a:r>
              <a:rPr sz="1400" dirty="0">
                <a:latin typeface="Arial"/>
                <a:cs typeface="Arial"/>
              </a:rPr>
              <a:t>your</a:t>
            </a:r>
            <a:r>
              <a:rPr sz="1400" spc="-30" dirty="0">
                <a:latin typeface="Arial"/>
                <a:cs typeface="Arial"/>
              </a:rPr>
              <a:t> </a:t>
            </a:r>
            <a:r>
              <a:rPr sz="1400" spc="-10" dirty="0">
                <a:latin typeface="Arial"/>
                <a:cs typeface="Arial"/>
              </a:rPr>
              <a:t>leisure.)</a:t>
            </a:r>
            <a:endParaRPr sz="1400" dirty="0">
              <a:latin typeface="Arial"/>
              <a:cs typeface="Arial"/>
            </a:endParaRPr>
          </a:p>
          <a:p>
            <a:pPr marL="12700" marR="7620">
              <a:lnSpc>
                <a:spcPts val="1670"/>
              </a:lnSpc>
              <a:spcBef>
                <a:spcPts val="10"/>
              </a:spcBef>
            </a:pPr>
            <a:r>
              <a:rPr sz="1400" spc="-10" dirty="0">
                <a:latin typeface="Arial"/>
                <a:cs typeface="Arial"/>
              </a:rPr>
              <a:t>Various</a:t>
            </a:r>
            <a:r>
              <a:rPr sz="1400" spc="-30" dirty="0">
                <a:latin typeface="Arial"/>
                <a:cs typeface="Arial"/>
              </a:rPr>
              <a:t> </a:t>
            </a:r>
            <a:r>
              <a:rPr sz="1400" dirty="0">
                <a:latin typeface="Arial"/>
                <a:cs typeface="Arial"/>
              </a:rPr>
              <a:t>locations</a:t>
            </a:r>
            <a:r>
              <a:rPr sz="1400" spc="-30" dirty="0">
                <a:latin typeface="Arial"/>
                <a:cs typeface="Arial"/>
              </a:rPr>
              <a:t> </a:t>
            </a:r>
            <a:r>
              <a:rPr sz="1400" dirty="0">
                <a:latin typeface="Arial"/>
                <a:cs typeface="Arial"/>
              </a:rPr>
              <a:t>around</a:t>
            </a:r>
            <a:r>
              <a:rPr sz="1400" spc="-30" dirty="0">
                <a:latin typeface="Arial"/>
                <a:cs typeface="Arial"/>
              </a:rPr>
              <a:t> </a:t>
            </a:r>
            <a:r>
              <a:rPr sz="1400" dirty="0">
                <a:latin typeface="Arial"/>
                <a:cs typeface="Arial"/>
              </a:rPr>
              <a:t>the</a:t>
            </a:r>
            <a:r>
              <a:rPr sz="1400" spc="-25" dirty="0">
                <a:latin typeface="Arial"/>
                <a:cs typeface="Arial"/>
              </a:rPr>
              <a:t> </a:t>
            </a:r>
            <a:r>
              <a:rPr sz="1400" spc="-20" dirty="0">
                <a:latin typeface="Arial"/>
                <a:cs typeface="Arial"/>
              </a:rPr>
              <a:t>state </a:t>
            </a:r>
            <a:r>
              <a:rPr sz="1400" dirty="0">
                <a:latin typeface="Arial"/>
                <a:cs typeface="Arial"/>
              </a:rPr>
              <a:t>are</a:t>
            </a:r>
            <a:r>
              <a:rPr sz="1400" spc="-5" dirty="0">
                <a:latin typeface="Arial"/>
                <a:cs typeface="Arial"/>
              </a:rPr>
              <a:t> </a:t>
            </a:r>
            <a:r>
              <a:rPr sz="1400" spc="-10" dirty="0">
                <a:latin typeface="Arial"/>
                <a:cs typeface="Arial"/>
              </a:rPr>
              <a:t>available.</a:t>
            </a:r>
            <a:endParaRPr sz="1400" dirty="0">
              <a:latin typeface="Arial"/>
              <a:cs typeface="Arial"/>
            </a:endParaRPr>
          </a:p>
          <a:p>
            <a:pPr marL="12700" marR="35560">
              <a:lnSpc>
                <a:spcPts val="1670"/>
              </a:lnSpc>
              <a:spcBef>
                <a:spcPts val="10"/>
              </a:spcBef>
            </a:pPr>
            <a:r>
              <a:rPr sz="1400" i="1" dirty="0">
                <a:latin typeface="Arial"/>
                <a:cs typeface="Arial"/>
              </a:rPr>
              <a:t>YOU</a:t>
            </a:r>
            <a:r>
              <a:rPr sz="1400" i="1" spc="-35" dirty="0">
                <a:latin typeface="Arial"/>
                <a:cs typeface="Arial"/>
              </a:rPr>
              <a:t> </a:t>
            </a:r>
            <a:r>
              <a:rPr sz="1400" dirty="0">
                <a:latin typeface="Arial"/>
                <a:cs typeface="Arial"/>
              </a:rPr>
              <a:t>monitor</a:t>
            </a:r>
            <a:r>
              <a:rPr sz="1400" spc="-20" dirty="0">
                <a:latin typeface="Arial"/>
                <a:cs typeface="Arial"/>
              </a:rPr>
              <a:t> </a:t>
            </a:r>
            <a:r>
              <a:rPr sz="1400" dirty="0">
                <a:latin typeface="Arial"/>
                <a:cs typeface="Arial"/>
              </a:rPr>
              <a:t>everything</a:t>
            </a:r>
            <a:r>
              <a:rPr sz="1400" spc="-20" dirty="0">
                <a:latin typeface="Arial"/>
                <a:cs typeface="Arial"/>
              </a:rPr>
              <a:t> </a:t>
            </a:r>
            <a:r>
              <a:rPr sz="1400" spc="-10" dirty="0">
                <a:latin typeface="Arial"/>
                <a:cs typeface="Arial"/>
              </a:rPr>
              <a:t>about </a:t>
            </a:r>
            <a:r>
              <a:rPr sz="1400" dirty="0">
                <a:latin typeface="Arial"/>
                <a:cs typeface="Arial"/>
              </a:rPr>
              <a:t>your</a:t>
            </a:r>
            <a:r>
              <a:rPr sz="1400" spc="-20" dirty="0">
                <a:latin typeface="Arial"/>
                <a:cs typeface="Arial"/>
              </a:rPr>
              <a:t> </a:t>
            </a:r>
            <a:r>
              <a:rPr sz="1400" dirty="0">
                <a:latin typeface="Arial"/>
                <a:cs typeface="Arial"/>
              </a:rPr>
              <a:t>system.</a:t>
            </a:r>
            <a:r>
              <a:rPr sz="1400" spc="-45" dirty="0">
                <a:latin typeface="Arial"/>
                <a:cs typeface="Arial"/>
              </a:rPr>
              <a:t> </a:t>
            </a:r>
            <a:r>
              <a:rPr sz="1400" spc="-30" dirty="0">
                <a:latin typeface="Arial"/>
                <a:cs typeface="Arial"/>
              </a:rPr>
              <a:t>You</a:t>
            </a:r>
            <a:r>
              <a:rPr sz="1400" spc="-15" dirty="0">
                <a:latin typeface="Arial"/>
                <a:cs typeface="Arial"/>
              </a:rPr>
              <a:t> </a:t>
            </a:r>
            <a:r>
              <a:rPr sz="1400" dirty="0">
                <a:latin typeface="Arial"/>
                <a:cs typeface="Arial"/>
              </a:rPr>
              <a:t>have</a:t>
            </a:r>
            <a:r>
              <a:rPr sz="1400" spc="-15" dirty="0">
                <a:latin typeface="Arial"/>
                <a:cs typeface="Arial"/>
              </a:rPr>
              <a:t> </a:t>
            </a:r>
            <a:r>
              <a:rPr sz="1400" dirty="0">
                <a:latin typeface="Arial"/>
                <a:cs typeface="Arial"/>
              </a:rPr>
              <a:t>to</a:t>
            </a:r>
            <a:r>
              <a:rPr sz="1400" spc="-15" dirty="0">
                <a:latin typeface="Arial"/>
                <a:cs typeface="Arial"/>
              </a:rPr>
              <a:t> </a:t>
            </a:r>
            <a:r>
              <a:rPr sz="1400" dirty="0">
                <a:latin typeface="Arial"/>
                <a:cs typeface="Arial"/>
              </a:rPr>
              <a:t>notice</a:t>
            </a:r>
            <a:r>
              <a:rPr sz="1400" spc="-15" dirty="0">
                <a:latin typeface="Arial"/>
                <a:cs typeface="Arial"/>
              </a:rPr>
              <a:t> </a:t>
            </a:r>
            <a:r>
              <a:rPr sz="1400" spc="-25" dirty="0">
                <a:latin typeface="Arial"/>
                <a:cs typeface="Arial"/>
              </a:rPr>
              <a:t>if</a:t>
            </a:r>
            <a:endParaRPr sz="1400" dirty="0">
              <a:latin typeface="Arial"/>
              <a:cs typeface="Arial"/>
            </a:endParaRPr>
          </a:p>
          <a:p>
            <a:pPr marL="12700">
              <a:lnSpc>
                <a:spcPts val="1625"/>
              </a:lnSpc>
            </a:pPr>
            <a:r>
              <a:rPr sz="1400" dirty="0">
                <a:latin typeface="Arial"/>
                <a:cs typeface="Arial"/>
              </a:rPr>
              <a:t>it</a:t>
            </a:r>
            <a:r>
              <a:rPr sz="1400" spc="-10" dirty="0">
                <a:latin typeface="Arial"/>
                <a:cs typeface="Arial"/>
              </a:rPr>
              <a:t> </a:t>
            </a:r>
            <a:r>
              <a:rPr sz="1400" dirty="0">
                <a:latin typeface="Arial"/>
                <a:cs typeface="Arial"/>
              </a:rPr>
              <a:t>breaks</a:t>
            </a:r>
            <a:r>
              <a:rPr sz="1400" spc="-10" dirty="0">
                <a:latin typeface="Arial"/>
                <a:cs typeface="Arial"/>
              </a:rPr>
              <a:t> </a:t>
            </a:r>
            <a:r>
              <a:rPr sz="1400" dirty="0">
                <a:latin typeface="Arial"/>
                <a:cs typeface="Arial"/>
              </a:rPr>
              <a:t>or</a:t>
            </a:r>
            <a:r>
              <a:rPr sz="1400" spc="-10" dirty="0">
                <a:latin typeface="Arial"/>
                <a:cs typeface="Arial"/>
              </a:rPr>
              <a:t> </a:t>
            </a:r>
            <a:r>
              <a:rPr sz="1400" dirty="0">
                <a:latin typeface="Arial"/>
                <a:cs typeface="Arial"/>
              </a:rPr>
              <a:t>shows</a:t>
            </a:r>
            <a:r>
              <a:rPr sz="1400" spc="-10" dirty="0">
                <a:latin typeface="Arial"/>
                <a:cs typeface="Arial"/>
              </a:rPr>
              <a:t> </a:t>
            </a:r>
            <a:r>
              <a:rPr sz="1400" dirty="0">
                <a:latin typeface="Arial"/>
                <a:cs typeface="Arial"/>
              </a:rPr>
              <a:t>a</a:t>
            </a:r>
            <a:r>
              <a:rPr sz="1400" spc="-10" dirty="0">
                <a:latin typeface="Arial"/>
                <a:cs typeface="Arial"/>
              </a:rPr>
              <a:t> </a:t>
            </a:r>
            <a:r>
              <a:rPr sz="1400" dirty="0">
                <a:latin typeface="Arial"/>
                <a:cs typeface="Arial"/>
              </a:rPr>
              <a:t>warning</a:t>
            </a:r>
            <a:r>
              <a:rPr sz="1400" spc="-10" dirty="0">
                <a:latin typeface="Arial"/>
                <a:cs typeface="Arial"/>
              </a:rPr>
              <a:t> light.</a:t>
            </a:r>
            <a:endParaRPr sz="1400" dirty="0">
              <a:latin typeface="Arial"/>
              <a:cs typeface="Arial"/>
            </a:endParaRPr>
          </a:p>
        </p:txBody>
      </p:sp>
      <p:sp>
        <p:nvSpPr>
          <p:cNvPr id="30" name="object 30"/>
          <p:cNvSpPr txBox="1"/>
          <p:nvPr/>
        </p:nvSpPr>
        <p:spPr>
          <a:xfrm>
            <a:off x="6125209" y="1610360"/>
            <a:ext cx="89535" cy="121920"/>
          </a:xfrm>
          <a:prstGeom prst="rect">
            <a:avLst/>
          </a:prstGeom>
        </p:spPr>
        <p:txBody>
          <a:bodyPr vert="horz" wrap="square" lIns="0" tIns="16510" rIns="0" bIns="0" rtlCol="0">
            <a:spAutoFit/>
          </a:bodyPr>
          <a:lstStyle/>
          <a:p>
            <a:pPr marL="12700">
              <a:lnSpc>
                <a:spcPct val="100000"/>
              </a:lnSpc>
              <a:spcBef>
                <a:spcPts val="130"/>
              </a:spcBef>
            </a:pPr>
            <a:r>
              <a:rPr sz="600" spc="135" dirty="0">
                <a:latin typeface="Calibri"/>
                <a:cs typeface="Calibri"/>
              </a:rPr>
              <a:t>●</a:t>
            </a:r>
            <a:endParaRPr sz="600" dirty="0">
              <a:latin typeface="Calibri"/>
              <a:cs typeface="Calibri"/>
            </a:endParaRPr>
          </a:p>
        </p:txBody>
      </p:sp>
      <p:sp>
        <p:nvSpPr>
          <p:cNvPr id="31" name="object 31"/>
          <p:cNvSpPr txBox="1"/>
          <p:nvPr/>
        </p:nvSpPr>
        <p:spPr>
          <a:xfrm>
            <a:off x="6125209" y="2035810"/>
            <a:ext cx="89535" cy="121920"/>
          </a:xfrm>
          <a:prstGeom prst="rect">
            <a:avLst/>
          </a:prstGeom>
        </p:spPr>
        <p:txBody>
          <a:bodyPr vert="horz" wrap="square" lIns="0" tIns="16510" rIns="0" bIns="0" rtlCol="0">
            <a:spAutoFit/>
          </a:bodyPr>
          <a:lstStyle/>
          <a:p>
            <a:pPr marL="12700">
              <a:lnSpc>
                <a:spcPct val="100000"/>
              </a:lnSpc>
              <a:spcBef>
                <a:spcPts val="130"/>
              </a:spcBef>
            </a:pPr>
            <a:r>
              <a:rPr sz="600" spc="135" dirty="0">
                <a:latin typeface="Calibri"/>
                <a:cs typeface="Calibri"/>
              </a:rPr>
              <a:t>●</a:t>
            </a:r>
            <a:endParaRPr sz="600" dirty="0">
              <a:latin typeface="Calibri"/>
              <a:cs typeface="Calibri"/>
            </a:endParaRPr>
          </a:p>
        </p:txBody>
      </p:sp>
      <p:sp>
        <p:nvSpPr>
          <p:cNvPr id="32" name="object 32"/>
          <p:cNvSpPr txBox="1"/>
          <p:nvPr/>
        </p:nvSpPr>
        <p:spPr>
          <a:xfrm>
            <a:off x="6125209" y="2461260"/>
            <a:ext cx="89535" cy="121920"/>
          </a:xfrm>
          <a:prstGeom prst="rect">
            <a:avLst/>
          </a:prstGeom>
        </p:spPr>
        <p:txBody>
          <a:bodyPr vert="horz" wrap="square" lIns="0" tIns="16510" rIns="0" bIns="0" rtlCol="0">
            <a:spAutoFit/>
          </a:bodyPr>
          <a:lstStyle/>
          <a:p>
            <a:pPr marL="12700">
              <a:lnSpc>
                <a:spcPct val="100000"/>
              </a:lnSpc>
              <a:spcBef>
                <a:spcPts val="130"/>
              </a:spcBef>
            </a:pPr>
            <a:r>
              <a:rPr sz="600" spc="135" dirty="0">
                <a:latin typeface="Calibri"/>
                <a:cs typeface="Calibri"/>
              </a:rPr>
              <a:t>●</a:t>
            </a:r>
            <a:endParaRPr sz="600" dirty="0">
              <a:latin typeface="Calibri"/>
              <a:cs typeface="Calibri"/>
            </a:endParaRPr>
          </a:p>
        </p:txBody>
      </p:sp>
      <p:sp>
        <p:nvSpPr>
          <p:cNvPr id="33" name="object 33"/>
          <p:cNvSpPr txBox="1"/>
          <p:nvPr/>
        </p:nvSpPr>
        <p:spPr>
          <a:xfrm>
            <a:off x="6125209" y="2886710"/>
            <a:ext cx="89535" cy="121920"/>
          </a:xfrm>
          <a:prstGeom prst="rect">
            <a:avLst/>
          </a:prstGeom>
        </p:spPr>
        <p:txBody>
          <a:bodyPr vert="horz" wrap="square" lIns="0" tIns="16510" rIns="0" bIns="0" rtlCol="0">
            <a:spAutoFit/>
          </a:bodyPr>
          <a:lstStyle/>
          <a:p>
            <a:pPr marL="12700">
              <a:lnSpc>
                <a:spcPct val="100000"/>
              </a:lnSpc>
              <a:spcBef>
                <a:spcPts val="130"/>
              </a:spcBef>
            </a:pPr>
            <a:r>
              <a:rPr sz="600" spc="135" dirty="0">
                <a:latin typeface="Calibri"/>
                <a:cs typeface="Calibri"/>
              </a:rPr>
              <a:t>●</a:t>
            </a:r>
            <a:endParaRPr sz="600" dirty="0">
              <a:latin typeface="Calibri"/>
              <a:cs typeface="Calibri"/>
            </a:endParaRPr>
          </a:p>
        </p:txBody>
      </p:sp>
      <p:sp>
        <p:nvSpPr>
          <p:cNvPr id="34" name="object 34"/>
          <p:cNvSpPr txBox="1"/>
          <p:nvPr/>
        </p:nvSpPr>
        <p:spPr>
          <a:xfrm>
            <a:off x="6125209" y="3312160"/>
            <a:ext cx="89535" cy="121920"/>
          </a:xfrm>
          <a:prstGeom prst="rect">
            <a:avLst/>
          </a:prstGeom>
        </p:spPr>
        <p:txBody>
          <a:bodyPr vert="horz" wrap="square" lIns="0" tIns="16510" rIns="0" bIns="0" rtlCol="0">
            <a:spAutoFit/>
          </a:bodyPr>
          <a:lstStyle/>
          <a:p>
            <a:pPr marL="12700">
              <a:lnSpc>
                <a:spcPct val="100000"/>
              </a:lnSpc>
              <a:spcBef>
                <a:spcPts val="130"/>
              </a:spcBef>
            </a:pPr>
            <a:r>
              <a:rPr sz="600" spc="135" dirty="0">
                <a:latin typeface="Calibri"/>
                <a:cs typeface="Calibri"/>
              </a:rPr>
              <a:t>●</a:t>
            </a:r>
            <a:endParaRPr sz="600" dirty="0">
              <a:latin typeface="Calibri"/>
              <a:cs typeface="Calibri"/>
            </a:endParaRPr>
          </a:p>
        </p:txBody>
      </p:sp>
      <p:sp>
        <p:nvSpPr>
          <p:cNvPr id="35" name="object 35"/>
          <p:cNvSpPr txBox="1"/>
          <p:nvPr/>
        </p:nvSpPr>
        <p:spPr>
          <a:xfrm>
            <a:off x="6125209" y="3737610"/>
            <a:ext cx="89535" cy="121920"/>
          </a:xfrm>
          <a:prstGeom prst="rect">
            <a:avLst/>
          </a:prstGeom>
        </p:spPr>
        <p:txBody>
          <a:bodyPr vert="horz" wrap="square" lIns="0" tIns="16510" rIns="0" bIns="0" rtlCol="0">
            <a:spAutoFit/>
          </a:bodyPr>
          <a:lstStyle/>
          <a:p>
            <a:pPr marL="12700">
              <a:lnSpc>
                <a:spcPct val="100000"/>
              </a:lnSpc>
              <a:spcBef>
                <a:spcPts val="130"/>
              </a:spcBef>
            </a:pPr>
            <a:r>
              <a:rPr sz="600" spc="135" dirty="0">
                <a:latin typeface="Calibri"/>
                <a:cs typeface="Calibri"/>
              </a:rPr>
              <a:t>●</a:t>
            </a:r>
            <a:endParaRPr sz="600" dirty="0">
              <a:latin typeface="Calibri"/>
              <a:cs typeface="Calibri"/>
            </a:endParaRPr>
          </a:p>
        </p:txBody>
      </p:sp>
      <p:sp>
        <p:nvSpPr>
          <p:cNvPr id="36" name="object 36"/>
          <p:cNvSpPr txBox="1"/>
          <p:nvPr/>
        </p:nvSpPr>
        <p:spPr>
          <a:xfrm>
            <a:off x="6125209" y="4163060"/>
            <a:ext cx="89535" cy="121920"/>
          </a:xfrm>
          <a:prstGeom prst="rect">
            <a:avLst/>
          </a:prstGeom>
        </p:spPr>
        <p:txBody>
          <a:bodyPr vert="horz" wrap="square" lIns="0" tIns="16510" rIns="0" bIns="0" rtlCol="0">
            <a:spAutoFit/>
          </a:bodyPr>
          <a:lstStyle/>
          <a:p>
            <a:pPr marL="12700">
              <a:lnSpc>
                <a:spcPct val="100000"/>
              </a:lnSpc>
              <a:spcBef>
                <a:spcPts val="130"/>
              </a:spcBef>
            </a:pPr>
            <a:r>
              <a:rPr sz="600" spc="135" dirty="0">
                <a:latin typeface="Calibri"/>
                <a:cs typeface="Calibri"/>
              </a:rPr>
              <a:t>●</a:t>
            </a:r>
            <a:endParaRPr sz="600" dirty="0">
              <a:latin typeface="Calibri"/>
              <a:cs typeface="Calibri"/>
            </a:endParaRPr>
          </a:p>
        </p:txBody>
      </p:sp>
      <p:sp>
        <p:nvSpPr>
          <p:cNvPr id="37" name="object 37"/>
          <p:cNvSpPr txBox="1"/>
          <p:nvPr/>
        </p:nvSpPr>
        <p:spPr>
          <a:xfrm>
            <a:off x="6122676" y="5050596"/>
            <a:ext cx="89535" cy="109004"/>
          </a:xfrm>
          <a:prstGeom prst="rect">
            <a:avLst/>
          </a:prstGeom>
        </p:spPr>
        <p:txBody>
          <a:bodyPr vert="horz" wrap="square" lIns="0" tIns="16510" rIns="0" bIns="0" rtlCol="0">
            <a:spAutoFit/>
          </a:bodyPr>
          <a:lstStyle/>
          <a:p>
            <a:pPr marL="12700">
              <a:lnSpc>
                <a:spcPct val="100000"/>
              </a:lnSpc>
              <a:spcBef>
                <a:spcPts val="130"/>
              </a:spcBef>
            </a:pPr>
            <a:r>
              <a:rPr sz="600" spc="135" dirty="0">
                <a:latin typeface="Calibri"/>
                <a:cs typeface="Calibri"/>
              </a:rPr>
              <a:t>●</a:t>
            </a:r>
            <a:endParaRPr sz="600" dirty="0">
              <a:latin typeface="Calibri"/>
              <a:cs typeface="Calibri"/>
            </a:endParaRPr>
          </a:p>
        </p:txBody>
      </p:sp>
      <p:sp>
        <p:nvSpPr>
          <p:cNvPr id="39" name="object 39"/>
          <p:cNvSpPr txBox="1"/>
          <p:nvPr/>
        </p:nvSpPr>
        <p:spPr>
          <a:xfrm>
            <a:off x="6341109" y="1559559"/>
            <a:ext cx="2726690" cy="4357603"/>
          </a:xfrm>
          <a:prstGeom prst="rect">
            <a:avLst/>
          </a:prstGeom>
        </p:spPr>
        <p:txBody>
          <a:bodyPr vert="horz" wrap="square" lIns="0" tIns="12700" rIns="0" bIns="0" rtlCol="0">
            <a:spAutoFit/>
          </a:bodyPr>
          <a:lstStyle/>
          <a:p>
            <a:pPr marL="12700" marR="297180">
              <a:lnSpc>
                <a:spcPct val="100000"/>
              </a:lnSpc>
              <a:spcBef>
                <a:spcPts val="100"/>
              </a:spcBef>
            </a:pPr>
            <a:r>
              <a:rPr sz="1400" dirty="0">
                <a:latin typeface="Arial"/>
                <a:cs typeface="Arial"/>
              </a:rPr>
              <a:t>Rack</a:t>
            </a:r>
            <a:r>
              <a:rPr sz="1400" spc="-25" dirty="0">
                <a:latin typeface="Arial"/>
                <a:cs typeface="Arial"/>
              </a:rPr>
              <a:t> </a:t>
            </a:r>
            <a:r>
              <a:rPr sz="1400" dirty="0">
                <a:latin typeface="Arial"/>
                <a:cs typeface="Arial"/>
              </a:rPr>
              <a:t>space</a:t>
            </a:r>
            <a:r>
              <a:rPr sz="1400" spc="-20" dirty="0">
                <a:latin typeface="Arial"/>
                <a:cs typeface="Arial"/>
              </a:rPr>
              <a:t> </a:t>
            </a:r>
            <a:r>
              <a:rPr sz="1400" dirty="0">
                <a:latin typeface="Arial"/>
                <a:cs typeface="Arial"/>
              </a:rPr>
              <a:t>provided</a:t>
            </a:r>
            <a:r>
              <a:rPr sz="1400" spc="-25" dirty="0">
                <a:latin typeface="Arial"/>
                <a:cs typeface="Arial"/>
              </a:rPr>
              <a:t> </a:t>
            </a:r>
            <a:r>
              <a:rPr sz="1400" dirty="0">
                <a:latin typeface="Arial"/>
                <a:cs typeface="Arial"/>
              </a:rPr>
              <a:t>by</a:t>
            </a:r>
            <a:r>
              <a:rPr sz="1400" spc="-20" dirty="0">
                <a:latin typeface="Arial"/>
                <a:cs typeface="Arial"/>
              </a:rPr>
              <a:t> </a:t>
            </a:r>
            <a:r>
              <a:rPr sz="1400" spc="-25" dirty="0">
                <a:latin typeface="Arial"/>
                <a:cs typeface="Arial"/>
              </a:rPr>
              <a:t>MIT </a:t>
            </a:r>
            <a:r>
              <a:rPr sz="1400" dirty="0" smtClean="0">
                <a:latin typeface="Arial"/>
                <a:cs typeface="Arial"/>
              </a:rPr>
              <a:t>at</a:t>
            </a:r>
            <a:r>
              <a:rPr sz="1400" spc="-5" dirty="0" smtClean="0">
                <a:latin typeface="Arial"/>
                <a:cs typeface="Arial"/>
              </a:rPr>
              <a:t> </a:t>
            </a:r>
            <a:r>
              <a:rPr sz="1400" dirty="0">
                <a:latin typeface="Arial"/>
                <a:cs typeface="Arial"/>
              </a:rPr>
              <a:t>no</a:t>
            </a:r>
            <a:r>
              <a:rPr sz="1400" spc="-5" dirty="0">
                <a:latin typeface="Arial"/>
                <a:cs typeface="Arial"/>
              </a:rPr>
              <a:t> </a:t>
            </a:r>
            <a:r>
              <a:rPr sz="1400" dirty="0">
                <a:latin typeface="Arial"/>
                <a:cs typeface="Arial"/>
              </a:rPr>
              <a:t>cost</a:t>
            </a:r>
            <a:r>
              <a:rPr sz="1400" spc="-5" dirty="0">
                <a:latin typeface="Arial"/>
                <a:cs typeface="Arial"/>
              </a:rPr>
              <a:t> </a:t>
            </a:r>
            <a:r>
              <a:rPr sz="1400" dirty="0">
                <a:latin typeface="Arial"/>
                <a:cs typeface="Arial"/>
              </a:rPr>
              <a:t>to</a:t>
            </a:r>
            <a:r>
              <a:rPr sz="1400" spc="-5" dirty="0">
                <a:latin typeface="Arial"/>
                <a:cs typeface="Arial"/>
              </a:rPr>
              <a:t> </a:t>
            </a:r>
            <a:r>
              <a:rPr sz="1400" spc="-20" dirty="0">
                <a:latin typeface="Arial"/>
                <a:cs typeface="Arial"/>
              </a:rPr>
              <a:t>user.</a:t>
            </a:r>
            <a:endParaRPr sz="1400" dirty="0">
              <a:latin typeface="Arial"/>
              <a:cs typeface="Arial"/>
            </a:endParaRPr>
          </a:p>
          <a:p>
            <a:pPr marL="12700" marR="14604">
              <a:lnSpc>
                <a:spcPct val="100000"/>
              </a:lnSpc>
            </a:pPr>
            <a:r>
              <a:rPr sz="1400" dirty="0">
                <a:latin typeface="Arial"/>
                <a:cs typeface="Arial"/>
              </a:rPr>
              <a:t>MIT</a:t>
            </a:r>
            <a:r>
              <a:rPr sz="1400" spc="-45" dirty="0">
                <a:latin typeface="Arial"/>
                <a:cs typeface="Arial"/>
              </a:rPr>
              <a:t> </a:t>
            </a:r>
            <a:r>
              <a:rPr sz="1400" dirty="0">
                <a:latin typeface="Arial"/>
                <a:cs typeface="Arial"/>
              </a:rPr>
              <a:t>IS&amp;T</a:t>
            </a:r>
            <a:r>
              <a:rPr sz="1400" spc="-40" dirty="0">
                <a:latin typeface="Arial"/>
                <a:cs typeface="Arial"/>
              </a:rPr>
              <a:t> </a:t>
            </a:r>
            <a:r>
              <a:rPr sz="1400" dirty="0">
                <a:latin typeface="Arial"/>
                <a:cs typeface="Arial"/>
              </a:rPr>
              <a:t>available</a:t>
            </a:r>
            <a:r>
              <a:rPr sz="1400" spc="-15" dirty="0">
                <a:latin typeface="Arial"/>
                <a:cs typeface="Arial"/>
              </a:rPr>
              <a:t> </a:t>
            </a:r>
            <a:r>
              <a:rPr sz="1400" dirty="0">
                <a:latin typeface="Arial"/>
                <a:cs typeface="Arial"/>
              </a:rPr>
              <a:t>for</a:t>
            </a:r>
            <a:r>
              <a:rPr sz="1400" spc="-15" dirty="0">
                <a:latin typeface="Arial"/>
                <a:cs typeface="Arial"/>
              </a:rPr>
              <a:t> </a:t>
            </a:r>
            <a:r>
              <a:rPr sz="1400" spc="-10" dirty="0">
                <a:latin typeface="Arial"/>
                <a:cs typeface="Arial"/>
              </a:rPr>
              <a:t>network </a:t>
            </a:r>
            <a:r>
              <a:rPr sz="1400" dirty="0">
                <a:latin typeface="Arial"/>
                <a:cs typeface="Arial"/>
              </a:rPr>
              <a:t>configuration</a:t>
            </a:r>
            <a:r>
              <a:rPr sz="1400" spc="-25" dirty="0">
                <a:latin typeface="Arial"/>
                <a:cs typeface="Arial"/>
              </a:rPr>
              <a:t> </a:t>
            </a:r>
            <a:r>
              <a:rPr sz="1400" dirty="0">
                <a:latin typeface="Arial"/>
                <a:cs typeface="Arial"/>
              </a:rPr>
              <a:t>and/or</a:t>
            </a:r>
            <a:r>
              <a:rPr sz="1400" spc="-25" dirty="0">
                <a:latin typeface="Arial"/>
                <a:cs typeface="Arial"/>
              </a:rPr>
              <a:t> </a:t>
            </a:r>
            <a:r>
              <a:rPr sz="1400" spc="-10" dirty="0">
                <a:latin typeface="Arial"/>
                <a:cs typeface="Arial"/>
              </a:rPr>
              <a:t>connection. </a:t>
            </a:r>
            <a:r>
              <a:rPr sz="1400" dirty="0">
                <a:latin typeface="Arial"/>
                <a:cs typeface="Arial"/>
              </a:rPr>
              <a:t>Personnel</a:t>
            </a:r>
            <a:r>
              <a:rPr sz="1400" spc="-20" dirty="0">
                <a:latin typeface="Arial"/>
                <a:cs typeface="Arial"/>
              </a:rPr>
              <a:t> </a:t>
            </a:r>
            <a:r>
              <a:rPr sz="1400" dirty="0">
                <a:latin typeface="Arial"/>
                <a:cs typeface="Arial"/>
              </a:rPr>
              <a:t>are</a:t>
            </a:r>
            <a:r>
              <a:rPr sz="1400" spc="-10" dirty="0">
                <a:latin typeface="Arial"/>
                <a:cs typeface="Arial"/>
              </a:rPr>
              <a:t> </a:t>
            </a:r>
            <a:r>
              <a:rPr sz="1400" dirty="0">
                <a:latin typeface="Arial"/>
                <a:cs typeface="Arial"/>
              </a:rPr>
              <a:t>skilled</a:t>
            </a:r>
            <a:r>
              <a:rPr sz="1400" spc="-10" dirty="0">
                <a:latin typeface="Arial"/>
                <a:cs typeface="Arial"/>
              </a:rPr>
              <a:t> </a:t>
            </a:r>
            <a:r>
              <a:rPr sz="1400" dirty="0">
                <a:latin typeface="Arial"/>
                <a:cs typeface="Arial"/>
              </a:rPr>
              <a:t>workers</a:t>
            </a:r>
            <a:r>
              <a:rPr sz="1400" spc="-10" dirty="0">
                <a:latin typeface="Arial"/>
                <a:cs typeface="Arial"/>
              </a:rPr>
              <a:t> </a:t>
            </a:r>
            <a:r>
              <a:rPr sz="1400" spc="-25" dirty="0">
                <a:latin typeface="Arial"/>
                <a:cs typeface="Arial"/>
              </a:rPr>
              <a:t>in </a:t>
            </a:r>
            <a:r>
              <a:rPr sz="1400" dirty="0">
                <a:latin typeface="Arial"/>
                <a:cs typeface="Arial"/>
              </a:rPr>
              <a:t>the</a:t>
            </a:r>
            <a:r>
              <a:rPr sz="1400" spc="-5" dirty="0">
                <a:latin typeface="Arial"/>
                <a:cs typeface="Arial"/>
              </a:rPr>
              <a:t> </a:t>
            </a:r>
            <a:r>
              <a:rPr sz="1400" spc="-10" dirty="0">
                <a:latin typeface="Arial"/>
                <a:cs typeface="Arial"/>
              </a:rPr>
              <a:t>fields.</a:t>
            </a:r>
            <a:endParaRPr sz="1400" dirty="0">
              <a:latin typeface="Arial"/>
              <a:cs typeface="Arial"/>
            </a:endParaRPr>
          </a:p>
          <a:p>
            <a:pPr marL="12700" marR="5080">
              <a:lnSpc>
                <a:spcPts val="1670"/>
              </a:lnSpc>
              <a:spcBef>
                <a:spcPts val="45"/>
              </a:spcBef>
            </a:pPr>
            <a:r>
              <a:rPr sz="1400" dirty="0">
                <a:latin typeface="Arial"/>
                <a:cs typeface="Arial"/>
              </a:rPr>
              <a:t>Power</a:t>
            </a:r>
            <a:r>
              <a:rPr sz="1400" spc="-20" dirty="0">
                <a:latin typeface="Arial"/>
                <a:cs typeface="Arial"/>
              </a:rPr>
              <a:t> </a:t>
            </a:r>
            <a:r>
              <a:rPr sz="1400" dirty="0">
                <a:latin typeface="Arial"/>
                <a:cs typeface="Arial"/>
              </a:rPr>
              <a:t>conditioned</a:t>
            </a:r>
            <a:r>
              <a:rPr sz="1400" spc="-20" dirty="0">
                <a:latin typeface="Arial"/>
                <a:cs typeface="Arial"/>
              </a:rPr>
              <a:t> </a:t>
            </a:r>
            <a:r>
              <a:rPr sz="1400" dirty="0">
                <a:latin typeface="Arial"/>
                <a:cs typeface="Arial"/>
              </a:rPr>
              <a:t>and</a:t>
            </a:r>
            <a:r>
              <a:rPr sz="1400" spc="-15" dirty="0">
                <a:latin typeface="Arial"/>
                <a:cs typeface="Arial"/>
              </a:rPr>
              <a:t> </a:t>
            </a:r>
            <a:r>
              <a:rPr sz="1400" spc="-10" dirty="0">
                <a:latin typeface="Arial"/>
                <a:cs typeface="Arial"/>
              </a:rPr>
              <a:t>provided </a:t>
            </a:r>
            <a:r>
              <a:rPr sz="1400" dirty="0">
                <a:latin typeface="Arial"/>
                <a:cs typeface="Arial"/>
              </a:rPr>
              <a:t>at</a:t>
            </a:r>
            <a:r>
              <a:rPr sz="1400" spc="-10" dirty="0">
                <a:latin typeface="Arial"/>
                <a:cs typeface="Arial"/>
              </a:rPr>
              <a:t> </a:t>
            </a:r>
            <a:r>
              <a:rPr sz="1400" dirty="0">
                <a:latin typeface="Arial"/>
                <a:cs typeface="Arial"/>
              </a:rPr>
              <a:t>each</a:t>
            </a:r>
            <a:r>
              <a:rPr sz="1400" spc="-10" dirty="0">
                <a:latin typeface="Arial"/>
                <a:cs typeface="Arial"/>
              </a:rPr>
              <a:t> rack.</a:t>
            </a:r>
            <a:endParaRPr sz="1400" dirty="0">
              <a:latin typeface="Arial"/>
              <a:cs typeface="Arial"/>
            </a:endParaRPr>
          </a:p>
          <a:p>
            <a:pPr marL="12700" marR="15240">
              <a:lnSpc>
                <a:spcPts val="1670"/>
              </a:lnSpc>
              <a:spcBef>
                <a:spcPts val="10"/>
              </a:spcBef>
            </a:pPr>
            <a:r>
              <a:rPr sz="1400" dirty="0">
                <a:latin typeface="Arial"/>
                <a:cs typeface="Arial"/>
              </a:rPr>
              <a:t>Access</a:t>
            </a:r>
            <a:r>
              <a:rPr sz="1400" spc="15" dirty="0">
                <a:latin typeface="Arial"/>
                <a:cs typeface="Arial"/>
              </a:rPr>
              <a:t> </a:t>
            </a:r>
            <a:r>
              <a:rPr sz="1400" dirty="0">
                <a:latin typeface="Arial"/>
                <a:cs typeface="Arial"/>
              </a:rPr>
              <a:t>is</a:t>
            </a:r>
            <a:r>
              <a:rPr sz="1400" spc="15" dirty="0">
                <a:latin typeface="Arial"/>
                <a:cs typeface="Arial"/>
              </a:rPr>
              <a:t> </a:t>
            </a:r>
            <a:r>
              <a:rPr sz="1400" spc="-10" dirty="0">
                <a:latin typeface="Arial"/>
                <a:cs typeface="Arial"/>
              </a:rPr>
              <a:t>controlled.</a:t>
            </a:r>
            <a:r>
              <a:rPr sz="1400" spc="-65" dirty="0">
                <a:latin typeface="Arial"/>
                <a:cs typeface="Arial"/>
              </a:rPr>
              <a:t> </a:t>
            </a:r>
            <a:r>
              <a:rPr sz="1400" dirty="0">
                <a:latin typeface="Arial"/>
                <a:cs typeface="Arial"/>
              </a:rPr>
              <a:t>After</a:t>
            </a:r>
            <a:r>
              <a:rPr sz="1400" spc="20" dirty="0">
                <a:latin typeface="Arial"/>
                <a:cs typeface="Arial"/>
              </a:rPr>
              <a:t> </a:t>
            </a:r>
            <a:r>
              <a:rPr sz="1400" spc="-20" dirty="0">
                <a:latin typeface="Arial"/>
                <a:cs typeface="Arial"/>
              </a:rPr>
              <a:t>hours </a:t>
            </a:r>
            <a:r>
              <a:rPr sz="1400" dirty="0">
                <a:latin typeface="Arial"/>
                <a:cs typeface="Arial"/>
              </a:rPr>
              <a:t>guard</a:t>
            </a:r>
            <a:r>
              <a:rPr sz="1400" spc="-10" dirty="0">
                <a:latin typeface="Arial"/>
                <a:cs typeface="Arial"/>
              </a:rPr>
              <a:t> </a:t>
            </a:r>
            <a:r>
              <a:rPr sz="1400" dirty="0">
                <a:latin typeface="Arial"/>
                <a:cs typeface="Arial"/>
              </a:rPr>
              <a:t>on</a:t>
            </a:r>
            <a:r>
              <a:rPr sz="1400" spc="-10" dirty="0">
                <a:latin typeface="Arial"/>
                <a:cs typeface="Arial"/>
              </a:rPr>
              <a:t> </a:t>
            </a:r>
            <a:r>
              <a:rPr sz="1400" dirty="0">
                <a:latin typeface="Arial"/>
                <a:cs typeface="Arial"/>
              </a:rPr>
              <a:t>duty</a:t>
            </a:r>
            <a:r>
              <a:rPr sz="1400" spc="-10" dirty="0">
                <a:latin typeface="Arial"/>
                <a:cs typeface="Arial"/>
              </a:rPr>
              <a:t> 365/yr.</a:t>
            </a:r>
            <a:endParaRPr sz="1400" dirty="0">
              <a:latin typeface="Arial"/>
              <a:cs typeface="Arial"/>
            </a:endParaRPr>
          </a:p>
          <a:p>
            <a:pPr marL="12700" marR="104139">
              <a:lnSpc>
                <a:spcPts val="1670"/>
              </a:lnSpc>
              <a:spcBef>
                <a:spcPts val="10"/>
              </a:spcBef>
            </a:pPr>
            <a:r>
              <a:rPr sz="1400" dirty="0">
                <a:latin typeface="Arial"/>
                <a:cs typeface="Arial"/>
              </a:rPr>
              <a:t>Access</a:t>
            </a:r>
            <a:r>
              <a:rPr sz="1400" spc="-10" dirty="0">
                <a:latin typeface="Arial"/>
                <a:cs typeface="Arial"/>
              </a:rPr>
              <a:t> </a:t>
            </a:r>
            <a:r>
              <a:rPr sz="1400" dirty="0">
                <a:latin typeface="Arial"/>
                <a:cs typeface="Arial"/>
              </a:rPr>
              <a:t>is</a:t>
            </a:r>
            <a:r>
              <a:rPr sz="1400" spc="-5" dirty="0">
                <a:latin typeface="Arial"/>
                <a:cs typeface="Arial"/>
              </a:rPr>
              <a:t> </a:t>
            </a:r>
            <a:r>
              <a:rPr sz="1400" dirty="0">
                <a:latin typeface="Arial"/>
                <a:cs typeface="Arial"/>
              </a:rPr>
              <a:t>24/7</a:t>
            </a:r>
            <a:r>
              <a:rPr sz="1400" spc="-10" dirty="0">
                <a:latin typeface="Arial"/>
                <a:cs typeface="Arial"/>
              </a:rPr>
              <a:t> </a:t>
            </a:r>
            <a:r>
              <a:rPr sz="1400" dirty="0">
                <a:latin typeface="Arial"/>
                <a:cs typeface="Arial"/>
              </a:rPr>
              <a:t>with</a:t>
            </a:r>
            <a:r>
              <a:rPr sz="1400" spc="-5" dirty="0">
                <a:latin typeface="Arial"/>
                <a:cs typeface="Arial"/>
              </a:rPr>
              <a:t> </a:t>
            </a:r>
            <a:r>
              <a:rPr sz="1400" spc="-10" dirty="0">
                <a:latin typeface="Arial"/>
                <a:cs typeface="Arial"/>
              </a:rPr>
              <a:t>reasonable </a:t>
            </a:r>
            <a:r>
              <a:rPr sz="1400" dirty="0">
                <a:latin typeface="Arial"/>
                <a:cs typeface="Arial"/>
              </a:rPr>
              <a:t>notice</a:t>
            </a:r>
            <a:r>
              <a:rPr sz="1400" spc="-15" dirty="0">
                <a:latin typeface="Arial"/>
                <a:cs typeface="Arial"/>
              </a:rPr>
              <a:t> </a:t>
            </a:r>
            <a:r>
              <a:rPr sz="1400" dirty="0">
                <a:latin typeface="Arial"/>
                <a:cs typeface="Arial"/>
              </a:rPr>
              <a:t>after</a:t>
            </a:r>
            <a:r>
              <a:rPr sz="1400" spc="-10" dirty="0">
                <a:latin typeface="Arial"/>
                <a:cs typeface="Arial"/>
              </a:rPr>
              <a:t> hours.</a:t>
            </a:r>
            <a:endParaRPr sz="1400" dirty="0">
              <a:latin typeface="Arial"/>
              <a:cs typeface="Arial"/>
            </a:endParaRPr>
          </a:p>
          <a:p>
            <a:pPr marL="12700" marR="45085">
              <a:lnSpc>
                <a:spcPts val="1670"/>
              </a:lnSpc>
              <a:spcBef>
                <a:spcPts val="10"/>
              </a:spcBef>
            </a:pPr>
            <a:r>
              <a:rPr sz="1400" dirty="0">
                <a:latin typeface="Arial"/>
                <a:cs typeface="Arial"/>
              </a:rPr>
              <a:t>Bates</a:t>
            </a:r>
            <a:r>
              <a:rPr sz="1400" spc="-15" dirty="0">
                <a:latin typeface="Arial"/>
                <a:cs typeface="Arial"/>
              </a:rPr>
              <a:t> </a:t>
            </a:r>
            <a:r>
              <a:rPr sz="1400" dirty="0">
                <a:latin typeface="Arial"/>
                <a:cs typeface="Arial"/>
              </a:rPr>
              <a:t>personnel</a:t>
            </a:r>
            <a:r>
              <a:rPr sz="1400" spc="-15" dirty="0">
                <a:latin typeface="Arial"/>
                <a:cs typeface="Arial"/>
              </a:rPr>
              <a:t> </a:t>
            </a:r>
            <a:r>
              <a:rPr sz="1400" spc="-10" dirty="0">
                <a:latin typeface="Arial"/>
                <a:cs typeface="Arial"/>
              </a:rPr>
              <a:t>include </a:t>
            </a:r>
            <a:r>
              <a:rPr sz="1400" dirty="0">
                <a:latin typeface="Arial"/>
                <a:cs typeface="Arial"/>
              </a:rPr>
              <a:t>experienced</a:t>
            </a:r>
            <a:r>
              <a:rPr sz="1400" spc="-30" dirty="0">
                <a:latin typeface="Arial"/>
                <a:cs typeface="Arial"/>
              </a:rPr>
              <a:t> </a:t>
            </a:r>
            <a:r>
              <a:rPr sz="1400" dirty="0" smtClean="0">
                <a:latin typeface="Arial"/>
                <a:cs typeface="Arial"/>
              </a:rPr>
              <a:t>electricians</a:t>
            </a:r>
            <a:r>
              <a:rPr lang="en-US" sz="1400" dirty="0" smtClean="0">
                <a:latin typeface="Arial"/>
                <a:cs typeface="Arial"/>
              </a:rPr>
              <a:t> and technicians</a:t>
            </a:r>
            <a:r>
              <a:rPr sz="1400" spc="-30" dirty="0" smtClean="0">
                <a:latin typeface="Arial"/>
                <a:cs typeface="Arial"/>
              </a:rPr>
              <a:t> </a:t>
            </a:r>
            <a:r>
              <a:rPr sz="1400" dirty="0">
                <a:latin typeface="Arial"/>
                <a:cs typeface="Arial"/>
              </a:rPr>
              <a:t>as</a:t>
            </a:r>
            <a:r>
              <a:rPr sz="1400" spc="-30" dirty="0">
                <a:latin typeface="Arial"/>
                <a:cs typeface="Arial"/>
              </a:rPr>
              <a:t> </a:t>
            </a:r>
            <a:r>
              <a:rPr sz="1400" spc="-20" dirty="0" smtClean="0">
                <a:latin typeface="Arial"/>
                <a:cs typeface="Arial"/>
              </a:rPr>
              <a:t>well</a:t>
            </a:r>
            <a:r>
              <a:rPr lang="en-US" sz="1400" spc="-20" dirty="0" smtClean="0">
                <a:latin typeface="Arial"/>
                <a:cs typeface="Arial"/>
              </a:rPr>
              <a:t> </a:t>
            </a:r>
            <a:r>
              <a:rPr sz="1400" dirty="0" smtClean="0">
                <a:latin typeface="Arial"/>
                <a:cs typeface="Arial"/>
              </a:rPr>
              <a:t>as</a:t>
            </a:r>
            <a:r>
              <a:rPr sz="1400" spc="-15" dirty="0" smtClean="0">
                <a:latin typeface="Arial"/>
                <a:cs typeface="Arial"/>
              </a:rPr>
              <a:t> </a:t>
            </a:r>
            <a:r>
              <a:rPr sz="1400" dirty="0">
                <a:latin typeface="Arial"/>
                <a:cs typeface="Arial"/>
              </a:rPr>
              <a:t>system</a:t>
            </a:r>
            <a:r>
              <a:rPr sz="1400" spc="-20" dirty="0">
                <a:latin typeface="Arial"/>
                <a:cs typeface="Arial"/>
              </a:rPr>
              <a:t> </a:t>
            </a:r>
            <a:r>
              <a:rPr sz="1400" dirty="0">
                <a:latin typeface="Arial"/>
                <a:cs typeface="Arial"/>
              </a:rPr>
              <a:t>level</a:t>
            </a:r>
            <a:r>
              <a:rPr sz="1400" spc="-20" dirty="0">
                <a:latin typeface="Arial"/>
                <a:cs typeface="Arial"/>
              </a:rPr>
              <a:t> </a:t>
            </a:r>
            <a:r>
              <a:rPr sz="1400" dirty="0">
                <a:latin typeface="Arial"/>
                <a:cs typeface="Arial"/>
              </a:rPr>
              <a:t>trained</a:t>
            </a:r>
            <a:r>
              <a:rPr sz="1400" spc="-10" dirty="0">
                <a:latin typeface="Arial"/>
                <a:cs typeface="Arial"/>
              </a:rPr>
              <a:t> people. </a:t>
            </a:r>
            <a:endParaRPr lang="en-US" sz="1400" spc="-10" dirty="0" smtClean="0">
              <a:latin typeface="Arial"/>
              <a:cs typeface="Arial"/>
            </a:endParaRPr>
          </a:p>
          <a:p>
            <a:pPr marL="12700" marR="45085">
              <a:lnSpc>
                <a:spcPts val="1670"/>
              </a:lnSpc>
              <a:spcBef>
                <a:spcPts val="10"/>
              </a:spcBef>
            </a:pPr>
            <a:r>
              <a:rPr sz="1400" dirty="0" smtClean="0">
                <a:latin typeface="Arial"/>
                <a:cs typeface="Arial"/>
              </a:rPr>
              <a:t>The</a:t>
            </a:r>
            <a:r>
              <a:rPr sz="1400" spc="-15" dirty="0" smtClean="0">
                <a:latin typeface="Arial"/>
                <a:cs typeface="Arial"/>
              </a:rPr>
              <a:t> </a:t>
            </a:r>
            <a:r>
              <a:rPr sz="1400" dirty="0">
                <a:latin typeface="Arial"/>
                <a:cs typeface="Arial"/>
              </a:rPr>
              <a:t>entire</a:t>
            </a:r>
            <a:r>
              <a:rPr sz="1400" spc="-15" dirty="0">
                <a:latin typeface="Arial"/>
                <a:cs typeface="Arial"/>
              </a:rPr>
              <a:t> </a:t>
            </a:r>
            <a:r>
              <a:rPr sz="1400" dirty="0">
                <a:latin typeface="Arial"/>
                <a:cs typeface="Arial"/>
              </a:rPr>
              <a:t>MIT</a:t>
            </a:r>
            <a:r>
              <a:rPr sz="1400" spc="-35" dirty="0">
                <a:latin typeface="Arial"/>
                <a:cs typeface="Arial"/>
              </a:rPr>
              <a:t> </a:t>
            </a:r>
            <a:r>
              <a:rPr sz="1400" spc="-10" dirty="0" smtClean="0">
                <a:latin typeface="Arial"/>
                <a:cs typeface="Arial"/>
              </a:rPr>
              <a:t>technical</a:t>
            </a:r>
            <a:r>
              <a:rPr lang="en-US" sz="1400" spc="-10" dirty="0" smtClean="0">
                <a:latin typeface="Arial"/>
                <a:cs typeface="Arial"/>
              </a:rPr>
              <a:t> </a:t>
            </a:r>
            <a:r>
              <a:rPr sz="1400" dirty="0" smtClean="0">
                <a:latin typeface="Arial"/>
                <a:cs typeface="Arial"/>
              </a:rPr>
              <a:t>infrastructure</a:t>
            </a:r>
            <a:r>
              <a:rPr sz="1400" spc="-30" dirty="0" smtClean="0">
                <a:latin typeface="Arial"/>
                <a:cs typeface="Arial"/>
              </a:rPr>
              <a:t> </a:t>
            </a:r>
            <a:r>
              <a:rPr sz="1400" dirty="0">
                <a:latin typeface="Arial"/>
                <a:cs typeface="Arial"/>
              </a:rPr>
              <a:t>is</a:t>
            </a:r>
            <a:r>
              <a:rPr sz="1400" spc="-30" dirty="0">
                <a:latin typeface="Arial"/>
                <a:cs typeface="Arial"/>
              </a:rPr>
              <a:t> </a:t>
            </a:r>
            <a:r>
              <a:rPr sz="1400" dirty="0">
                <a:latin typeface="Arial"/>
                <a:cs typeface="Arial"/>
              </a:rPr>
              <a:t>accessible</a:t>
            </a:r>
            <a:r>
              <a:rPr sz="1400" spc="-25" dirty="0">
                <a:latin typeface="Arial"/>
                <a:cs typeface="Arial"/>
              </a:rPr>
              <a:t> </a:t>
            </a:r>
            <a:r>
              <a:rPr sz="1400" spc="-20" dirty="0">
                <a:latin typeface="Arial"/>
                <a:cs typeface="Arial"/>
              </a:rPr>
              <a:t>24/7 </a:t>
            </a:r>
            <a:r>
              <a:rPr sz="1400" dirty="0">
                <a:latin typeface="Arial"/>
                <a:cs typeface="Arial"/>
              </a:rPr>
              <a:t>for</a:t>
            </a:r>
            <a:r>
              <a:rPr sz="1400" spc="-10" dirty="0">
                <a:latin typeface="Arial"/>
                <a:cs typeface="Arial"/>
              </a:rPr>
              <a:t> </a:t>
            </a:r>
            <a:r>
              <a:rPr sz="1400" dirty="0">
                <a:latin typeface="Arial"/>
                <a:cs typeface="Arial"/>
              </a:rPr>
              <a:t>support</a:t>
            </a:r>
            <a:r>
              <a:rPr sz="1400" spc="-10" dirty="0">
                <a:latin typeface="Arial"/>
                <a:cs typeface="Arial"/>
              </a:rPr>
              <a:t> </a:t>
            </a:r>
            <a:r>
              <a:rPr sz="1400" dirty="0">
                <a:latin typeface="Arial"/>
                <a:cs typeface="Arial"/>
              </a:rPr>
              <a:t>of</a:t>
            </a:r>
            <a:r>
              <a:rPr sz="1400" spc="-10" dirty="0">
                <a:latin typeface="Arial"/>
                <a:cs typeface="Arial"/>
              </a:rPr>
              <a:t> </a:t>
            </a:r>
            <a:r>
              <a:rPr sz="1400" dirty="0">
                <a:latin typeface="Arial"/>
                <a:cs typeface="Arial"/>
              </a:rPr>
              <a:t>projects</a:t>
            </a:r>
            <a:r>
              <a:rPr sz="1400" spc="-5" dirty="0">
                <a:latin typeface="Arial"/>
                <a:cs typeface="Arial"/>
              </a:rPr>
              <a:t> </a:t>
            </a:r>
            <a:r>
              <a:rPr sz="1400" spc="-25" dirty="0" smtClean="0">
                <a:latin typeface="Arial"/>
                <a:cs typeface="Arial"/>
              </a:rPr>
              <a:t>and</a:t>
            </a:r>
            <a:r>
              <a:rPr lang="en-US" sz="1400" spc="-25" dirty="0" smtClean="0">
                <a:latin typeface="Arial"/>
                <a:cs typeface="Arial"/>
              </a:rPr>
              <a:t> </a:t>
            </a:r>
            <a:r>
              <a:rPr sz="1400" dirty="0" smtClean="0">
                <a:latin typeface="Arial"/>
                <a:cs typeface="Arial"/>
              </a:rPr>
              <a:t>solutions</a:t>
            </a:r>
            <a:r>
              <a:rPr sz="1400" spc="-15" dirty="0" smtClean="0">
                <a:latin typeface="Arial"/>
                <a:cs typeface="Arial"/>
              </a:rPr>
              <a:t> </a:t>
            </a:r>
            <a:r>
              <a:rPr sz="1400" dirty="0">
                <a:latin typeface="Arial"/>
                <a:cs typeface="Arial"/>
              </a:rPr>
              <a:t>to</a:t>
            </a:r>
            <a:r>
              <a:rPr sz="1400" spc="-10" dirty="0">
                <a:latin typeface="Arial"/>
                <a:cs typeface="Arial"/>
              </a:rPr>
              <a:t> problems</a:t>
            </a:r>
            <a:r>
              <a:rPr sz="1400" spc="-10" dirty="0" smtClean="0">
                <a:latin typeface="Arial"/>
                <a:cs typeface="Arial"/>
              </a:rPr>
              <a:t>.</a:t>
            </a:r>
            <a:endParaRPr sz="1400" dirty="0">
              <a:latin typeface="Arial"/>
              <a:cs typeface="Arial"/>
            </a:endParaRPr>
          </a:p>
        </p:txBody>
      </p:sp>
      <p:sp>
        <p:nvSpPr>
          <p:cNvPr id="42" name="Date Placeholder 5"/>
          <p:cNvSpPr>
            <a:spLocks noGrp="1"/>
          </p:cNvSpPr>
          <p:nvPr>
            <p:ph type="dt" sz="half" idx="2"/>
          </p:nvPr>
        </p:nvSpPr>
        <p:spPr>
          <a:xfrm>
            <a:off x="685800" y="6356350"/>
            <a:ext cx="2133600" cy="365125"/>
          </a:xfrm>
        </p:spPr>
        <p:txBody>
          <a:bodyPr/>
          <a:lstStyle/>
          <a:p>
            <a:r>
              <a:rPr lang="en-US" dirty="0" smtClean="0"/>
              <a:t>5/10/2023</a:t>
            </a:r>
            <a:endParaRPr lang="en-US" dirty="0"/>
          </a:p>
        </p:txBody>
      </p:sp>
      <p:sp>
        <p:nvSpPr>
          <p:cNvPr id="43" name="Footer Placeholder 3"/>
          <p:cNvSpPr>
            <a:spLocks noGrp="1"/>
          </p:cNvSpPr>
          <p:nvPr>
            <p:ph type="ftr" sz="quarter" idx="11"/>
          </p:nvPr>
        </p:nvSpPr>
        <p:spPr>
          <a:xfrm>
            <a:off x="3124200" y="6356350"/>
            <a:ext cx="2895600" cy="365125"/>
          </a:xfrm>
        </p:spPr>
        <p:txBody>
          <a:bodyPr/>
          <a:lstStyle/>
          <a:p>
            <a:r>
              <a:rPr lang="en-US" dirty="0" smtClean="0"/>
              <a:t>MIT Bates HPRCF</a:t>
            </a:r>
            <a:endParaRPr lang="en-US" dirty="0"/>
          </a:p>
        </p:txBody>
      </p:sp>
    </p:spTree>
    <p:extLst>
      <p:ext uri="{BB962C8B-B14F-4D97-AF65-F5344CB8AC3E}">
        <p14:creationId xmlns:p14="http://schemas.microsoft.com/office/powerpoint/2010/main" val="4173042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7469" y="1361439"/>
            <a:ext cx="107314" cy="149225"/>
          </a:xfrm>
          <a:prstGeom prst="rect">
            <a:avLst/>
          </a:prstGeom>
        </p:spPr>
        <p:txBody>
          <a:bodyPr vert="horz" wrap="square" lIns="0" tIns="13970" rIns="0" bIns="0" rtlCol="0">
            <a:spAutoFit/>
          </a:bodyPr>
          <a:lstStyle/>
          <a:p>
            <a:pPr marL="12700">
              <a:lnSpc>
                <a:spcPct val="100000"/>
              </a:lnSpc>
              <a:spcBef>
                <a:spcPts val="110"/>
              </a:spcBef>
            </a:pPr>
            <a:r>
              <a:rPr sz="800" spc="160" dirty="0">
                <a:latin typeface="Calibri"/>
                <a:cs typeface="Calibri"/>
              </a:rPr>
              <a:t>●</a:t>
            </a:r>
            <a:endParaRPr sz="800" dirty="0">
              <a:latin typeface="Calibri"/>
              <a:cs typeface="Calibri"/>
            </a:endParaRPr>
          </a:p>
        </p:txBody>
      </p:sp>
      <p:sp>
        <p:nvSpPr>
          <p:cNvPr id="3" name="object 3"/>
          <p:cNvSpPr txBox="1"/>
          <p:nvPr/>
        </p:nvSpPr>
        <p:spPr>
          <a:xfrm>
            <a:off x="77469" y="1635759"/>
            <a:ext cx="107314" cy="149225"/>
          </a:xfrm>
          <a:prstGeom prst="rect">
            <a:avLst/>
          </a:prstGeom>
        </p:spPr>
        <p:txBody>
          <a:bodyPr vert="horz" wrap="square" lIns="0" tIns="13970" rIns="0" bIns="0" rtlCol="0">
            <a:spAutoFit/>
          </a:bodyPr>
          <a:lstStyle/>
          <a:p>
            <a:pPr marL="12700">
              <a:lnSpc>
                <a:spcPct val="100000"/>
              </a:lnSpc>
              <a:spcBef>
                <a:spcPts val="110"/>
              </a:spcBef>
            </a:pPr>
            <a:r>
              <a:rPr sz="800" spc="160" dirty="0">
                <a:latin typeface="Calibri"/>
                <a:cs typeface="Calibri"/>
              </a:rPr>
              <a:t>●</a:t>
            </a:r>
            <a:endParaRPr sz="800" dirty="0">
              <a:latin typeface="Calibri"/>
              <a:cs typeface="Calibri"/>
            </a:endParaRPr>
          </a:p>
        </p:txBody>
      </p:sp>
      <p:sp>
        <p:nvSpPr>
          <p:cNvPr id="4" name="object 4"/>
          <p:cNvSpPr txBox="1"/>
          <p:nvPr/>
        </p:nvSpPr>
        <p:spPr>
          <a:xfrm>
            <a:off x="293370" y="1295400"/>
            <a:ext cx="8355965" cy="57404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Arial"/>
                <a:cs typeface="Arial"/>
              </a:rPr>
              <a:t>Regularly</a:t>
            </a:r>
            <a:r>
              <a:rPr sz="1800" spc="-10" dirty="0">
                <a:latin typeface="Arial"/>
                <a:cs typeface="Arial"/>
              </a:rPr>
              <a:t> </a:t>
            </a:r>
            <a:r>
              <a:rPr sz="1800" dirty="0">
                <a:latin typeface="Arial"/>
                <a:cs typeface="Arial"/>
              </a:rPr>
              <a:t>accept</a:t>
            </a:r>
            <a:r>
              <a:rPr sz="1800" spc="-10" dirty="0">
                <a:latin typeface="Arial"/>
                <a:cs typeface="Arial"/>
              </a:rPr>
              <a:t> </a:t>
            </a:r>
            <a:r>
              <a:rPr sz="1800" dirty="0">
                <a:latin typeface="Arial"/>
                <a:cs typeface="Arial"/>
              </a:rPr>
              <a:t>palettes</a:t>
            </a:r>
            <a:r>
              <a:rPr sz="1800" spc="-10" dirty="0">
                <a:latin typeface="Arial"/>
                <a:cs typeface="Arial"/>
              </a:rPr>
              <a:t> </a:t>
            </a:r>
            <a:r>
              <a:rPr sz="1800" dirty="0">
                <a:latin typeface="Arial"/>
                <a:cs typeface="Arial"/>
              </a:rPr>
              <a:t>of</a:t>
            </a:r>
            <a:r>
              <a:rPr sz="1800" spc="-10" dirty="0">
                <a:latin typeface="Arial"/>
                <a:cs typeface="Arial"/>
              </a:rPr>
              <a:t> </a:t>
            </a:r>
            <a:r>
              <a:rPr sz="1800" dirty="0">
                <a:latin typeface="Arial"/>
                <a:cs typeface="Arial"/>
              </a:rPr>
              <a:t>systems</a:t>
            </a:r>
            <a:r>
              <a:rPr sz="1800" spc="-10" dirty="0">
                <a:latin typeface="Arial"/>
                <a:cs typeface="Arial"/>
              </a:rPr>
              <a:t> </a:t>
            </a:r>
            <a:r>
              <a:rPr sz="1800" dirty="0">
                <a:latin typeface="Arial"/>
                <a:cs typeface="Arial"/>
              </a:rPr>
              <a:t>“drop</a:t>
            </a:r>
            <a:r>
              <a:rPr sz="1800" spc="-10" dirty="0">
                <a:latin typeface="Arial"/>
                <a:cs typeface="Arial"/>
              </a:rPr>
              <a:t> </a:t>
            </a:r>
            <a:r>
              <a:rPr sz="1800" dirty="0">
                <a:latin typeface="Arial"/>
                <a:cs typeface="Arial"/>
              </a:rPr>
              <a:t>shipped”</a:t>
            </a:r>
            <a:r>
              <a:rPr sz="1800" spc="-10" dirty="0">
                <a:latin typeface="Arial"/>
                <a:cs typeface="Arial"/>
              </a:rPr>
              <a:t> </a:t>
            </a:r>
            <a:r>
              <a:rPr sz="1800" dirty="0">
                <a:latin typeface="Arial"/>
                <a:cs typeface="Arial"/>
              </a:rPr>
              <a:t>from</a:t>
            </a:r>
            <a:r>
              <a:rPr sz="1800" spc="-10" dirty="0">
                <a:latin typeface="Arial"/>
                <a:cs typeface="Arial"/>
              </a:rPr>
              <a:t> </a:t>
            </a:r>
            <a:r>
              <a:rPr sz="1800" dirty="0">
                <a:latin typeface="Arial"/>
                <a:cs typeface="Arial"/>
              </a:rPr>
              <a:t>vendors</a:t>
            </a:r>
            <a:r>
              <a:rPr sz="1800" spc="-10" dirty="0">
                <a:latin typeface="Arial"/>
                <a:cs typeface="Arial"/>
              </a:rPr>
              <a:t> </a:t>
            </a:r>
            <a:r>
              <a:rPr sz="1800" dirty="0">
                <a:latin typeface="Arial"/>
                <a:cs typeface="Arial"/>
              </a:rPr>
              <a:t>at</a:t>
            </a:r>
            <a:r>
              <a:rPr sz="1800" spc="-10" dirty="0">
                <a:latin typeface="Arial"/>
                <a:cs typeface="Arial"/>
              </a:rPr>
              <a:t> </a:t>
            </a:r>
            <a:r>
              <a:rPr sz="1800" dirty="0">
                <a:latin typeface="Arial"/>
                <a:cs typeface="Arial"/>
              </a:rPr>
              <a:t>loading</a:t>
            </a:r>
            <a:r>
              <a:rPr sz="1800" spc="-5" dirty="0">
                <a:latin typeface="Arial"/>
                <a:cs typeface="Arial"/>
              </a:rPr>
              <a:t> </a:t>
            </a:r>
            <a:r>
              <a:rPr sz="1800" spc="-10" dirty="0">
                <a:latin typeface="Arial"/>
                <a:cs typeface="Arial"/>
              </a:rPr>
              <a:t>dock. </a:t>
            </a:r>
            <a:r>
              <a:rPr sz="1800" dirty="0">
                <a:latin typeface="Arial"/>
                <a:cs typeface="Arial"/>
              </a:rPr>
              <a:t>Unpack</a:t>
            </a:r>
            <a:r>
              <a:rPr sz="1800" spc="-20" dirty="0">
                <a:latin typeface="Arial"/>
                <a:cs typeface="Arial"/>
              </a:rPr>
              <a:t> </a:t>
            </a:r>
            <a:r>
              <a:rPr sz="1800" dirty="0">
                <a:latin typeface="Arial"/>
                <a:cs typeface="Arial"/>
              </a:rPr>
              <a:t>and</a:t>
            </a:r>
            <a:r>
              <a:rPr sz="1800" spc="-15" dirty="0">
                <a:latin typeface="Arial"/>
                <a:cs typeface="Arial"/>
              </a:rPr>
              <a:t> </a:t>
            </a:r>
            <a:r>
              <a:rPr sz="1800" dirty="0">
                <a:latin typeface="Arial"/>
                <a:cs typeface="Arial"/>
              </a:rPr>
              <a:t>install</a:t>
            </a:r>
            <a:r>
              <a:rPr sz="1800" spc="-15" dirty="0">
                <a:latin typeface="Arial"/>
                <a:cs typeface="Arial"/>
              </a:rPr>
              <a:t> </a:t>
            </a:r>
            <a:r>
              <a:rPr sz="1800" dirty="0">
                <a:latin typeface="Arial"/>
                <a:cs typeface="Arial"/>
              </a:rPr>
              <a:t>these</a:t>
            </a:r>
            <a:r>
              <a:rPr sz="1800" spc="-15" dirty="0">
                <a:latin typeface="Arial"/>
                <a:cs typeface="Arial"/>
              </a:rPr>
              <a:t> </a:t>
            </a:r>
            <a:r>
              <a:rPr sz="1800" spc="-10" dirty="0">
                <a:latin typeface="Arial"/>
                <a:cs typeface="Arial"/>
              </a:rPr>
              <a:t>systems.</a:t>
            </a:r>
            <a:endParaRPr sz="1800" dirty="0">
              <a:latin typeface="Arial"/>
              <a:cs typeface="Arial"/>
            </a:endParaRPr>
          </a:p>
        </p:txBody>
      </p:sp>
      <p:sp>
        <p:nvSpPr>
          <p:cNvPr id="5" name="object 5"/>
          <p:cNvSpPr txBox="1"/>
          <p:nvPr/>
        </p:nvSpPr>
        <p:spPr>
          <a:xfrm>
            <a:off x="293370" y="1910079"/>
            <a:ext cx="107314" cy="149225"/>
          </a:xfrm>
          <a:prstGeom prst="rect">
            <a:avLst/>
          </a:prstGeom>
        </p:spPr>
        <p:txBody>
          <a:bodyPr vert="horz" wrap="square" lIns="0" tIns="13970" rIns="0" bIns="0" rtlCol="0">
            <a:spAutoFit/>
          </a:bodyPr>
          <a:lstStyle/>
          <a:p>
            <a:pPr marL="12700">
              <a:lnSpc>
                <a:spcPct val="100000"/>
              </a:lnSpc>
              <a:spcBef>
                <a:spcPts val="110"/>
              </a:spcBef>
            </a:pPr>
            <a:r>
              <a:rPr sz="800" spc="160" dirty="0">
                <a:latin typeface="Calibri"/>
                <a:cs typeface="Calibri"/>
              </a:rPr>
              <a:t>●</a:t>
            </a:r>
            <a:endParaRPr sz="800" dirty="0">
              <a:latin typeface="Calibri"/>
              <a:cs typeface="Calibri"/>
            </a:endParaRPr>
          </a:p>
        </p:txBody>
      </p:sp>
      <p:sp>
        <p:nvSpPr>
          <p:cNvPr id="6" name="object 6"/>
          <p:cNvSpPr txBox="1"/>
          <p:nvPr/>
        </p:nvSpPr>
        <p:spPr>
          <a:xfrm>
            <a:off x="77469" y="2458720"/>
            <a:ext cx="107314" cy="149225"/>
          </a:xfrm>
          <a:prstGeom prst="rect">
            <a:avLst/>
          </a:prstGeom>
        </p:spPr>
        <p:txBody>
          <a:bodyPr vert="horz" wrap="square" lIns="0" tIns="13970" rIns="0" bIns="0" rtlCol="0">
            <a:spAutoFit/>
          </a:bodyPr>
          <a:lstStyle/>
          <a:p>
            <a:pPr marL="12700">
              <a:lnSpc>
                <a:spcPct val="100000"/>
              </a:lnSpc>
              <a:spcBef>
                <a:spcPts val="110"/>
              </a:spcBef>
            </a:pPr>
            <a:r>
              <a:rPr sz="800" spc="160" dirty="0">
                <a:latin typeface="Calibri"/>
                <a:cs typeface="Calibri"/>
              </a:rPr>
              <a:t>●</a:t>
            </a:r>
            <a:endParaRPr sz="800" dirty="0">
              <a:latin typeface="Calibri"/>
              <a:cs typeface="Calibri"/>
            </a:endParaRPr>
          </a:p>
        </p:txBody>
      </p:sp>
      <p:sp>
        <p:nvSpPr>
          <p:cNvPr id="7" name="object 7"/>
          <p:cNvSpPr txBox="1"/>
          <p:nvPr/>
        </p:nvSpPr>
        <p:spPr>
          <a:xfrm>
            <a:off x="77469" y="3007359"/>
            <a:ext cx="107314" cy="149225"/>
          </a:xfrm>
          <a:prstGeom prst="rect">
            <a:avLst/>
          </a:prstGeom>
        </p:spPr>
        <p:txBody>
          <a:bodyPr vert="horz" wrap="square" lIns="0" tIns="13970" rIns="0" bIns="0" rtlCol="0">
            <a:spAutoFit/>
          </a:bodyPr>
          <a:lstStyle/>
          <a:p>
            <a:pPr marL="12700">
              <a:lnSpc>
                <a:spcPct val="100000"/>
              </a:lnSpc>
              <a:spcBef>
                <a:spcPts val="110"/>
              </a:spcBef>
            </a:pPr>
            <a:r>
              <a:rPr sz="800" spc="160" dirty="0">
                <a:latin typeface="Calibri"/>
                <a:cs typeface="Calibri"/>
              </a:rPr>
              <a:t>●</a:t>
            </a:r>
            <a:endParaRPr sz="800" dirty="0">
              <a:latin typeface="Calibri"/>
              <a:cs typeface="Calibri"/>
            </a:endParaRPr>
          </a:p>
        </p:txBody>
      </p:sp>
      <p:sp>
        <p:nvSpPr>
          <p:cNvPr id="8" name="object 8"/>
          <p:cNvSpPr txBox="1"/>
          <p:nvPr/>
        </p:nvSpPr>
        <p:spPr>
          <a:xfrm>
            <a:off x="77469" y="3281679"/>
            <a:ext cx="107314" cy="149225"/>
          </a:xfrm>
          <a:prstGeom prst="rect">
            <a:avLst/>
          </a:prstGeom>
        </p:spPr>
        <p:txBody>
          <a:bodyPr vert="horz" wrap="square" lIns="0" tIns="13970" rIns="0" bIns="0" rtlCol="0">
            <a:spAutoFit/>
          </a:bodyPr>
          <a:lstStyle/>
          <a:p>
            <a:pPr marL="12700">
              <a:lnSpc>
                <a:spcPct val="100000"/>
              </a:lnSpc>
              <a:spcBef>
                <a:spcPts val="110"/>
              </a:spcBef>
            </a:pPr>
            <a:r>
              <a:rPr sz="800" spc="160" dirty="0">
                <a:latin typeface="Calibri"/>
                <a:cs typeface="Calibri"/>
              </a:rPr>
              <a:t>●</a:t>
            </a:r>
            <a:endParaRPr sz="800" dirty="0">
              <a:latin typeface="Calibri"/>
              <a:cs typeface="Calibri"/>
            </a:endParaRPr>
          </a:p>
        </p:txBody>
      </p:sp>
      <p:sp>
        <p:nvSpPr>
          <p:cNvPr id="9" name="object 9"/>
          <p:cNvSpPr txBox="1"/>
          <p:nvPr/>
        </p:nvSpPr>
        <p:spPr>
          <a:xfrm>
            <a:off x="77469" y="3556000"/>
            <a:ext cx="107314" cy="149225"/>
          </a:xfrm>
          <a:prstGeom prst="rect">
            <a:avLst/>
          </a:prstGeom>
        </p:spPr>
        <p:txBody>
          <a:bodyPr vert="horz" wrap="square" lIns="0" tIns="13970" rIns="0" bIns="0" rtlCol="0">
            <a:spAutoFit/>
          </a:bodyPr>
          <a:lstStyle/>
          <a:p>
            <a:pPr marL="12700">
              <a:lnSpc>
                <a:spcPct val="100000"/>
              </a:lnSpc>
              <a:spcBef>
                <a:spcPts val="110"/>
              </a:spcBef>
            </a:pPr>
            <a:r>
              <a:rPr sz="800" spc="160" dirty="0">
                <a:latin typeface="Calibri"/>
                <a:cs typeface="Calibri"/>
              </a:rPr>
              <a:t>●</a:t>
            </a:r>
            <a:endParaRPr sz="800" dirty="0">
              <a:latin typeface="Calibri"/>
              <a:cs typeface="Calibri"/>
            </a:endParaRPr>
          </a:p>
        </p:txBody>
      </p:sp>
      <p:sp>
        <p:nvSpPr>
          <p:cNvPr id="10" name="object 10"/>
          <p:cNvSpPr txBox="1"/>
          <p:nvPr/>
        </p:nvSpPr>
        <p:spPr>
          <a:xfrm>
            <a:off x="77469" y="3830320"/>
            <a:ext cx="107314" cy="149225"/>
          </a:xfrm>
          <a:prstGeom prst="rect">
            <a:avLst/>
          </a:prstGeom>
        </p:spPr>
        <p:txBody>
          <a:bodyPr vert="horz" wrap="square" lIns="0" tIns="13970" rIns="0" bIns="0" rtlCol="0">
            <a:spAutoFit/>
          </a:bodyPr>
          <a:lstStyle/>
          <a:p>
            <a:pPr marL="12700">
              <a:lnSpc>
                <a:spcPct val="100000"/>
              </a:lnSpc>
              <a:spcBef>
                <a:spcPts val="110"/>
              </a:spcBef>
            </a:pPr>
            <a:r>
              <a:rPr sz="800" spc="160" dirty="0">
                <a:latin typeface="Calibri"/>
                <a:cs typeface="Calibri"/>
              </a:rPr>
              <a:t>●</a:t>
            </a:r>
            <a:endParaRPr sz="800" dirty="0">
              <a:latin typeface="Calibri"/>
              <a:cs typeface="Calibri"/>
            </a:endParaRPr>
          </a:p>
        </p:txBody>
      </p:sp>
      <p:sp>
        <p:nvSpPr>
          <p:cNvPr id="11" name="object 11"/>
          <p:cNvSpPr txBox="1"/>
          <p:nvPr/>
        </p:nvSpPr>
        <p:spPr>
          <a:xfrm>
            <a:off x="77469" y="4104640"/>
            <a:ext cx="107314" cy="149225"/>
          </a:xfrm>
          <a:prstGeom prst="rect">
            <a:avLst/>
          </a:prstGeom>
        </p:spPr>
        <p:txBody>
          <a:bodyPr vert="horz" wrap="square" lIns="0" tIns="13970" rIns="0" bIns="0" rtlCol="0">
            <a:spAutoFit/>
          </a:bodyPr>
          <a:lstStyle/>
          <a:p>
            <a:pPr marL="12700">
              <a:lnSpc>
                <a:spcPct val="100000"/>
              </a:lnSpc>
              <a:spcBef>
                <a:spcPts val="110"/>
              </a:spcBef>
            </a:pPr>
            <a:r>
              <a:rPr sz="800" spc="160" dirty="0">
                <a:latin typeface="Calibri"/>
                <a:cs typeface="Calibri"/>
              </a:rPr>
              <a:t>●</a:t>
            </a:r>
            <a:endParaRPr sz="800" dirty="0">
              <a:latin typeface="Calibri"/>
              <a:cs typeface="Calibri"/>
            </a:endParaRPr>
          </a:p>
        </p:txBody>
      </p:sp>
      <p:sp>
        <p:nvSpPr>
          <p:cNvPr id="12" name="object 12"/>
          <p:cNvSpPr txBox="1"/>
          <p:nvPr/>
        </p:nvSpPr>
        <p:spPr>
          <a:xfrm>
            <a:off x="77469" y="4378959"/>
            <a:ext cx="107314" cy="149225"/>
          </a:xfrm>
          <a:prstGeom prst="rect">
            <a:avLst/>
          </a:prstGeom>
        </p:spPr>
        <p:txBody>
          <a:bodyPr vert="horz" wrap="square" lIns="0" tIns="13970" rIns="0" bIns="0" rtlCol="0">
            <a:spAutoFit/>
          </a:bodyPr>
          <a:lstStyle/>
          <a:p>
            <a:pPr marL="12700">
              <a:lnSpc>
                <a:spcPct val="100000"/>
              </a:lnSpc>
              <a:spcBef>
                <a:spcPts val="110"/>
              </a:spcBef>
            </a:pPr>
            <a:r>
              <a:rPr sz="800" spc="160" dirty="0">
                <a:latin typeface="Calibri"/>
                <a:cs typeface="Calibri"/>
              </a:rPr>
              <a:t>●</a:t>
            </a:r>
            <a:endParaRPr sz="800" dirty="0">
              <a:latin typeface="Calibri"/>
              <a:cs typeface="Calibri"/>
            </a:endParaRPr>
          </a:p>
        </p:txBody>
      </p:sp>
      <p:sp>
        <p:nvSpPr>
          <p:cNvPr id="13" name="object 13"/>
          <p:cNvSpPr txBox="1"/>
          <p:nvPr/>
        </p:nvSpPr>
        <p:spPr>
          <a:xfrm>
            <a:off x="77469" y="4927600"/>
            <a:ext cx="107314" cy="149225"/>
          </a:xfrm>
          <a:prstGeom prst="rect">
            <a:avLst/>
          </a:prstGeom>
        </p:spPr>
        <p:txBody>
          <a:bodyPr vert="horz" wrap="square" lIns="0" tIns="13970" rIns="0" bIns="0" rtlCol="0">
            <a:spAutoFit/>
          </a:bodyPr>
          <a:lstStyle/>
          <a:p>
            <a:pPr marL="12700">
              <a:lnSpc>
                <a:spcPct val="100000"/>
              </a:lnSpc>
              <a:spcBef>
                <a:spcPts val="110"/>
              </a:spcBef>
            </a:pPr>
            <a:r>
              <a:rPr sz="800" spc="160" dirty="0">
                <a:latin typeface="Calibri"/>
                <a:cs typeface="Calibri"/>
              </a:rPr>
              <a:t>●</a:t>
            </a:r>
            <a:endParaRPr sz="800" dirty="0">
              <a:latin typeface="Calibri"/>
              <a:cs typeface="Calibri"/>
            </a:endParaRPr>
          </a:p>
        </p:txBody>
      </p:sp>
      <p:sp>
        <p:nvSpPr>
          <p:cNvPr id="14" name="object 14"/>
          <p:cNvSpPr txBox="1"/>
          <p:nvPr/>
        </p:nvSpPr>
        <p:spPr>
          <a:xfrm>
            <a:off x="77469" y="5201920"/>
            <a:ext cx="107314" cy="149225"/>
          </a:xfrm>
          <a:prstGeom prst="rect">
            <a:avLst/>
          </a:prstGeom>
        </p:spPr>
        <p:txBody>
          <a:bodyPr vert="horz" wrap="square" lIns="0" tIns="13970" rIns="0" bIns="0" rtlCol="0">
            <a:spAutoFit/>
          </a:bodyPr>
          <a:lstStyle/>
          <a:p>
            <a:pPr marL="12700">
              <a:lnSpc>
                <a:spcPct val="100000"/>
              </a:lnSpc>
              <a:spcBef>
                <a:spcPts val="110"/>
              </a:spcBef>
            </a:pPr>
            <a:r>
              <a:rPr sz="800" spc="160" dirty="0">
                <a:latin typeface="Calibri"/>
                <a:cs typeface="Calibri"/>
              </a:rPr>
              <a:t>●</a:t>
            </a:r>
            <a:endParaRPr sz="800" dirty="0">
              <a:latin typeface="Calibri"/>
              <a:cs typeface="Calibri"/>
            </a:endParaRPr>
          </a:p>
        </p:txBody>
      </p:sp>
      <p:sp>
        <p:nvSpPr>
          <p:cNvPr id="15" name="object 15"/>
          <p:cNvSpPr txBox="1"/>
          <p:nvPr/>
        </p:nvSpPr>
        <p:spPr>
          <a:xfrm>
            <a:off x="77469" y="5476240"/>
            <a:ext cx="107314" cy="149225"/>
          </a:xfrm>
          <a:prstGeom prst="rect">
            <a:avLst/>
          </a:prstGeom>
        </p:spPr>
        <p:txBody>
          <a:bodyPr vert="horz" wrap="square" lIns="0" tIns="13970" rIns="0" bIns="0" rtlCol="0">
            <a:spAutoFit/>
          </a:bodyPr>
          <a:lstStyle/>
          <a:p>
            <a:pPr marL="12700">
              <a:lnSpc>
                <a:spcPct val="100000"/>
              </a:lnSpc>
              <a:spcBef>
                <a:spcPts val="110"/>
              </a:spcBef>
            </a:pPr>
            <a:r>
              <a:rPr sz="800" spc="160" dirty="0">
                <a:latin typeface="Calibri"/>
                <a:cs typeface="Calibri"/>
              </a:rPr>
              <a:t>●</a:t>
            </a:r>
            <a:endParaRPr sz="800" dirty="0">
              <a:latin typeface="Calibri"/>
              <a:cs typeface="Calibri"/>
            </a:endParaRPr>
          </a:p>
        </p:txBody>
      </p:sp>
      <p:sp>
        <p:nvSpPr>
          <p:cNvPr id="17" name="object 17"/>
          <p:cNvSpPr txBox="1"/>
          <p:nvPr/>
        </p:nvSpPr>
        <p:spPr>
          <a:xfrm>
            <a:off x="293370" y="1844040"/>
            <a:ext cx="8776335" cy="3890809"/>
          </a:xfrm>
          <a:prstGeom prst="rect">
            <a:avLst/>
          </a:prstGeom>
        </p:spPr>
        <p:txBody>
          <a:bodyPr vert="horz" wrap="square" lIns="0" tIns="12700" rIns="0" bIns="0" rtlCol="0">
            <a:spAutoFit/>
          </a:bodyPr>
          <a:lstStyle/>
          <a:p>
            <a:pPr marL="228600" marR="1162050">
              <a:lnSpc>
                <a:spcPct val="100000"/>
              </a:lnSpc>
              <a:spcBef>
                <a:spcPts val="100"/>
              </a:spcBef>
            </a:pPr>
            <a:r>
              <a:rPr sz="1800" dirty="0">
                <a:latin typeface="Arial"/>
                <a:cs typeface="Arial"/>
              </a:rPr>
              <a:t>Install</a:t>
            </a:r>
            <a:r>
              <a:rPr sz="1800" spc="-15" dirty="0">
                <a:latin typeface="Arial"/>
                <a:cs typeface="Arial"/>
              </a:rPr>
              <a:t> </a:t>
            </a:r>
            <a:r>
              <a:rPr sz="1800" dirty="0">
                <a:latin typeface="Arial"/>
                <a:cs typeface="Arial"/>
              </a:rPr>
              <a:t>rails,</a:t>
            </a:r>
            <a:r>
              <a:rPr sz="1800" spc="-10" dirty="0">
                <a:latin typeface="Arial"/>
                <a:cs typeface="Arial"/>
              </a:rPr>
              <a:t> </a:t>
            </a:r>
            <a:r>
              <a:rPr sz="1800" dirty="0">
                <a:latin typeface="Arial"/>
                <a:cs typeface="Arial"/>
              </a:rPr>
              <a:t>power</a:t>
            </a:r>
            <a:r>
              <a:rPr sz="1800" spc="-10" dirty="0">
                <a:latin typeface="Arial"/>
                <a:cs typeface="Arial"/>
              </a:rPr>
              <a:t> </a:t>
            </a:r>
            <a:r>
              <a:rPr sz="1800" dirty="0">
                <a:latin typeface="Arial"/>
                <a:cs typeface="Arial"/>
              </a:rPr>
              <a:t>cables,</a:t>
            </a:r>
            <a:r>
              <a:rPr sz="1800" spc="-10" dirty="0">
                <a:latin typeface="Arial"/>
                <a:cs typeface="Arial"/>
              </a:rPr>
              <a:t> </a:t>
            </a:r>
            <a:r>
              <a:rPr sz="1800" dirty="0">
                <a:latin typeface="Arial"/>
                <a:cs typeface="Arial"/>
              </a:rPr>
              <a:t>network</a:t>
            </a:r>
            <a:r>
              <a:rPr sz="1800" spc="-10" dirty="0">
                <a:latin typeface="Arial"/>
                <a:cs typeface="Arial"/>
              </a:rPr>
              <a:t> </a:t>
            </a:r>
            <a:r>
              <a:rPr sz="1800" dirty="0">
                <a:latin typeface="Arial"/>
                <a:cs typeface="Arial"/>
              </a:rPr>
              <a:t>cables,</a:t>
            </a:r>
            <a:r>
              <a:rPr sz="1800" spc="-15" dirty="0">
                <a:latin typeface="Arial"/>
                <a:cs typeface="Arial"/>
              </a:rPr>
              <a:t> </a:t>
            </a:r>
            <a:r>
              <a:rPr sz="1800" dirty="0">
                <a:latin typeface="Arial"/>
                <a:cs typeface="Arial"/>
              </a:rPr>
              <a:t>label,</a:t>
            </a:r>
            <a:r>
              <a:rPr sz="1800" spc="-10" dirty="0">
                <a:latin typeface="Arial"/>
                <a:cs typeface="Arial"/>
              </a:rPr>
              <a:t> </a:t>
            </a:r>
            <a:r>
              <a:rPr sz="1800" dirty="0">
                <a:latin typeface="Arial"/>
                <a:cs typeface="Arial"/>
              </a:rPr>
              <a:t>test</a:t>
            </a:r>
            <a:r>
              <a:rPr sz="1800" spc="-10" dirty="0">
                <a:latin typeface="Arial"/>
                <a:cs typeface="Arial"/>
              </a:rPr>
              <a:t> </a:t>
            </a:r>
            <a:r>
              <a:rPr sz="1800" dirty="0">
                <a:latin typeface="Arial"/>
                <a:cs typeface="Arial"/>
              </a:rPr>
              <a:t>and</a:t>
            </a:r>
            <a:r>
              <a:rPr sz="1800" spc="-10" dirty="0">
                <a:latin typeface="Arial"/>
                <a:cs typeface="Arial"/>
              </a:rPr>
              <a:t> </a:t>
            </a:r>
            <a:r>
              <a:rPr sz="1800" dirty="0">
                <a:latin typeface="Arial"/>
                <a:cs typeface="Arial"/>
              </a:rPr>
              <a:t>then</a:t>
            </a:r>
            <a:r>
              <a:rPr sz="1800" spc="-10" dirty="0">
                <a:latin typeface="Arial"/>
                <a:cs typeface="Arial"/>
              </a:rPr>
              <a:t> </a:t>
            </a:r>
            <a:r>
              <a:rPr sz="1800" dirty="0">
                <a:latin typeface="Arial"/>
                <a:cs typeface="Arial"/>
              </a:rPr>
              <a:t>dispose</a:t>
            </a:r>
            <a:r>
              <a:rPr sz="1800" spc="-10" dirty="0">
                <a:latin typeface="Arial"/>
                <a:cs typeface="Arial"/>
              </a:rPr>
              <a:t> </a:t>
            </a:r>
            <a:r>
              <a:rPr sz="1800" spc="-25" dirty="0">
                <a:latin typeface="Arial"/>
                <a:cs typeface="Arial"/>
              </a:rPr>
              <a:t>of </a:t>
            </a:r>
            <a:r>
              <a:rPr sz="1800" spc="-10" dirty="0">
                <a:latin typeface="Arial"/>
                <a:cs typeface="Arial"/>
              </a:rPr>
              <a:t>packaging.</a:t>
            </a:r>
            <a:endParaRPr sz="1800" dirty="0">
              <a:latin typeface="Arial"/>
              <a:cs typeface="Arial"/>
            </a:endParaRPr>
          </a:p>
          <a:p>
            <a:pPr marL="12700" marR="409575">
              <a:lnSpc>
                <a:spcPct val="100000"/>
              </a:lnSpc>
            </a:pPr>
            <a:r>
              <a:rPr sz="1800" dirty="0">
                <a:latin typeface="Arial"/>
                <a:cs typeface="Arial"/>
              </a:rPr>
              <a:t>Routinely</a:t>
            </a:r>
            <a:r>
              <a:rPr sz="1800" spc="-10" dirty="0">
                <a:latin typeface="Arial"/>
                <a:cs typeface="Arial"/>
              </a:rPr>
              <a:t> </a:t>
            </a:r>
            <a:r>
              <a:rPr sz="1800" dirty="0">
                <a:latin typeface="Arial"/>
                <a:cs typeface="Arial"/>
              </a:rPr>
              <a:t>walk</a:t>
            </a:r>
            <a:r>
              <a:rPr sz="1800" spc="-10" dirty="0">
                <a:latin typeface="Arial"/>
                <a:cs typeface="Arial"/>
              </a:rPr>
              <a:t> </a:t>
            </a:r>
            <a:r>
              <a:rPr sz="1800" dirty="0">
                <a:latin typeface="Arial"/>
                <a:cs typeface="Arial"/>
              </a:rPr>
              <a:t>through</a:t>
            </a:r>
            <a:r>
              <a:rPr sz="1800" spc="-10" dirty="0">
                <a:latin typeface="Arial"/>
                <a:cs typeface="Arial"/>
              </a:rPr>
              <a:t> </a:t>
            </a:r>
            <a:r>
              <a:rPr sz="1800" dirty="0">
                <a:latin typeface="Arial"/>
                <a:cs typeface="Arial"/>
              </a:rPr>
              <a:t>the</a:t>
            </a:r>
            <a:r>
              <a:rPr sz="1800" spc="-10" dirty="0">
                <a:latin typeface="Arial"/>
                <a:cs typeface="Arial"/>
              </a:rPr>
              <a:t> </a:t>
            </a:r>
            <a:r>
              <a:rPr sz="1800" dirty="0">
                <a:latin typeface="Arial"/>
                <a:cs typeface="Arial"/>
              </a:rPr>
              <a:t>DC,</a:t>
            </a:r>
            <a:r>
              <a:rPr sz="1800" spc="-5" dirty="0">
                <a:latin typeface="Arial"/>
                <a:cs typeface="Arial"/>
              </a:rPr>
              <a:t> </a:t>
            </a:r>
            <a:r>
              <a:rPr sz="1800" dirty="0">
                <a:latin typeface="Arial"/>
                <a:cs typeface="Arial"/>
              </a:rPr>
              <a:t>when</a:t>
            </a:r>
            <a:r>
              <a:rPr sz="1800" spc="-10" dirty="0">
                <a:latin typeface="Arial"/>
                <a:cs typeface="Arial"/>
              </a:rPr>
              <a:t> </a:t>
            </a:r>
            <a:r>
              <a:rPr sz="1800" dirty="0">
                <a:latin typeface="Arial"/>
                <a:cs typeface="Arial"/>
              </a:rPr>
              <a:t>a</a:t>
            </a:r>
            <a:r>
              <a:rPr sz="1800" spc="-10" dirty="0">
                <a:latin typeface="Arial"/>
                <a:cs typeface="Arial"/>
              </a:rPr>
              <a:t> </a:t>
            </a:r>
            <a:r>
              <a:rPr sz="1800" dirty="0">
                <a:latin typeface="Arial"/>
                <a:cs typeface="Arial"/>
              </a:rPr>
              <a:t>warning</a:t>
            </a:r>
            <a:r>
              <a:rPr sz="1800" spc="-10" dirty="0">
                <a:latin typeface="Arial"/>
                <a:cs typeface="Arial"/>
              </a:rPr>
              <a:t> </a:t>
            </a:r>
            <a:r>
              <a:rPr sz="1800" dirty="0">
                <a:latin typeface="Arial"/>
                <a:cs typeface="Arial"/>
              </a:rPr>
              <a:t>light</a:t>
            </a:r>
            <a:r>
              <a:rPr sz="1800" spc="-10" dirty="0">
                <a:latin typeface="Arial"/>
                <a:cs typeface="Arial"/>
              </a:rPr>
              <a:t> </a:t>
            </a:r>
            <a:r>
              <a:rPr sz="1800" dirty="0">
                <a:latin typeface="Arial"/>
                <a:cs typeface="Arial"/>
              </a:rPr>
              <a:t>is</a:t>
            </a:r>
            <a:r>
              <a:rPr sz="1800" spc="-5" dirty="0">
                <a:latin typeface="Arial"/>
                <a:cs typeface="Arial"/>
              </a:rPr>
              <a:t> </a:t>
            </a:r>
            <a:r>
              <a:rPr sz="1800" dirty="0">
                <a:latin typeface="Arial"/>
                <a:cs typeface="Arial"/>
              </a:rPr>
              <a:t>seen,</a:t>
            </a:r>
            <a:r>
              <a:rPr sz="1800" spc="-10" dirty="0">
                <a:latin typeface="Arial"/>
                <a:cs typeface="Arial"/>
              </a:rPr>
              <a:t> </a:t>
            </a:r>
            <a:r>
              <a:rPr sz="1800" dirty="0">
                <a:latin typeface="Arial"/>
                <a:cs typeface="Arial"/>
              </a:rPr>
              <a:t>contact</a:t>
            </a:r>
            <a:r>
              <a:rPr sz="1800" spc="-10" dirty="0">
                <a:latin typeface="Arial"/>
                <a:cs typeface="Arial"/>
              </a:rPr>
              <a:t> </a:t>
            </a:r>
            <a:r>
              <a:rPr sz="1800" dirty="0">
                <a:latin typeface="Arial"/>
                <a:cs typeface="Arial"/>
              </a:rPr>
              <a:t>can</a:t>
            </a:r>
            <a:r>
              <a:rPr sz="1800" spc="-10" dirty="0">
                <a:latin typeface="Arial"/>
                <a:cs typeface="Arial"/>
              </a:rPr>
              <a:t> </a:t>
            </a:r>
            <a:r>
              <a:rPr sz="1800" dirty="0">
                <a:latin typeface="Arial"/>
                <a:cs typeface="Arial"/>
              </a:rPr>
              <a:t>be</a:t>
            </a:r>
            <a:r>
              <a:rPr sz="1800" spc="-5" dirty="0">
                <a:latin typeface="Arial"/>
                <a:cs typeface="Arial"/>
              </a:rPr>
              <a:t> </a:t>
            </a:r>
            <a:r>
              <a:rPr sz="1800" spc="-20" dirty="0">
                <a:latin typeface="Arial"/>
                <a:cs typeface="Arial"/>
              </a:rPr>
              <a:t>made </a:t>
            </a:r>
            <a:r>
              <a:rPr sz="1800" dirty="0">
                <a:latin typeface="Arial"/>
                <a:cs typeface="Arial"/>
              </a:rPr>
              <a:t>with</a:t>
            </a:r>
            <a:r>
              <a:rPr sz="1800" spc="-20" dirty="0">
                <a:latin typeface="Arial"/>
                <a:cs typeface="Arial"/>
              </a:rPr>
              <a:t> </a:t>
            </a:r>
            <a:r>
              <a:rPr sz="1800" dirty="0">
                <a:latin typeface="Arial"/>
                <a:cs typeface="Arial"/>
              </a:rPr>
              <a:t>the</a:t>
            </a:r>
            <a:r>
              <a:rPr sz="1800" spc="-15" dirty="0">
                <a:latin typeface="Arial"/>
                <a:cs typeface="Arial"/>
              </a:rPr>
              <a:t> </a:t>
            </a:r>
            <a:r>
              <a:rPr sz="1800" dirty="0">
                <a:latin typeface="Arial"/>
                <a:cs typeface="Arial"/>
              </a:rPr>
              <a:t>customer's</a:t>
            </a:r>
            <a:r>
              <a:rPr sz="1800" spc="-15" dirty="0">
                <a:latin typeface="Arial"/>
                <a:cs typeface="Arial"/>
              </a:rPr>
              <a:t> </a:t>
            </a:r>
            <a:r>
              <a:rPr sz="1800" dirty="0">
                <a:latin typeface="Arial"/>
                <a:cs typeface="Arial"/>
              </a:rPr>
              <a:t>designated</a:t>
            </a:r>
            <a:r>
              <a:rPr sz="1800" spc="-15" dirty="0">
                <a:latin typeface="Arial"/>
                <a:cs typeface="Arial"/>
              </a:rPr>
              <a:t> </a:t>
            </a:r>
            <a:r>
              <a:rPr sz="1800" dirty="0">
                <a:latin typeface="Arial"/>
                <a:cs typeface="Arial"/>
              </a:rPr>
              <a:t>contact</a:t>
            </a:r>
            <a:r>
              <a:rPr sz="1800" spc="-15" dirty="0">
                <a:latin typeface="Arial"/>
                <a:cs typeface="Arial"/>
              </a:rPr>
              <a:t> </a:t>
            </a:r>
            <a:r>
              <a:rPr sz="1800" dirty="0">
                <a:latin typeface="Arial"/>
                <a:cs typeface="Arial"/>
              </a:rPr>
              <a:t>for</a:t>
            </a:r>
            <a:r>
              <a:rPr sz="1800" spc="-15" dirty="0">
                <a:latin typeface="Arial"/>
                <a:cs typeface="Arial"/>
              </a:rPr>
              <a:t> </a:t>
            </a:r>
            <a:r>
              <a:rPr sz="1800" spc="-10" dirty="0">
                <a:latin typeface="Arial"/>
                <a:cs typeface="Arial"/>
              </a:rPr>
              <a:t>correction.</a:t>
            </a:r>
            <a:endParaRPr sz="1800" dirty="0">
              <a:latin typeface="Arial"/>
              <a:cs typeface="Arial"/>
            </a:endParaRPr>
          </a:p>
          <a:p>
            <a:pPr marL="12700" marR="648970">
              <a:lnSpc>
                <a:spcPct val="100000"/>
              </a:lnSpc>
            </a:pPr>
            <a:r>
              <a:rPr sz="1800" dirty="0">
                <a:latin typeface="Arial"/>
                <a:cs typeface="Arial"/>
              </a:rPr>
              <a:t>Personnel</a:t>
            </a:r>
            <a:r>
              <a:rPr sz="1800" spc="-25" dirty="0">
                <a:latin typeface="Arial"/>
                <a:cs typeface="Arial"/>
              </a:rPr>
              <a:t> </a:t>
            </a:r>
            <a:r>
              <a:rPr sz="1800" dirty="0">
                <a:latin typeface="Arial"/>
                <a:cs typeface="Arial"/>
              </a:rPr>
              <a:t>have</a:t>
            </a:r>
            <a:r>
              <a:rPr sz="1800" spc="-10" dirty="0">
                <a:latin typeface="Arial"/>
                <a:cs typeface="Arial"/>
              </a:rPr>
              <a:t> </a:t>
            </a:r>
            <a:r>
              <a:rPr sz="1800" dirty="0">
                <a:latin typeface="Arial"/>
                <a:cs typeface="Arial"/>
              </a:rPr>
              <a:t>training</a:t>
            </a:r>
            <a:r>
              <a:rPr sz="1800" spc="-10" dirty="0">
                <a:latin typeface="Arial"/>
                <a:cs typeface="Arial"/>
              </a:rPr>
              <a:t> </a:t>
            </a:r>
            <a:r>
              <a:rPr sz="1800" dirty="0">
                <a:latin typeface="Arial"/>
                <a:cs typeface="Arial"/>
              </a:rPr>
              <a:t>such</a:t>
            </a:r>
            <a:r>
              <a:rPr sz="1800" spc="-10" dirty="0">
                <a:latin typeface="Arial"/>
                <a:cs typeface="Arial"/>
              </a:rPr>
              <a:t> </a:t>
            </a:r>
            <a:r>
              <a:rPr sz="1800" dirty="0">
                <a:latin typeface="Arial"/>
                <a:cs typeface="Arial"/>
              </a:rPr>
              <a:t>as</a:t>
            </a:r>
            <a:r>
              <a:rPr sz="1800" spc="-10" dirty="0">
                <a:latin typeface="Arial"/>
                <a:cs typeface="Arial"/>
              </a:rPr>
              <a:t> </a:t>
            </a:r>
            <a:r>
              <a:rPr sz="1800" dirty="0">
                <a:latin typeface="Arial"/>
                <a:cs typeface="Arial"/>
              </a:rPr>
              <a:t>Dell's</a:t>
            </a:r>
            <a:r>
              <a:rPr sz="1800" spc="-15" dirty="0">
                <a:latin typeface="Arial"/>
                <a:cs typeface="Arial"/>
              </a:rPr>
              <a:t> </a:t>
            </a:r>
            <a:r>
              <a:rPr sz="1800" dirty="0">
                <a:latin typeface="Arial"/>
                <a:cs typeface="Arial"/>
              </a:rPr>
              <a:t>required</a:t>
            </a:r>
            <a:r>
              <a:rPr sz="1800" spc="-10" dirty="0">
                <a:latin typeface="Arial"/>
                <a:cs typeface="Arial"/>
              </a:rPr>
              <a:t> </a:t>
            </a:r>
            <a:r>
              <a:rPr sz="1800" dirty="0">
                <a:latin typeface="Arial"/>
                <a:cs typeface="Arial"/>
              </a:rPr>
              <a:t>for</a:t>
            </a:r>
            <a:r>
              <a:rPr sz="1800" spc="-10" dirty="0">
                <a:latin typeface="Arial"/>
                <a:cs typeface="Arial"/>
              </a:rPr>
              <a:t> </a:t>
            </a:r>
            <a:r>
              <a:rPr sz="1800" dirty="0">
                <a:latin typeface="Arial"/>
                <a:cs typeface="Arial"/>
              </a:rPr>
              <a:t>onsite</a:t>
            </a:r>
            <a:r>
              <a:rPr sz="1800" spc="-10" dirty="0">
                <a:latin typeface="Arial"/>
                <a:cs typeface="Arial"/>
              </a:rPr>
              <a:t> </a:t>
            </a:r>
            <a:r>
              <a:rPr sz="1800" dirty="0">
                <a:latin typeface="Arial"/>
                <a:cs typeface="Arial"/>
              </a:rPr>
              <a:t>warranty</a:t>
            </a:r>
            <a:r>
              <a:rPr sz="1800" spc="-10" dirty="0">
                <a:latin typeface="Arial"/>
                <a:cs typeface="Arial"/>
              </a:rPr>
              <a:t> replacement. </a:t>
            </a:r>
            <a:r>
              <a:rPr sz="1800" dirty="0">
                <a:latin typeface="Arial"/>
                <a:cs typeface="Arial"/>
              </a:rPr>
              <a:t>Onsite</a:t>
            </a:r>
            <a:r>
              <a:rPr sz="1800" spc="-20" dirty="0">
                <a:latin typeface="Arial"/>
                <a:cs typeface="Arial"/>
              </a:rPr>
              <a:t> </a:t>
            </a:r>
            <a:r>
              <a:rPr sz="1800" dirty="0">
                <a:latin typeface="Arial"/>
                <a:cs typeface="Arial"/>
              </a:rPr>
              <a:t>shipping/receiving</a:t>
            </a:r>
            <a:r>
              <a:rPr sz="1800" spc="-15" dirty="0">
                <a:latin typeface="Arial"/>
                <a:cs typeface="Arial"/>
              </a:rPr>
              <a:t> </a:t>
            </a:r>
            <a:r>
              <a:rPr sz="1800" dirty="0">
                <a:latin typeface="Arial"/>
                <a:cs typeface="Arial"/>
              </a:rPr>
              <a:t>department</a:t>
            </a:r>
            <a:r>
              <a:rPr sz="1800" spc="-15" dirty="0">
                <a:latin typeface="Arial"/>
                <a:cs typeface="Arial"/>
              </a:rPr>
              <a:t> </a:t>
            </a:r>
            <a:r>
              <a:rPr sz="1800" dirty="0">
                <a:latin typeface="Arial"/>
                <a:cs typeface="Arial"/>
              </a:rPr>
              <a:t>for</a:t>
            </a:r>
            <a:r>
              <a:rPr sz="1800" spc="-20" dirty="0">
                <a:latin typeface="Arial"/>
                <a:cs typeface="Arial"/>
              </a:rPr>
              <a:t> </a:t>
            </a:r>
            <a:r>
              <a:rPr sz="1800" dirty="0">
                <a:latin typeface="Arial"/>
                <a:cs typeface="Arial"/>
              </a:rPr>
              <a:t>warranty</a:t>
            </a:r>
            <a:r>
              <a:rPr sz="1800" spc="-15" dirty="0">
                <a:latin typeface="Arial"/>
                <a:cs typeface="Arial"/>
              </a:rPr>
              <a:t> </a:t>
            </a:r>
            <a:r>
              <a:rPr sz="1800" dirty="0">
                <a:latin typeface="Arial"/>
                <a:cs typeface="Arial"/>
              </a:rPr>
              <a:t>returns,</a:t>
            </a:r>
            <a:r>
              <a:rPr sz="1800" spc="-15" dirty="0">
                <a:latin typeface="Arial"/>
                <a:cs typeface="Arial"/>
              </a:rPr>
              <a:t> </a:t>
            </a:r>
            <a:r>
              <a:rPr sz="1800" spc="-20" dirty="0">
                <a:latin typeface="Arial"/>
                <a:cs typeface="Arial"/>
              </a:rPr>
              <a:t>etc.</a:t>
            </a:r>
            <a:endParaRPr sz="1800" dirty="0">
              <a:latin typeface="Arial"/>
              <a:cs typeface="Arial"/>
            </a:endParaRPr>
          </a:p>
          <a:p>
            <a:pPr marL="12700">
              <a:lnSpc>
                <a:spcPct val="100000"/>
              </a:lnSpc>
            </a:pPr>
            <a:r>
              <a:rPr sz="1800" dirty="0">
                <a:latin typeface="Arial"/>
                <a:cs typeface="Arial"/>
              </a:rPr>
              <a:t>We're</a:t>
            </a:r>
            <a:r>
              <a:rPr sz="1800" spc="-10" dirty="0">
                <a:latin typeface="Arial"/>
                <a:cs typeface="Arial"/>
              </a:rPr>
              <a:t> </a:t>
            </a:r>
            <a:r>
              <a:rPr lang="en-US" sz="1800" dirty="0" smtClean="0">
                <a:latin typeface="Arial"/>
                <a:cs typeface="Arial"/>
              </a:rPr>
              <a:t>35</a:t>
            </a:r>
            <a:r>
              <a:rPr sz="1800" spc="-10" dirty="0" smtClean="0">
                <a:latin typeface="Arial"/>
                <a:cs typeface="Arial"/>
              </a:rPr>
              <a:t> </a:t>
            </a:r>
            <a:r>
              <a:rPr sz="1800" dirty="0">
                <a:latin typeface="Arial"/>
                <a:cs typeface="Arial"/>
              </a:rPr>
              <a:t>mins</a:t>
            </a:r>
            <a:r>
              <a:rPr sz="1800" spc="-10" dirty="0">
                <a:latin typeface="Arial"/>
                <a:cs typeface="Arial"/>
              </a:rPr>
              <a:t> </a:t>
            </a:r>
            <a:r>
              <a:rPr sz="1800" dirty="0">
                <a:latin typeface="Arial"/>
                <a:cs typeface="Arial"/>
              </a:rPr>
              <a:t>from</a:t>
            </a:r>
            <a:r>
              <a:rPr sz="1800" spc="-10" dirty="0">
                <a:latin typeface="Arial"/>
                <a:cs typeface="Arial"/>
              </a:rPr>
              <a:t> Campus.</a:t>
            </a:r>
            <a:endParaRPr sz="1800" dirty="0">
              <a:latin typeface="Arial"/>
              <a:cs typeface="Arial"/>
            </a:endParaRPr>
          </a:p>
          <a:p>
            <a:pPr marL="12700" marR="1062355">
              <a:lnSpc>
                <a:spcPct val="100000"/>
              </a:lnSpc>
            </a:pPr>
            <a:r>
              <a:rPr sz="1800" dirty="0">
                <a:latin typeface="Arial"/>
                <a:cs typeface="Arial"/>
              </a:rPr>
              <a:t>Regular</a:t>
            </a:r>
            <a:r>
              <a:rPr sz="1800" spc="-15" dirty="0">
                <a:latin typeface="Arial"/>
                <a:cs typeface="Arial"/>
              </a:rPr>
              <a:t> </a:t>
            </a:r>
            <a:r>
              <a:rPr sz="1800" dirty="0">
                <a:latin typeface="Arial"/>
                <a:cs typeface="Arial"/>
              </a:rPr>
              <a:t>visitors</a:t>
            </a:r>
            <a:r>
              <a:rPr sz="1800" spc="-15" dirty="0">
                <a:latin typeface="Arial"/>
                <a:cs typeface="Arial"/>
              </a:rPr>
              <a:t> </a:t>
            </a:r>
            <a:r>
              <a:rPr sz="1800" dirty="0">
                <a:latin typeface="Arial"/>
                <a:cs typeface="Arial"/>
              </a:rPr>
              <a:t>can,</a:t>
            </a:r>
            <a:r>
              <a:rPr sz="1800" spc="-10" dirty="0">
                <a:latin typeface="Arial"/>
                <a:cs typeface="Arial"/>
              </a:rPr>
              <a:t> </a:t>
            </a:r>
            <a:r>
              <a:rPr sz="1800" dirty="0">
                <a:latin typeface="Arial"/>
                <a:cs typeface="Arial"/>
              </a:rPr>
              <a:t>with</a:t>
            </a:r>
            <a:r>
              <a:rPr sz="1800" spc="-15" dirty="0">
                <a:latin typeface="Arial"/>
                <a:cs typeface="Arial"/>
              </a:rPr>
              <a:t> </a:t>
            </a:r>
            <a:r>
              <a:rPr sz="1800" dirty="0">
                <a:latin typeface="Arial"/>
                <a:cs typeface="Arial"/>
              </a:rPr>
              <a:t>training,</a:t>
            </a:r>
            <a:r>
              <a:rPr sz="1800" spc="-10" dirty="0">
                <a:latin typeface="Arial"/>
                <a:cs typeface="Arial"/>
              </a:rPr>
              <a:t> </a:t>
            </a:r>
            <a:r>
              <a:rPr sz="1800" dirty="0">
                <a:latin typeface="Arial"/>
                <a:cs typeface="Arial"/>
              </a:rPr>
              <a:t>be</a:t>
            </a:r>
            <a:r>
              <a:rPr sz="1800" spc="-15" dirty="0">
                <a:latin typeface="Arial"/>
                <a:cs typeface="Arial"/>
              </a:rPr>
              <a:t> </a:t>
            </a:r>
            <a:r>
              <a:rPr sz="1800" dirty="0">
                <a:latin typeface="Arial"/>
                <a:cs typeface="Arial"/>
              </a:rPr>
              <a:t>permitted</a:t>
            </a:r>
            <a:r>
              <a:rPr sz="1800" spc="-15" dirty="0">
                <a:latin typeface="Arial"/>
                <a:cs typeface="Arial"/>
              </a:rPr>
              <a:t> </a:t>
            </a:r>
            <a:r>
              <a:rPr sz="1800" dirty="0">
                <a:latin typeface="Arial"/>
                <a:cs typeface="Arial"/>
              </a:rPr>
              <a:t>24/7</a:t>
            </a:r>
            <a:r>
              <a:rPr sz="1800" spc="-10" dirty="0">
                <a:latin typeface="Arial"/>
                <a:cs typeface="Arial"/>
              </a:rPr>
              <a:t> </a:t>
            </a:r>
            <a:r>
              <a:rPr sz="1800" dirty="0">
                <a:latin typeface="Arial"/>
                <a:cs typeface="Arial"/>
              </a:rPr>
              <a:t>access</a:t>
            </a:r>
            <a:r>
              <a:rPr sz="1800" spc="-15" dirty="0">
                <a:latin typeface="Arial"/>
                <a:cs typeface="Arial"/>
              </a:rPr>
              <a:t> </a:t>
            </a:r>
            <a:r>
              <a:rPr sz="1800" dirty="0">
                <a:latin typeface="Arial"/>
                <a:cs typeface="Arial"/>
              </a:rPr>
              <a:t>without</a:t>
            </a:r>
            <a:r>
              <a:rPr sz="1800" spc="-10" dirty="0">
                <a:latin typeface="Arial"/>
                <a:cs typeface="Arial"/>
              </a:rPr>
              <a:t> escorts. </a:t>
            </a:r>
            <a:r>
              <a:rPr sz="1800" dirty="0">
                <a:latin typeface="Arial"/>
                <a:cs typeface="Arial"/>
              </a:rPr>
              <a:t>Racks</a:t>
            </a:r>
            <a:r>
              <a:rPr sz="1800" spc="-15" dirty="0">
                <a:latin typeface="Arial"/>
                <a:cs typeface="Arial"/>
              </a:rPr>
              <a:t> </a:t>
            </a:r>
            <a:r>
              <a:rPr sz="1800" dirty="0">
                <a:latin typeface="Arial"/>
                <a:cs typeface="Arial"/>
              </a:rPr>
              <a:t>supported</a:t>
            </a:r>
            <a:r>
              <a:rPr sz="1800" spc="-10" dirty="0">
                <a:latin typeface="Arial"/>
                <a:cs typeface="Arial"/>
              </a:rPr>
              <a:t> </a:t>
            </a:r>
            <a:r>
              <a:rPr sz="1800" dirty="0">
                <a:latin typeface="Arial"/>
                <a:cs typeface="Arial"/>
              </a:rPr>
              <a:t>by</a:t>
            </a:r>
            <a:r>
              <a:rPr sz="1800" spc="-10" dirty="0">
                <a:latin typeface="Arial"/>
                <a:cs typeface="Arial"/>
              </a:rPr>
              <a:t> </a:t>
            </a:r>
            <a:r>
              <a:rPr sz="1800" dirty="0">
                <a:latin typeface="Arial"/>
                <a:cs typeface="Arial"/>
              </a:rPr>
              <a:t>large</a:t>
            </a:r>
            <a:r>
              <a:rPr sz="1800" spc="-10" dirty="0">
                <a:latin typeface="Arial"/>
                <a:cs typeface="Arial"/>
              </a:rPr>
              <a:t> </a:t>
            </a:r>
            <a:r>
              <a:rPr sz="1800" dirty="0">
                <a:latin typeface="Arial"/>
                <a:cs typeface="Arial"/>
              </a:rPr>
              <a:t>onsite</a:t>
            </a:r>
            <a:r>
              <a:rPr sz="1800" spc="-10" dirty="0">
                <a:latin typeface="Arial"/>
                <a:cs typeface="Arial"/>
              </a:rPr>
              <a:t> </a:t>
            </a:r>
            <a:r>
              <a:rPr sz="1800" dirty="0">
                <a:latin typeface="Arial"/>
                <a:cs typeface="Arial"/>
              </a:rPr>
              <a:t>UPS</a:t>
            </a:r>
            <a:r>
              <a:rPr sz="1800" spc="-15" dirty="0">
                <a:latin typeface="Arial"/>
                <a:cs typeface="Arial"/>
              </a:rPr>
              <a:t> </a:t>
            </a:r>
            <a:r>
              <a:rPr sz="1800" dirty="0">
                <a:latin typeface="Arial"/>
                <a:cs typeface="Arial"/>
              </a:rPr>
              <a:t>are</a:t>
            </a:r>
            <a:r>
              <a:rPr sz="1800" spc="-10" dirty="0">
                <a:latin typeface="Arial"/>
                <a:cs typeface="Arial"/>
              </a:rPr>
              <a:t> </a:t>
            </a:r>
            <a:r>
              <a:rPr sz="1800" dirty="0">
                <a:latin typeface="Arial"/>
                <a:cs typeface="Arial"/>
              </a:rPr>
              <a:t>available</a:t>
            </a:r>
            <a:r>
              <a:rPr sz="1800" spc="-10" dirty="0">
                <a:latin typeface="Arial"/>
                <a:cs typeface="Arial"/>
              </a:rPr>
              <a:t> </a:t>
            </a:r>
            <a:r>
              <a:rPr sz="1800" dirty="0">
                <a:latin typeface="Arial"/>
                <a:cs typeface="Arial"/>
              </a:rPr>
              <a:t>for</a:t>
            </a:r>
            <a:r>
              <a:rPr sz="1800" spc="-10" dirty="0">
                <a:latin typeface="Arial"/>
                <a:cs typeface="Arial"/>
              </a:rPr>
              <a:t> </a:t>
            </a:r>
            <a:r>
              <a:rPr sz="1800" dirty="0">
                <a:latin typeface="Arial"/>
                <a:cs typeface="Arial"/>
              </a:rPr>
              <a:t>master</a:t>
            </a:r>
            <a:r>
              <a:rPr sz="1800" spc="-10" dirty="0">
                <a:latin typeface="Arial"/>
                <a:cs typeface="Arial"/>
              </a:rPr>
              <a:t> servers.</a:t>
            </a:r>
            <a:endParaRPr sz="1800" dirty="0">
              <a:latin typeface="Arial"/>
              <a:cs typeface="Arial"/>
            </a:endParaRPr>
          </a:p>
          <a:p>
            <a:pPr marL="12700" marR="5080">
              <a:lnSpc>
                <a:spcPct val="100000"/>
              </a:lnSpc>
            </a:pPr>
            <a:r>
              <a:rPr sz="1800" dirty="0">
                <a:latin typeface="Arial"/>
                <a:cs typeface="Arial"/>
              </a:rPr>
              <a:t>Maintenance</a:t>
            </a:r>
            <a:r>
              <a:rPr sz="1800" spc="-25" dirty="0">
                <a:latin typeface="Arial"/>
                <a:cs typeface="Arial"/>
              </a:rPr>
              <a:t> </a:t>
            </a:r>
            <a:r>
              <a:rPr sz="1800" dirty="0">
                <a:latin typeface="Arial"/>
                <a:cs typeface="Arial"/>
              </a:rPr>
              <a:t>of</a:t>
            </a:r>
            <a:r>
              <a:rPr sz="1800" spc="-15" dirty="0">
                <a:latin typeface="Arial"/>
                <a:cs typeface="Arial"/>
              </a:rPr>
              <a:t> </a:t>
            </a:r>
            <a:r>
              <a:rPr sz="1800" dirty="0">
                <a:latin typeface="Arial"/>
                <a:cs typeface="Arial"/>
              </a:rPr>
              <a:t>infrastructure</a:t>
            </a:r>
            <a:r>
              <a:rPr sz="1800" spc="-15" dirty="0">
                <a:latin typeface="Arial"/>
                <a:cs typeface="Arial"/>
              </a:rPr>
              <a:t> </a:t>
            </a:r>
            <a:r>
              <a:rPr sz="1800" dirty="0">
                <a:latin typeface="Arial"/>
                <a:cs typeface="Arial"/>
              </a:rPr>
              <a:t>is</a:t>
            </a:r>
            <a:r>
              <a:rPr sz="1800" spc="-15" dirty="0">
                <a:latin typeface="Arial"/>
                <a:cs typeface="Arial"/>
              </a:rPr>
              <a:t> </a:t>
            </a:r>
            <a:r>
              <a:rPr sz="1800" dirty="0">
                <a:latin typeface="Arial"/>
                <a:cs typeface="Arial"/>
              </a:rPr>
              <a:t>done</a:t>
            </a:r>
            <a:r>
              <a:rPr sz="1800" spc="-15" dirty="0">
                <a:latin typeface="Arial"/>
                <a:cs typeface="Arial"/>
              </a:rPr>
              <a:t> </a:t>
            </a:r>
            <a:r>
              <a:rPr sz="1800" dirty="0">
                <a:latin typeface="Arial"/>
                <a:cs typeface="Arial"/>
              </a:rPr>
              <a:t>by</a:t>
            </a:r>
            <a:r>
              <a:rPr sz="1800" spc="-15" dirty="0">
                <a:latin typeface="Arial"/>
                <a:cs typeface="Arial"/>
              </a:rPr>
              <a:t> </a:t>
            </a:r>
            <a:r>
              <a:rPr sz="1800" dirty="0">
                <a:latin typeface="Arial"/>
                <a:cs typeface="Arial"/>
              </a:rPr>
              <a:t>Bates</a:t>
            </a:r>
            <a:r>
              <a:rPr sz="1800" spc="-15" dirty="0">
                <a:latin typeface="Arial"/>
                <a:cs typeface="Arial"/>
              </a:rPr>
              <a:t> </a:t>
            </a:r>
            <a:r>
              <a:rPr sz="1800" dirty="0">
                <a:latin typeface="Arial"/>
                <a:cs typeface="Arial"/>
              </a:rPr>
              <a:t>personnel</a:t>
            </a:r>
            <a:r>
              <a:rPr sz="1800" spc="-15" dirty="0">
                <a:latin typeface="Arial"/>
                <a:cs typeface="Arial"/>
              </a:rPr>
              <a:t> </a:t>
            </a:r>
            <a:r>
              <a:rPr sz="1800" dirty="0">
                <a:latin typeface="Arial"/>
                <a:cs typeface="Arial"/>
              </a:rPr>
              <a:t>independent</a:t>
            </a:r>
            <a:r>
              <a:rPr sz="1800" spc="-15" dirty="0">
                <a:latin typeface="Arial"/>
                <a:cs typeface="Arial"/>
              </a:rPr>
              <a:t> </a:t>
            </a:r>
            <a:r>
              <a:rPr sz="1800" dirty="0">
                <a:latin typeface="Arial"/>
                <a:cs typeface="Arial"/>
              </a:rPr>
              <a:t>of</a:t>
            </a:r>
            <a:r>
              <a:rPr sz="1800" spc="-15" dirty="0">
                <a:latin typeface="Arial"/>
                <a:cs typeface="Arial"/>
              </a:rPr>
              <a:t> </a:t>
            </a:r>
            <a:r>
              <a:rPr sz="1800" dirty="0">
                <a:latin typeface="Arial"/>
                <a:cs typeface="Arial"/>
              </a:rPr>
              <a:t>users</a:t>
            </a:r>
            <a:r>
              <a:rPr sz="1800" spc="-15" dirty="0">
                <a:latin typeface="Arial"/>
                <a:cs typeface="Arial"/>
              </a:rPr>
              <a:t> </a:t>
            </a:r>
            <a:r>
              <a:rPr sz="1800" dirty="0">
                <a:latin typeface="Arial"/>
                <a:cs typeface="Arial"/>
              </a:rPr>
              <a:t>of</a:t>
            </a:r>
            <a:r>
              <a:rPr sz="1800" spc="-10" dirty="0">
                <a:latin typeface="Arial"/>
                <a:cs typeface="Arial"/>
              </a:rPr>
              <a:t> </a:t>
            </a:r>
            <a:r>
              <a:rPr sz="1800" spc="-20" dirty="0">
                <a:latin typeface="Arial"/>
                <a:cs typeface="Arial"/>
              </a:rPr>
              <a:t>data </a:t>
            </a:r>
            <a:r>
              <a:rPr sz="1800" spc="-10" dirty="0">
                <a:latin typeface="Arial"/>
                <a:cs typeface="Arial"/>
              </a:rPr>
              <a:t>center.</a:t>
            </a:r>
            <a:endParaRPr sz="1800" dirty="0">
              <a:latin typeface="Arial"/>
              <a:cs typeface="Arial"/>
            </a:endParaRPr>
          </a:p>
          <a:p>
            <a:pPr marL="12700" marR="2259330">
              <a:lnSpc>
                <a:spcPct val="100000"/>
              </a:lnSpc>
            </a:pPr>
            <a:r>
              <a:rPr sz="1800" dirty="0">
                <a:latin typeface="Arial"/>
                <a:cs typeface="Arial"/>
              </a:rPr>
              <a:t>Space</a:t>
            </a:r>
            <a:r>
              <a:rPr sz="1800" spc="-15" dirty="0">
                <a:latin typeface="Arial"/>
                <a:cs typeface="Arial"/>
              </a:rPr>
              <a:t> </a:t>
            </a:r>
            <a:r>
              <a:rPr sz="1800" dirty="0">
                <a:latin typeface="Arial"/>
                <a:cs typeface="Arial"/>
              </a:rPr>
              <a:t>is</a:t>
            </a:r>
            <a:r>
              <a:rPr sz="1800" spc="-10" dirty="0">
                <a:latin typeface="Arial"/>
                <a:cs typeface="Arial"/>
              </a:rPr>
              <a:t> </a:t>
            </a:r>
            <a:r>
              <a:rPr sz="1800" dirty="0">
                <a:latin typeface="Arial"/>
                <a:cs typeface="Arial"/>
              </a:rPr>
              <a:t>available</a:t>
            </a:r>
            <a:r>
              <a:rPr sz="1800" spc="-10" dirty="0">
                <a:latin typeface="Arial"/>
                <a:cs typeface="Arial"/>
              </a:rPr>
              <a:t> </a:t>
            </a:r>
            <a:r>
              <a:rPr sz="1800" dirty="0">
                <a:latin typeface="Arial"/>
                <a:cs typeface="Arial"/>
              </a:rPr>
              <a:t>for</a:t>
            </a:r>
            <a:r>
              <a:rPr sz="1800" spc="-10" dirty="0">
                <a:latin typeface="Arial"/>
                <a:cs typeface="Arial"/>
              </a:rPr>
              <a:t> </a:t>
            </a:r>
            <a:r>
              <a:rPr sz="1800" dirty="0">
                <a:latin typeface="Arial"/>
                <a:cs typeface="Arial"/>
              </a:rPr>
              <a:t>maintenance</a:t>
            </a:r>
            <a:r>
              <a:rPr sz="1800" spc="-10" dirty="0">
                <a:latin typeface="Arial"/>
                <a:cs typeface="Arial"/>
              </a:rPr>
              <a:t> </a:t>
            </a:r>
            <a:r>
              <a:rPr sz="1800" dirty="0">
                <a:latin typeface="Arial"/>
                <a:cs typeface="Arial"/>
              </a:rPr>
              <a:t>of</a:t>
            </a:r>
            <a:r>
              <a:rPr sz="1800" spc="-10" dirty="0">
                <a:latin typeface="Arial"/>
                <a:cs typeface="Arial"/>
              </a:rPr>
              <a:t> </a:t>
            </a:r>
            <a:r>
              <a:rPr sz="1800" dirty="0">
                <a:latin typeface="Arial"/>
                <a:cs typeface="Arial"/>
              </a:rPr>
              <a:t>spare</a:t>
            </a:r>
            <a:r>
              <a:rPr sz="1800" spc="-10" dirty="0">
                <a:latin typeface="Arial"/>
                <a:cs typeface="Arial"/>
              </a:rPr>
              <a:t> </a:t>
            </a:r>
            <a:r>
              <a:rPr sz="1800" dirty="0">
                <a:latin typeface="Arial"/>
                <a:cs typeface="Arial"/>
              </a:rPr>
              <a:t>parts</a:t>
            </a:r>
            <a:r>
              <a:rPr sz="1800" spc="-10" dirty="0">
                <a:latin typeface="Arial"/>
                <a:cs typeface="Arial"/>
              </a:rPr>
              <a:t> </a:t>
            </a:r>
            <a:r>
              <a:rPr sz="1800" dirty="0">
                <a:latin typeface="Arial"/>
                <a:cs typeface="Arial"/>
              </a:rPr>
              <a:t>and</a:t>
            </a:r>
            <a:r>
              <a:rPr sz="1800" spc="-10" dirty="0">
                <a:latin typeface="Arial"/>
                <a:cs typeface="Arial"/>
              </a:rPr>
              <a:t> inventory. </a:t>
            </a:r>
            <a:r>
              <a:rPr sz="1800" dirty="0">
                <a:latin typeface="Arial"/>
                <a:cs typeface="Arial"/>
              </a:rPr>
              <a:t>Meeting</a:t>
            </a:r>
            <a:r>
              <a:rPr sz="1800" spc="-20" dirty="0">
                <a:latin typeface="Arial"/>
                <a:cs typeface="Arial"/>
              </a:rPr>
              <a:t> </a:t>
            </a:r>
            <a:r>
              <a:rPr sz="1800" spc="-10" dirty="0" smtClean="0">
                <a:latin typeface="Arial"/>
                <a:cs typeface="Arial"/>
              </a:rPr>
              <a:t>rooms</a:t>
            </a:r>
            <a:r>
              <a:rPr lang="en-US" sz="1800" spc="-10" dirty="0" smtClean="0">
                <a:latin typeface="Arial"/>
                <a:cs typeface="Arial"/>
              </a:rPr>
              <a:t>.</a:t>
            </a:r>
            <a:endParaRPr sz="1800" dirty="0">
              <a:latin typeface="Arial"/>
              <a:cs typeface="Arial"/>
            </a:endParaRPr>
          </a:p>
          <a:p>
            <a:pPr marL="12700">
              <a:lnSpc>
                <a:spcPct val="100000"/>
              </a:lnSpc>
            </a:pPr>
            <a:r>
              <a:rPr sz="1800" dirty="0">
                <a:latin typeface="Arial"/>
                <a:cs typeface="Arial"/>
              </a:rPr>
              <a:t>Conference</a:t>
            </a:r>
            <a:r>
              <a:rPr sz="1800" spc="-50" dirty="0">
                <a:latin typeface="Arial"/>
                <a:cs typeface="Arial"/>
              </a:rPr>
              <a:t> </a:t>
            </a:r>
            <a:r>
              <a:rPr sz="1800" spc="-10" dirty="0" smtClean="0">
                <a:latin typeface="Arial"/>
                <a:cs typeface="Arial"/>
              </a:rPr>
              <a:t>space</a:t>
            </a:r>
            <a:r>
              <a:rPr lang="en-US" sz="1800" spc="-10" dirty="0" smtClean="0">
                <a:latin typeface="Arial"/>
                <a:cs typeface="Arial"/>
              </a:rPr>
              <a:t>.</a:t>
            </a:r>
            <a:endParaRPr sz="1800" dirty="0">
              <a:latin typeface="Arial"/>
              <a:cs typeface="Arial"/>
            </a:endParaRPr>
          </a:p>
        </p:txBody>
      </p:sp>
      <p:sp>
        <p:nvSpPr>
          <p:cNvPr id="18" name="object 18"/>
          <p:cNvSpPr txBox="1">
            <a:spLocks noGrp="1"/>
          </p:cNvSpPr>
          <p:nvPr>
            <p:ph type="title"/>
          </p:nvPr>
        </p:nvSpPr>
        <p:spPr>
          <a:xfrm>
            <a:off x="184783" y="82944"/>
            <a:ext cx="8730617" cy="443711"/>
          </a:xfrm>
          <a:prstGeom prst="rect">
            <a:avLst/>
          </a:prstGeom>
        </p:spPr>
        <p:txBody>
          <a:bodyPr vert="horz" wrap="square" lIns="0" tIns="12700" rIns="0" bIns="0" rtlCol="0">
            <a:spAutoFit/>
          </a:bodyPr>
          <a:lstStyle/>
          <a:p>
            <a:pPr marL="739775">
              <a:lnSpc>
                <a:spcPct val="100000"/>
              </a:lnSpc>
              <a:spcBef>
                <a:spcPts val="100"/>
              </a:spcBef>
            </a:pPr>
            <a:r>
              <a:rPr lang="en-US" sz="2800" dirty="0" smtClean="0"/>
              <a:t>Infrastructure</a:t>
            </a:r>
            <a:r>
              <a:rPr lang="en-US" sz="2800" dirty="0" smtClean="0"/>
              <a:t> and some</a:t>
            </a:r>
            <a:r>
              <a:rPr sz="2800" spc="-20" dirty="0" smtClean="0"/>
              <a:t> </a:t>
            </a:r>
            <a:r>
              <a:rPr sz="2800" dirty="0"/>
              <a:t>of</a:t>
            </a:r>
            <a:r>
              <a:rPr sz="2800" spc="-10" dirty="0"/>
              <a:t> </a:t>
            </a:r>
            <a:r>
              <a:rPr sz="2800" dirty="0"/>
              <a:t>the</a:t>
            </a:r>
            <a:r>
              <a:rPr sz="2800" spc="-10" dirty="0"/>
              <a:t> </a:t>
            </a:r>
            <a:r>
              <a:rPr sz="2800" dirty="0"/>
              <a:t>things</a:t>
            </a:r>
            <a:r>
              <a:rPr sz="2800" spc="-10" dirty="0"/>
              <a:t> </a:t>
            </a:r>
            <a:r>
              <a:rPr sz="2800" dirty="0"/>
              <a:t>we</a:t>
            </a:r>
            <a:r>
              <a:rPr sz="2800" spc="-10" dirty="0"/>
              <a:t> </a:t>
            </a:r>
            <a:r>
              <a:rPr sz="2800" dirty="0"/>
              <a:t>do</a:t>
            </a:r>
            <a:r>
              <a:rPr sz="2800" spc="-5" dirty="0"/>
              <a:t> </a:t>
            </a:r>
            <a:r>
              <a:rPr sz="2800" spc="-10" dirty="0"/>
              <a:t>regularly...</a:t>
            </a:r>
          </a:p>
        </p:txBody>
      </p:sp>
      <p:sp>
        <p:nvSpPr>
          <p:cNvPr id="21" name="Footer Placeholder 3"/>
          <p:cNvSpPr>
            <a:spLocks noGrp="1"/>
          </p:cNvSpPr>
          <p:nvPr>
            <p:ph type="ftr" sz="quarter" idx="11"/>
          </p:nvPr>
        </p:nvSpPr>
        <p:spPr>
          <a:xfrm>
            <a:off x="3124200" y="6356350"/>
            <a:ext cx="2895600" cy="365125"/>
          </a:xfrm>
        </p:spPr>
        <p:txBody>
          <a:bodyPr/>
          <a:lstStyle/>
          <a:p>
            <a:r>
              <a:rPr lang="en-US" dirty="0" smtClean="0"/>
              <a:t>MIT Bates HPRCF</a:t>
            </a:r>
            <a:endParaRPr lang="en-US" dirty="0"/>
          </a:p>
        </p:txBody>
      </p:sp>
      <p:sp>
        <p:nvSpPr>
          <p:cNvPr id="22" name="Date Placeholder 5"/>
          <p:cNvSpPr>
            <a:spLocks noGrp="1"/>
          </p:cNvSpPr>
          <p:nvPr>
            <p:ph type="dt" sz="half" idx="2"/>
          </p:nvPr>
        </p:nvSpPr>
        <p:spPr>
          <a:xfrm>
            <a:off x="685800" y="6356350"/>
            <a:ext cx="2133600" cy="365125"/>
          </a:xfrm>
        </p:spPr>
        <p:txBody>
          <a:bodyPr/>
          <a:lstStyle/>
          <a:p>
            <a:r>
              <a:rPr lang="en-US" dirty="0" smtClean="0"/>
              <a:t>5/10/2023</a:t>
            </a:r>
            <a:endParaRPr lang="en-US" dirty="0"/>
          </a:p>
        </p:txBody>
      </p:sp>
    </p:spTree>
    <p:extLst>
      <p:ext uri="{BB962C8B-B14F-4D97-AF65-F5344CB8AC3E}">
        <p14:creationId xmlns:p14="http://schemas.microsoft.com/office/powerpoint/2010/main" val="503417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HPRCF Back Cooling Doors</a:t>
            </a:r>
            <a:endParaRPr lang="en-US" dirty="0"/>
          </a:p>
        </p:txBody>
      </p:sp>
      <p:pic>
        <p:nvPicPr>
          <p:cNvPr id="7" name="Content Placeholder 6"/>
          <p:cNvPicPr>
            <a:picLocks noGrp="1" noChangeAspect="1"/>
          </p:cNvPicPr>
          <p:nvPr>
            <p:ph idx="1"/>
          </p:nvPr>
        </p:nvPicPr>
        <p:blipFill>
          <a:blip r:embed="rId2"/>
          <a:stretch>
            <a:fillRect/>
          </a:stretch>
        </p:blipFill>
        <p:spPr>
          <a:xfrm>
            <a:off x="2278251" y="685800"/>
            <a:ext cx="4587498" cy="5486400"/>
          </a:xfrm>
          <a:prstGeom prst="rect">
            <a:avLst/>
          </a:prstGeom>
        </p:spPr>
      </p:pic>
      <p:sp>
        <p:nvSpPr>
          <p:cNvPr id="4" name="Footer Placeholder 3"/>
          <p:cNvSpPr>
            <a:spLocks noGrp="1"/>
          </p:cNvSpPr>
          <p:nvPr>
            <p:ph type="ftr" sz="quarter" idx="11"/>
          </p:nvPr>
        </p:nvSpPr>
        <p:spPr/>
        <p:txBody>
          <a:bodyPr/>
          <a:lstStyle/>
          <a:p>
            <a:r>
              <a:rPr lang="en-US" dirty="0" smtClean="0"/>
              <a:t>MIT Bates HPRCF</a:t>
            </a:r>
            <a:endParaRPr lang="en-US" dirty="0"/>
          </a:p>
        </p:txBody>
      </p:sp>
      <p:sp>
        <p:nvSpPr>
          <p:cNvPr id="5" name="Slide Number Placeholder 4"/>
          <p:cNvSpPr>
            <a:spLocks noGrp="1"/>
          </p:cNvSpPr>
          <p:nvPr>
            <p:ph type="sldNum" sz="quarter" idx="12"/>
          </p:nvPr>
        </p:nvSpPr>
        <p:spPr/>
        <p:txBody>
          <a:bodyPr/>
          <a:lstStyle/>
          <a:p>
            <a:fld id="{EEFD040C-B637-41CA-91DB-DA09365092B2}" type="slidenum">
              <a:rPr lang="en-US" smtClean="0"/>
              <a:pPr/>
              <a:t>8</a:t>
            </a:fld>
            <a:endParaRPr lang="en-US" dirty="0"/>
          </a:p>
        </p:txBody>
      </p:sp>
      <p:sp>
        <p:nvSpPr>
          <p:cNvPr id="6" name="Date Placeholder 5"/>
          <p:cNvSpPr>
            <a:spLocks noGrp="1"/>
          </p:cNvSpPr>
          <p:nvPr>
            <p:ph type="dt" sz="half" idx="2"/>
          </p:nvPr>
        </p:nvSpPr>
        <p:spPr/>
        <p:txBody>
          <a:bodyPr/>
          <a:lstStyle/>
          <a:p>
            <a:r>
              <a:rPr lang="en-US" dirty="0" smtClean="0"/>
              <a:t>5/10/2023</a:t>
            </a:r>
            <a:endParaRPr lang="en-US" dirty="0"/>
          </a:p>
        </p:txBody>
      </p:sp>
    </p:spTree>
    <p:extLst>
      <p:ext uri="{BB962C8B-B14F-4D97-AF65-F5344CB8AC3E}">
        <p14:creationId xmlns:p14="http://schemas.microsoft.com/office/powerpoint/2010/main" val="237914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609600"/>
          </a:xfrm>
        </p:spPr>
        <p:txBody>
          <a:bodyPr/>
          <a:lstStyle/>
          <a:p>
            <a:r>
              <a:rPr lang="en-US" sz="2800" dirty="0" smtClean="0"/>
              <a:t>Proposed HPRCF 2 </a:t>
            </a:r>
            <a:r>
              <a:rPr lang="en-US" sz="2800" dirty="0"/>
              <a:t>c</a:t>
            </a:r>
            <a:r>
              <a:rPr lang="en-US" sz="2800" dirty="0" smtClean="0"/>
              <a:t>urrently being investigated</a:t>
            </a:r>
            <a:endParaRPr lang="en-US" sz="28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95600" y="1116965"/>
            <a:ext cx="6064623" cy="4686300"/>
          </a:xfrm>
        </p:spPr>
      </p:pic>
      <p:sp>
        <p:nvSpPr>
          <p:cNvPr id="4" name="Footer Placeholder 3"/>
          <p:cNvSpPr>
            <a:spLocks noGrp="1"/>
          </p:cNvSpPr>
          <p:nvPr>
            <p:ph type="ftr" sz="quarter" idx="11"/>
          </p:nvPr>
        </p:nvSpPr>
        <p:spPr/>
        <p:txBody>
          <a:bodyPr/>
          <a:lstStyle/>
          <a:p>
            <a:r>
              <a:rPr lang="en-US" dirty="0" smtClean="0"/>
              <a:t>MIT Bates HPRCF</a:t>
            </a:r>
            <a:endParaRPr lang="en-US" dirty="0"/>
          </a:p>
        </p:txBody>
      </p:sp>
      <p:sp>
        <p:nvSpPr>
          <p:cNvPr id="5" name="Slide Number Placeholder 4"/>
          <p:cNvSpPr>
            <a:spLocks noGrp="1"/>
          </p:cNvSpPr>
          <p:nvPr>
            <p:ph type="sldNum" sz="quarter" idx="12"/>
          </p:nvPr>
        </p:nvSpPr>
        <p:spPr/>
        <p:txBody>
          <a:bodyPr/>
          <a:lstStyle/>
          <a:p>
            <a:fld id="{EEFD040C-B637-41CA-91DB-DA09365092B2}" type="slidenum">
              <a:rPr lang="en-US" smtClean="0"/>
              <a:pPr/>
              <a:t>9</a:t>
            </a:fld>
            <a:endParaRPr lang="en-US" dirty="0"/>
          </a:p>
        </p:txBody>
      </p:sp>
      <p:sp>
        <p:nvSpPr>
          <p:cNvPr id="6" name="Date Placeholder 5"/>
          <p:cNvSpPr>
            <a:spLocks noGrp="1"/>
          </p:cNvSpPr>
          <p:nvPr>
            <p:ph type="dt" sz="half" idx="2"/>
          </p:nvPr>
        </p:nvSpPr>
        <p:spPr/>
        <p:txBody>
          <a:bodyPr/>
          <a:lstStyle/>
          <a:p>
            <a:r>
              <a:rPr lang="en-US" dirty="0" smtClean="0"/>
              <a:t>5/10/2023</a:t>
            </a:r>
            <a:endParaRPr lang="en-US" dirty="0"/>
          </a:p>
        </p:txBody>
      </p:sp>
      <p:sp>
        <p:nvSpPr>
          <p:cNvPr id="8" name="TextBox 7"/>
          <p:cNvSpPr txBox="1"/>
          <p:nvPr/>
        </p:nvSpPr>
        <p:spPr>
          <a:xfrm>
            <a:off x="533400" y="1524000"/>
            <a:ext cx="2819400"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HPRCF 2 would occupy space adjacent to the current facility.</a:t>
            </a:r>
          </a:p>
          <a:p>
            <a:pPr marL="285750" indent="-285750">
              <a:buFont typeface="Arial" panose="020B0604020202020204" pitchFamily="34" charset="0"/>
              <a:buChar char="•"/>
            </a:pPr>
            <a:r>
              <a:rPr lang="en-US" sz="1600" dirty="0" smtClean="0"/>
              <a:t>HPRCF 2 will utilize much higher power capacity racks (30-50 KW/rack).</a:t>
            </a:r>
          </a:p>
          <a:p>
            <a:pPr marL="285750" indent="-285750">
              <a:buFont typeface="Arial" panose="020B0604020202020204" pitchFamily="34" charset="0"/>
              <a:buChar char="•"/>
            </a:pPr>
            <a:r>
              <a:rPr lang="en-US" sz="1600" dirty="0" smtClean="0"/>
              <a:t>It will also have full backup power for the facility.</a:t>
            </a:r>
            <a:endParaRPr lang="en-US" sz="1600" dirty="0"/>
          </a:p>
        </p:txBody>
      </p:sp>
    </p:spTree>
    <p:extLst>
      <p:ext uri="{BB962C8B-B14F-4D97-AF65-F5344CB8AC3E}">
        <p14:creationId xmlns:p14="http://schemas.microsoft.com/office/powerpoint/2010/main" val="1557759740"/>
      </p:ext>
    </p:extLst>
  </p:cSld>
  <p:clrMapOvr>
    <a:masterClrMapping/>
  </p:clrMapOvr>
</p:sld>
</file>

<file path=ppt/theme/theme1.xml><?xml version="1.0" encoding="utf-8"?>
<a:theme xmlns:a="http://schemas.openxmlformats.org/drawingml/2006/main" name="Bates Jason Template">
  <a:themeElements>
    <a:clrScheme name="DOE_review_7_07_final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OE_review_7_07_final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OE_review_7_07_final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OE_review_7_07_final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OE_review_7_07_final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OE_review_7_07_final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OE_review_7_07_final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OE_review_7_07_final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OE_review_7_07_final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Bates Jason Template2</Template>
  <TotalTime>13447</TotalTime>
  <Words>1293</Words>
  <Application>Microsoft Office PowerPoint</Application>
  <PresentationFormat>On-screen Show (4:3)</PresentationFormat>
  <Paragraphs>131</Paragraphs>
  <Slides>9</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4" baseType="lpstr">
      <vt:lpstr>Arial</vt:lpstr>
      <vt:lpstr>Calibri</vt:lpstr>
      <vt:lpstr>Times New Roman</vt:lpstr>
      <vt:lpstr>Bates Jason Template</vt:lpstr>
      <vt:lpstr>Adobe Acrobat Document</vt:lpstr>
      <vt:lpstr>MIT Bates HPRCF Overview</vt:lpstr>
      <vt:lpstr>MIT Bates High Performance Computer Center</vt:lpstr>
      <vt:lpstr>MIT Bates High Performance Computer Center</vt:lpstr>
      <vt:lpstr>Power and Equipment Outages</vt:lpstr>
      <vt:lpstr>Current Usage Map</vt:lpstr>
      <vt:lpstr>Some choices for solutions to computing needs.</vt:lpstr>
      <vt:lpstr>Infrastructure and some of the things we do regularly...</vt:lpstr>
      <vt:lpstr>HPRCF Back Cooling Doors</vt:lpstr>
      <vt:lpstr>Proposed HPRCF 2 currently being investigated</vt:lpstr>
    </vt:vector>
  </TitlesOfParts>
  <Company>MIT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Bessuille</dc:creator>
  <cp:lastModifiedBy>Jim Kelsey</cp:lastModifiedBy>
  <cp:revision>209</cp:revision>
  <cp:lastPrinted>2018-03-01T12:26:43Z</cp:lastPrinted>
  <dcterms:created xsi:type="dcterms:W3CDTF">2019-03-01T14:41:10Z</dcterms:created>
  <dcterms:modified xsi:type="dcterms:W3CDTF">2023-05-09T22:19:18Z</dcterms:modified>
</cp:coreProperties>
</file>