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0"/>
  </p:notesMasterIdLst>
  <p:sldIdLst>
    <p:sldId id="287" r:id="rId2"/>
    <p:sldId id="291" r:id="rId3"/>
    <p:sldId id="280" r:id="rId4"/>
    <p:sldId id="290" r:id="rId5"/>
    <p:sldId id="258" r:id="rId6"/>
    <p:sldId id="281" r:id="rId7"/>
    <p:sldId id="289" r:id="rId8"/>
    <p:sldId id="282" r:id="rId9"/>
  </p:sldIdLst>
  <p:sldSz cx="24384000" cy="13716000"/>
  <p:notesSz cx="6858000" cy="9144000"/>
  <p:embeddedFontLst>
    <p:embeddedFont>
      <p:font typeface="MessinaSans-Bold" pitchFamily="2" charset="77"/>
      <p:bold r:id="rId11"/>
    </p:embeddedFont>
    <p:embeddedFont>
      <p:font typeface="MessinaSans-Regular" pitchFamily="2" charset="77"/>
      <p:regular r:id="rId12"/>
    </p:embeddedFont>
    <p:embeddedFont>
      <p:font typeface="Oswald Light" panose="020F0302020204030204" pitchFamily="34" charset="0"/>
      <p:regular r:id="rId13"/>
    </p:embeddedFont>
    <p:embeddedFont>
      <p:font typeface="Roboto" panose="02000000000000000000" pitchFamily="2" charset="0"/>
      <p:regular r:id="rId14"/>
      <p:bold r:id="rId15"/>
      <p:italic r:id="rId16"/>
      <p:boldItalic r:id="rId1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1pPr>
    <a:lvl2pPr marL="0" marR="0" indent="3429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2pPr>
    <a:lvl3pPr marL="0" marR="0" indent="6858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3pPr>
    <a:lvl4pPr marL="0" marR="0" indent="10287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4pPr>
    <a:lvl5pPr marL="0" marR="0" indent="13716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5pPr>
    <a:lvl6pPr marL="0" marR="0" indent="17145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6pPr>
    <a:lvl7pPr marL="0" marR="0" indent="20574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7pPr>
    <a:lvl8pPr marL="0" marR="0" indent="24003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8pPr>
    <a:lvl9pPr marL="0" marR="0" indent="274320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E0E0E0"/>
          </a:solidFill>
        </a:fill>
      </a:tcStyle>
    </a:wholeTbl>
    <a:band2H>
      <a:tcTxStyle/>
      <a:tcStyle>
        <a:tcBdr/>
        <a:fill>
          <a:solidFill>
            <a:srgbClr val="F1F1F1"/>
          </a:solidFill>
        </a:fill>
      </a:tcStyle>
    </a:band2H>
    <a:firstCol>
      <a:tcTxStyle b="on" i="off">
        <a:fontRef idx="minor">
          <a:srgbClr val="FFFFFF"/>
        </a:fontRef>
        <a:srgbClr val="FFFFFF"/>
      </a:tcTxStyle>
      <a:tcStyle>
        <a:tcBdr>
          <a:left>
            <a:ln w="3175" cap="flat">
              <a:solidFill>
                <a:srgbClr val="FFFFFF"/>
              </a:solidFill>
              <a:prstDash val="solid"/>
              <a:round/>
            </a:ln>
          </a:left>
          <a:right>
            <a:ln w="25400"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75857"/>
          </a:solidFill>
        </a:fill>
      </a:tcStyle>
    </a:firstCol>
    <a:la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75857"/>
          </a:solidFill>
        </a:fill>
      </a:tcStyle>
    </a:lastRow>
    <a:firstRow>
      <a:tcTxStyle b="on" i="off">
        <a:fontRef idx="minor">
          <a:srgbClr val="FFFFFF"/>
        </a:fontRef>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575857"/>
          </a:solidFill>
        </a:fill>
      </a:tcStyle>
    </a:firstRow>
  </a:tblStyle>
  <a:tblStyle styleId="{C7B018BB-80A7-4F77-B60F-C8B233D01FF8}" styleName="">
    <a:tblBg/>
    <a:wholeTbl>
      <a:tcTxStyle>
        <a:font>
          <a:latin typeface="Helvetica Light"/>
          <a:ea typeface="Helvetica Light"/>
          <a:cs typeface="Helvetica Light"/>
        </a:font>
        <a:schemeClr val="accent1">
          <a:hueOff val="-303440"/>
          <a:satOff val="-56798"/>
          <a:lumOff val="-36862"/>
        </a:schemeClr>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chemeClr val="accent1">
          <a:hueOff val="-303440"/>
          <a:satOff val="-56798"/>
          <a:lumOff val="-36862"/>
        </a:schemeClr>
      </a:tcTxStyle>
      <a:tcStyle>
        <a:tcBdr>
          <a:left>
            <a:ln w="3175" cap="flat">
              <a:solidFill>
                <a:srgbClr val="B8B8B8"/>
              </a:solidFill>
              <a:prstDash val="solid"/>
              <a:miter lim="400000"/>
            </a:ln>
          </a:left>
          <a:right>
            <a:ln w="3175" cap="flat">
              <a:solidFill>
                <a:srgbClr val="B8B8B8"/>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2">
              <a:hueOff val="-4657849"/>
              <a:satOff val="61445"/>
              <a:lumOff val="-40805"/>
            </a:schemeClr>
          </a:solidFill>
        </a:fill>
      </a:tcStyle>
    </a:firstRow>
  </a:tblStyle>
  <a:tblStyle styleId="{EEE7283C-3CF3-47DC-8721-378D4A62B228}" styleName="">
    <a:tblBg/>
    <a:wholeTbl>
      <a:tcTxStyle>
        <a:font>
          <a:latin typeface="Helvetica Light"/>
          <a:ea typeface="Helvetica Light"/>
          <a:cs typeface="Helvetica Light"/>
        </a:font>
        <a:schemeClr val="accent1">
          <a:hueOff val="-303440"/>
          <a:satOff val="-56798"/>
          <a:lumOff val="-36862"/>
        </a:schemeClr>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chemeClr val="accent1">
          <a:hueOff val="-303440"/>
          <a:satOff val="-56798"/>
          <a:lumOff val="-36862"/>
        </a:schemeClr>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3175" cap="flat">
              <a:solidFill>
                <a:srgbClr val="000000"/>
              </a:solidFill>
              <a:prstDash val="solid"/>
              <a:miter lim="400000"/>
            </a:ln>
          </a:left>
          <a:right>
            <a:ln w="3175" cap="flat">
              <a:solidFill>
                <a:srgbClr val="000000"/>
              </a:solidFill>
              <a:prstDash val="solid"/>
              <a:miter lim="400000"/>
            </a:ln>
          </a:right>
          <a:top>
            <a:ln w="3175" cap="flat">
              <a:solidFill>
                <a:srgbClr val="000000"/>
              </a:solidFill>
              <a:prstDash val="solid"/>
              <a:miter lim="400000"/>
            </a:ln>
          </a:top>
          <a:bottom>
            <a:ln w="3175" cap="flat">
              <a:solidFill>
                <a:srgbClr val="000000"/>
              </a:solidFill>
              <a:prstDash val="solid"/>
              <a:miter lim="400000"/>
            </a:ln>
          </a:bottom>
          <a:insideH>
            <a:ln w="3175" cap="flat">
              <a:solidFill>
                <a:srgbClr val="000000"/>
              </a:solidFill>
              <a:prstDash val="solid"/>
              <a:miter lim="400000"/>
            </a:ln>
          </a:insideH>
          <a:insideV>
            <a:ln w="3175"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chemeClr val="accent1">
          <a:hueOff val="-303440"/>
          <a:satOff val="-56798"/>
          <a:lumOff val="-36862"/>
        </a:schemeClr>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chemeClr val="accent1">
          <a:hueOff val="-303440"/>
          <a:satOff val="-56798"/>
          <a:lumOff val="-36862"/>
        </a:schemeClr>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chemeClr val="accent1">
          <a:hueOff val="-303440"/>
          <a:satOff val="-56798"/>
          <a:lumOff val="-36862"/>
        </a:schemeClr>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a:font>
          <a:latin typeface="Helvetica"/>
          <a:ea typeface="Helvetica"/>
          <a:cs typeface="Helvetica"/>
        </a:font>
        <a:schemeClr val="accent1">
          <a:hueOff val="-303440"/>
          <a:satOff val="-56798"/>
          <a:lumOff val="-36862"/>
        </a:schemeClr>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a:font>
          <a:latin typeface="Helvetica"/>
          <a:ea typeface="Helvetica"/>
          <a:cs typeface="Helvetica"/>
        </a:font>
        <a:schemeClr val="accent1">
          <a:hueOff val="-303440"/>
          <a:satOff val="-56798"/>
          <a:lumOff val="-36862"/>
        </a:schemeClr>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chemeClr val="accent1">
          <a:hueOff val="-303440"/>
          <a:satOff val="-56798"/>
          <a:lumOff val="-36862"/>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rgbClr val="398CCE"/>
          </a:solidFill>
        </a:fill>
      </a:tcStyle>
    </a:firstCol>
    <a:lastRow>
      <a:tcTxStyle>
        <a:font>
          <a:latin typeface="Helvetica Light"/>
          <a:ea typeface="Helvetica Light"/>
          <a:cs typeface="Helvetica Light"/>
        </a:font>
        <a:schemeClr val="accent1">
          <a:hueOff val="-303440"/>
          <a:satOff val="-56798"/>
          <a:lumOff val="-36862"/>
        </a:schemeClr>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592730"/>
              <a:satOff val="3900"/>
              <a:lumOff val="-15863"/>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57"/>
    <p:restoredTop sz="62652"/>
  </p:normalViewPr>
  <p:slideViewPr>
    <p:cSldViewPr snapToGrid="0">
      <p:cViewPr varScale="1">
        <p:scale>
          <a:sx n="34" d="100"/>
          <a:sy n="34" d="100"/>
        </p:scale>
        <p:origin x="42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Shape 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0" name="Shape 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400">
        <a:uFill>
          <a:solidFill>
            <a:srgbClr val="000000"/>
          </a:solidFill>
        </a:uFill>
        <a:latin typeface="Helvetica"/>
        <a:ea typeface="Helvetica"/>
        <a:cs typeface="Helvetica"/>
        <a:sym typeface="Helvetica"/>
      </a:defRPr>
    </a:lvl1pPr>
    <a:lvl2pPr indent="228600" defTabSz="457200" latinLnBrk="0">
      <a:spcBef>
        <a:spcPts val="400"/>
      </a:spcBef>
      <a:defRPr sz="1400">
        <a:uFill>
          <a:solidFill>
            <a:srgbClr val="000000"/>
          </a:solidFill>
        </a:uFill>
        <a:latin typeface="Helvetica"/>
        <a:ea typeface="Helvetica"/>
        <a:cs typeface="Helvetica"/>
        <a:sym typeface="Helvetica"/>
      </a:defRPr>
    </a:lvl2pPr>
    <a:lvl3pPr indent="457200" defTabSz="457200" latinLnBrk="0">
      <a:spcBef>
        <a:spcPts val="400"/>
      </a:spcBef>
      <a:defRPr sz="1400">
        <a:uFill>
          <a:solidFill>
            <a:srgbClr val="000000"/>
          </a:solidFill>
        </a:uFill>
        <a:latin typeface="Helvetica"/>
        <a:ea typeface="Helvetica"/>
        <a:cs typeface="Helvetica"/>
        <a:sym typeface="Helvetica"/>
      </a:defRPr>
    </a:lvl3pPr>
    <a:lvl4pPr indent="685800" defTabSz="457200" latinLnBrk="0">
      <a:spcBef>
        <a:spcPts val="400"/>
      </a:spcBef>
      <a:defRPr sz="1400">
        <a:uFill>
          <a:solidFill>
            <a:srgbClr val="000000"/>
          </a:solidFill>
        </a:uFill>
        <a:latin typeface="Helvetica"/>
        <a:ea typeface="Helvetica"/>
        <a:cs typeface="Helvetica"/>
        <a:sym typeface="Helvetica"/>
      </a:defRPr>
    </a:lvl4pPr>
    <a:lvl5pPr indent="914400" defTabSz="457200" latinLnBrk="0">
      <a:spcBef>
        <a:spcPts val="400"/>
      </a:spcBef>
      <a:defRPr sz="1400">
        <a:uFill>
          <a:solidFill>
            <a:srgbClr val="000000"/>
          </a:solidFill>
        </a:uFill>
        <a:latin typeface="Helvetica"/>
        <a:ea typeface="Helvetica"/>
        <a:cs typeface="Helvetica"/>
        <a:sym typeface="Helvetica"/>
      </a:defRPr>
    </a:lvl5pPr>
    <a:lvl6pPr indent="1143000" defTabSz="457200" latinLnBrk="0">
      <a:spcBef>
        <a:spcPts val="400"/>
      </a:spcBef>
      <a:defRPr sz="1400">
        <a:uFill>
          <a:solidFill>
            <a:srgbClr val="000000"/>
          </a:solidFill>
        </a:uFill>
        <a:latin typeface="Helvetica"/>
        <a:ea typeface="Helvetica"/>
        <a:cs typeface="Helvetica"/>
        <a:sym typeface="Helvetica"/>
      </a:defRPr>
    </a:lvl6pPr>
    <a:lvl7pPr indent="1371600" defTabSz="457200" latinLnBrk="0">
      <a:spcBef>
        <a:spcPts val="400"/>
      </a:spcBef>
      <a:defRPr sz="1400">
        <a:uFill>
          <a:solidFill>
            <a:srgbClr val="000000"/>
          </a:solidFill>
        </a:uFill>
        <a:latin typeface="Helvetica"/>
        <a:ea typeface="Helvetica"/>
        <a:cs typeface="Helvetica"/>
        <a:sym typeface="Helvetica"/>
      </a:defRPr>
    </a:lvl7pPr>
    <a:lvl8pPr indent="1600200" defTabSz="457200" latinLnBrk="0">
      <a:spcBef>
        <a:spcPts val="400"/>
      </a:spcBef>
      <a:defRPr sz="1400">
        <a:uFill>
          <a:solidFill>
            <a:srgbClr val="000000"/>
          </a:solidFill>
        </a:uFill>
        <a:latin typeface="Helvetica"/>
        <a:ea typeface="Helvetica"/>
        <a:cs typeface="Helvetica"/>
        <a:sym typeface="Helvetica"/>
      </a:defRPr>
    </a:lvl8pPr>
    <a:lvl9pPr indent="1828800" defTabSz="457200" latinLnBrk="0">
      <a:spcBef>
        <a:spcPts val="400"/>
      </a:spcBef>
      <a:defRPr sz="1400">
        <a:uFill>
          <a:solidFill>
            <a:srgbClr val="000000"/>
          </a:solidFill>
        </a:uFill>
        <a:latin typeface="Helvetica"/>
        <a:ea typeface="Helvetica"/>
        <a:cs typeface="Helvetica"/>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sfs.mit.edu/undergraduate-students/our-approach-to-aid/understanding-your-award/#contributions" TargetMode="External"/><Relationship Id="rId3" Type="http://schemas.openxmlformats.org/officeDocument/2006/relationships/hyperlink" Target="https://sfs.mit.edu/undergraduate-students/apply-for-aid/international/#CSSProfile" TargetMode="External"/><Relationship Id="rId7" Type="http://schemas.openxmlformats.org/officeDocument/2006/relationships/hyperlink" Target="https://cssprofile.collegeboard.or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idoc.collegeboard.org/idoc/" TargetMode="External"/><Relationship Id="rId5" Type="http://schemas.openxmlformats.org/officeDocument/2006/relationships/hyperlink" Target="https://sfs.mit.edu/undergraduate-students/apply-for-aid/international/#taxincome" TargetMode="External"/><Relationship Id="rId4" Type="http://schemas.openxmlformats.org/officeDocument/2006/relationships/hyperlink" Target="https://sfs.mit.edu/undergraduate-students/types-of-aid/mit-scholarship/" TargetMode="External"/><Relationship Id="rId9" Type="http://schemas.openxmlformats.org/officeDocument/2006/relationships/hyperlink" Target="https://sfs.mit.edu/undergraduate-students/apply-for-aid/daca-undocumented/#annotation-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admissions@mit.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noRot="1" noChangeAspect="1"/>
          </p:cNvSpPr>
          <p:nvPr>
            <p:ph type="sldImg"/>
          </p:nvPr>
        </p:nvSpPr>
        <p:spPr>
          <a:xfrm>
            <a:off x="381000" y="685800"/>
            <a:ext cx="6096000" cy="3429000"/>
          </a:xfrm>
          <a:prstGeom prst="rect">
            <a:avLst/>
          </a:prstGeom>
        </p:spPr>
        <p:txBody>
          <a:bodyPr/>
          <a:lstStyle/>
          <a:p>
            <a:endParaRPr/>
          </a:p>
        </p:txBody>
      </p:sp>
      <p:sp>
        <p:nvSpPr>
          <p:cNvPr id="97" name="Shape 97"/>
          <p:cNvSpPr>
            <a:spLocks noGrp="1"/>
          </p:cNvSpPr>
          <p:nvPr>
            <p:ph type="body" sz="quarter" idx="1"/>
          </p:nvPr>
        </p:nvSpPr>
        <p:spPr>
          <a:prstGeom prst="rect">
            <a:avLst/>
          </a:prstGeom>
        </p:spPr>
        <p:txBody>
          <a:bodyPr/>
          <a:lstStyle/>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Slide 19) OUR ADMISSIONS PROCESS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Pictured: Killian Court, the picturesque grass lawn in front of the Great Dome that’s an iconic MIT picture spot. Big, campus-wide celebrations happen here, like commencement in the spring or the annual water war during Residential Exploration in the fall.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300"/>
              </a:spcAft>
            </a:pPr>
            <a:r>
              <a:rPr lang="en-US" sz="1800" dirty="0">
                <a:effectLst/>
                <a:latin typeface="Roboto" panose="02000000000000000000" pitchFamily="2" charset="0"/>
                <a:ea typeface="Roboto" panose="02000000000000000000" pitchFamily="2" charset="0"/>
                <a:cs typeface="Roboto" panose="02000000000000000000" pitchFamily="2" charset="0"/>
              </a:rPr>
              <a:t>We talk about our admissions process as selecting a 1,100 person team to climb a metaphorical mountain together. We need people who have the stamina, training, and motivation for the difficult journey ahead. We want people who will support, surprise, challenge, and inspire each other—especially when the going gets tough.</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Practically speaking, our admissions process is holistic, which means we look at each applicant as a full person: who you are and how you’ll contribute to the MIT community. You’re not just a list of grades, test scores, and extracurriculars. We’ll always evaluate your application by looking at your individual context, taking into account the opportunities and resources available to you.</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So all this is to say: there isn’t a “perfect” MIT applicant. We’re looking for people who will thrive at MIT socially, academically, creatively, and otherwise. And we’re looking for people for whom MIT is a good fit for them.</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endParaRPr dirty="0"/>
          </a:p>
        </p:txBody>
      </p:sp>
    </p:spTree>
    <p:extLst>
      <p:ext uri="{BB962C8B-B14F-4D97-AF65-F5344CB8AC3E}">
        <p14:creationId xmlns:p14="http://schemas.microsoft.com/office/powerpoint/2010/main" val="192302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45446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66" name="Shape 166"/>
          <p:cNvSpPr>
            <a:spLocks noGrp="1"/>
          </p:cNvSpPr>
          <p:nvPr>
            <p:ph type="body" sz="quarter" idx="1"/>
          </p:nvPr>
        </p:nvSpPr>
        <p:spPr>
          <a:prstGeom prst="rect">
            <a:avLst/>
          </a:prstGeom>
        </p:spPr>
        <p:txBody>
          <a:bodyPr/>
          <a:lstStyle/>
          <a:p>
            <a:endParaRPr dirty="0"/>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Slide 20) THE MIT APPLICATION</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To help us in this search, we have our own, independent application. This isn’t to make your lives harder, but we designed it thoughtfully to help us identify students who will be a great match for MIT.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The bulk of the application is fill-in-the-blank questions to let you tell us your story in your own words: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There’s space for up to 4 activities with a brief description, anything from sports, to leadership activities, to helping with elder care at home.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There’s also space for work experience, like a part-time job at a grocery store, or summer activities, whether that’s a summer program or working on a weird personal project.</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We want you to brag about yourself, so there are spaces for awards and honors you’ve received.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And we have short essay prompts (with word limits of 100 to 225 words depending on the question) to talk about who you are and what you value. </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We ask for two recommendations to learn how your teachers see you, your hard work, and your contributions to your classroom community: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We strongly recommend 1 from a Math or Science instructor, and 1 from a Humanities, Arts, or Social Sciences instructor – to match the two core academic GIRs.  </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We ask for a transcript to see your academic interests and strengths: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We have more information on our website about what classes well-matched students have taken in high school, but generally we’re looking to see whether you’ve challenged yourself academically in the areas that interest you – which, for a lot of MIT applicants, includes strong math and science preparation.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You don’t need to have spotless grades, and you don’t need to max out every AP class. We understand that you’re a human with a limited amount of time, and that different students have access to different coursework. </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We do require standardized tests, and there’s a whole blog post from our Dean of Admissions Stu Schmill about the thought and data that went into this decision: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All applicants need to self-report SAT or ACT scores (the SAT essay section and ACT writing section are not required).</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If you’ve been using English for fewer than 5 years or don’t speak English at home or in school, we recommend reporting scores from one of the following exams, like the TOEFL</a:t>
            </a:r>
            <a:r>
              <a:rPr lang="en-US" sz="1800" u="none" strike="noStrike" dirty="0">
                <a:effectLst/>
                <a:latin typeface="Arial" panose="020B0604020202020204" pitchFamily="34" charset="0"/>
                <a:ea typeface="Arial" panose="020B0604020202020204" pitchFamily="34" charset="0"/>
              </a:rPr>
              <a:t> </a:t>
            </a:r>
            <a:r>
              <a:rPr lang="en-US" sz="180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rPr>
              <a:t> (Test of English as a Foreign Language) or Duolingo English Test (DET).</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And, finally, the interview is optional and is conducted by our alumni volunteers, called Educational Counselors, or ECs</a:t>
            </a:r>
            <a:r>
              <a:rPr lang="en-US" sz="1800" dirty="0">
                <a:effectLst/>
                <a:latin typeface="Arial" panose="020B0604020202020204" pitchFamily="34" charset="0"/>
                <a:ea typeface="Arial" panose="020B0604020202020204" pitchFamily="34" charset="0"/>
              </a:rPr>
              <a:t> </a:t>
            </a:r>
            <a:r>
              <a:rPr lang="en-US" sz="1800" dirty="0">
                <a:effectLst/>
                <a:latin typeface="Roboto" panose="02000000000000000000" pitchFamily="2" charset="0"/>
                <a:ea typeface="Roboto" panose="02000000000000000000" pitchFamily="2" charset="0"/>
                <a:cs typeface="Roboto" panose="02000000000000000000" pitchFamily="2" charset="0"/>
              </a:rPr>
              <a:t>:</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Some of them are here in the room today, if they could raise their hands and wave!</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Once a student has submitted their MIT Application, they will be contacted by an EC, if one is available, to set up an interview. If there isn’t an EC available, it won’t be held against them.</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p>
          <a:p>
            <a:endParaRPr lang="en-US" sz="1800" dirty="0"/>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Slide 21) WHEN TO APPLY</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We have two application cycles with virtually no difference in admission rates.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Early Action, or EA</a:t>
            </a:r>
            <a:r>
              <a:rPr lang="en-US" sz="1800" dirty="0">
                <a:effectLst/>
                <a:latin typeface="Arial" panose="020B0604020202020204" pitchFamily="34" charset="0"/>
                <a:ea typeface="Arial" panose="020B0604020202020204" pitchFamily="34" charset="0"/>
              </a:rPr>
              <a:t> </a:t>
            </a:r>
            <a:r>
              <a:rPr lang="en-US" sz="1800" dirty="0">
                <a:effectLst/>
                <a:latin typeface="Roboto" panose="02000000000000000000" pitchFamily="2" charset="0"/>
                <a:ea typeface="Roboto" panose="02000000000000000000" pitchFamily="2" charset="0"/>
                <a:cs typeface="Roboto" panose="02000000000000000000" pitchFamily="2" charset="0"/>
              </a:rPr>
              <a:t>, has a November 1st application deadline. You’ll receive a decision in mid-December.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For EA, scores taken through early November test dates are accepted – you should self-report them in your applicant status portal as soon as they become available.</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To clarify some College Admissions jargon: unlike schools that have “Early Decision,” MIT’s “Early Action” is non-binding. Basically, this means that if you get admitted in either of our cycles, you don’t HAVE to come to MIT. You can still weigh your options, apply to other schools, and make an educated decision about where to enroll that works for you and your family. Early Action is often for people who are super excited about MIT, or who want information sooner about their decision as they’re going about their college search process. </a:t>
            </a: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Regular Action, or RA</a:t>
            </a:r>
            <a:r>
              <a:rPr lang="en-US" sz="1800" dirty="0">
                <a:effectLst/>
                <a:latin typeface="Arial" panose="020B0604020202020204" pitchFamily="34" charset="0"/>
                <a:ea typeface="Arial" panose="020B0604020202020204" pitchFamily="34" charset="0"/>
              </a:rPr>
              <a:t> </a:t>
            </a:r>
            <a:r>
              <a:rPr lang="en-US" sz="1800" dirty="0">
                <a:effectLst/>
                <a:latin typeface="Roboto" panose="02000000000000000000" pitchFamily="2" charset="0"/>
                <a:ea typeface="Roboto" panose="02000000000000000000" pitchFamily="2" charset="0"/>
                <a:cs typeface="Roboto" panose="02000000000000000000" pitchFamily="2" charset="0"/>
              </a:rPr>
              <a:t>, has a January 4th application deadline. You’ll receive a decision in mid-March.</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For RA, scores taken through December test dates are accepted.</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I also want to remind you that passionate people are everywhere, not just at MIT, so any one college decision won’t make or break your academic journey, it’s just one possible future of many.</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pronounced by saying the letters: E-A</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pronounced by saying the letters: R-A</a:t>
            </a:r>
            <a:endParaRPr lang="en-US" sz="1800" dirty="0">
              <a:effectLst/>
              <a:latin typeface="Arial" panose="020B0604020202020204" pitchFamily="34" charset="0"/>
              <a:ea typeface="Arial" panose="020B0604020202020204" pitchFamily="34" charset="0"/>
            </a:endParaRPr>
          </a:p>
          <a:p>
            <a:endParaRPr lang="en-US" sz="1800" dirty="0"/>
          </a:p>
          <a:p>
            <a:pPr marL="0" marR="0">
              <a:lnSpc>
                <a:spcPct val="115000"/>
              </a:lnSpc>
              <a:spcBef>
                <a:spcPts val="0"/>
              </a:spcBef>
              <a:spcAft>
                <a:spcPts val="0"/>
              </a:spcAft>
            </a:pPr>
            <a:endParaRPr lang="en-US" sz="1800" dirty="0">
              <a:effectLst/>
              <a:latin typeface="Roboto" panose="02000000000000000000" pitchFamily="2" charset="0"/>
              <a:ea typeface="Roboto" panose="02000000000000000000" pitchFamily="2" charset="0"/>
              <a:cs typeface="Roboto" panose="02000000000000000000" pitchFamily="2" charset="0"/>
            </a:endParaRP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pronunciation: TOE-</a:t>
            </a:r>
            <a:r>
              <a:rPr lang="en-US" sz="1800" dirty="0" err="1">
                <a:solidFill>
                  <a:srgbClr val="000000"/>
                </a:solidFill>
                <a:effectLst/>
                <a:latin typeface="Arial" panose="020B0604020202020204" pitchFamily="34" charset="0"/>
                <a:ea typeface="Arial" panose="020B0604020202020204" pitchFamily="34" charset="0"/>
              </a:rPr>
              <a:t>fl</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pronounced by saying the letters: E-C</a:t>
            </a:r>
            <a:endParaRPr lang="en-US" sz="1800" dirty="0">
              <a:effectLst/>
              <a:latin typeface="Arial" panose="020B0604020202020204" pitchFamily="34" charset="0"/>
              <a:ea typeface="Arial" panose="020B0604020202020204" pitchFamily="34" charset="0"/>
            </a:endParaRPr>
          </a:p>
          <a:p>
            <a:endParaRPr dirty="0"/>
          </a:p>
        </p:txBody>
      </p:sp>
    </p:spTree>
    <p:extLst>
      <p:ext uri="{BB962C8B-B14F-4D97-AF65-F5344CB8AC3E}">
        <p14:creationId xmlns:p14="http://schemas.microsoft.com/office/powerpoint/2010/main" val="162033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381000" y="685800"/>
            <a:ext cx="6096000" cy="3429000"/>
          </a:xfrm>
          <a:prstGeom prst="rect">
            <a:avLst/>
          </a:prstGeom>
        </p:spPr>
        <p:txBody>
          <a:bodyPr/>
          <a:lstStyle/>
          <a:p>
            <a:endParaRPr/>
          </a:p>
        </p:txBody>
      </p:sp>
      <p:sp>
        <p:nvSpPr>
          <p:cNvPr id="38" name="Shape 3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Slide 22) AFFORDING MIT</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We also know that finances play a big role in the college search and decision-making process for most families. College is expensive, and MIT has financial aid policies in place to try and make sure that the cost of attendance is affordable for every student who is admitted — including domestic, international, transfer, and undocumented students. We want people who are a good match for MIT, regardless of what they can pay.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There are three key terms that inform how we think about financial aid: </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Need-blind aid means that no student will be disadvantaged in the admissions process because of their financial need. In other words, as admissions officers, we don’t see your family’s financial documents or know how much it will cost you to come to MIT. </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Need-based aid means that the financial aid offer you receive from MIT is solely based on your family’s financial circumstances. Getting into MIT means that you’re exceptional in so many ways, so there are no merit or athletic scholarships.</a:t>
            </a:r>
            <a:endParaRPr lang="en-US" sz="18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u="none" strike="noStrike" dirty="0">
                <a:effectLst/>
                <a:latin typeface="Roboto" panose="02000000000000000000" pitchFamily="2" charset="0"/>
                <a:ea typeface="Roboto" panose="02000000000000000000" pitchFamily="2" charset="0"/>
                <a:cs typeface="Roboto" panose="02000000000000000000" pitchFamily="2" charset="0"/>
              </a:rPr>
              <a:t>And full demonstrated need basically means, “the amount of financial aid we estimate your family needs in order to afford MIT, based on the information you provided.” Some of MIT’s need analysis is based on standard calculations, and some of it considers individual circumstances. If you’re concerned about affording MIT after seeing your financial aid award, you can reach out to your financial aid counselor and may be asked to submit an appeal to gather more information.</a:t>
            </a:r>
            <a:endParaRPr lang="en-US" sz="18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Roboto" panose="02000000000000000000" pitchFamily="2" charset="0"/>
                <a:ea typeface="Roboto" panose="02000000000000000000" pitchFamily="2" charset="0"/>
                <a:cs typeface="Roboto" panose="02000000000000000000" pitchFamily="2" charset="0"/>
              </a:rPr>
              <a:t>As a ballpark figure, for the 2021-2022 academic year, the average annual price paid by a student who received financial aid was $19,599 – and that includes things like tuition, fees, housing, and dining. 58% of full-time undergraduates received need-based aid, and 33% had their tuition fully covered.</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The best thing you can do to get an idea of how much MIT will cost is use the tools we have available online at </a:t>
            </a:r>
            <a:r>
              <a:rPr lang="en-US" sz="1800" dirty="0" err="1">
                <a:effectLst/>
                <a:latin typeface="Roboto" panose="02000000000000000000" pitchFamily="2" charset="0"/>
                <a:ea typeface="Roboto" panose="02000000000000000000" pitchFamily="2" charset="0"/>
                <a:cs typeface="Roboto" panose="02000000000000000000" pitchFamily="2" charset="0"/>
              </a:rPr>
              <a:t>mitadmissions.org</a:t>
            </a:r>
            <a:r>
              <a:rPr lang="en-US" sz="1800" dirty="0">
                <a:effectLst/>
                <a:latin typeface="Roboto" panose="02000000000000000000" pitchFamily="2" charset="0"/>
                <a:ea typeface="Roboto" panose="02000000000000000000" pitchFamily="2" charset="0"/>
                <a:cs typeface="Roboto" panose="02000000000000000000" pitchFamily="2" charset="0"/>
              </a:rPr>
              <a:t>/afford. In fact, no matter what colleges you’re considering, they should have at least one cost estimator tool to help you crunch some numbers!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Slide 23) APPLYING FOR AID</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Both Early Action and Regular Action application deadlines also have financial aid deadlines – but, don’t worry, the Student Financial Services office is flexible if you need extra time.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 </a:t>
            </a:r>
            <a:endParaRPr lang="en-US" sz="1800" dirty="0">
              <a:effectLst/>
              <a:latin typeface="Arial" panose="020B0604020202020204" pitchFamily="34" charset="0"/>
              <a:ea typeface="Arial" panose="020B0604020202020204" pitchFamily="34" charset="0"/>
            </a:endParaRPr>
          </a:p>
          <a:p>
            <a:r>
              <a:rPr lang="en-US" sz="2400" b="1" dirty="0"/>
              <a:t>How to apply</a:t>
            </a:r>
          </a:p>
          <a:p>
            <a:r>
              <a:rPr lang="en-US" sz="2400" dirty="0"/>
              <a:t>Applying for financial aid can be complicated, so we have broken it down to make it a bit easier. Before we can decide what your financial aid award looks like, we need to know what your financial situation is. To do this, we use two documents that paint us a detailed picture of what kind of aid you’ll need to be able to attend MIT affordably.</a:t>
            </a:r>
          </a:p>
          <a:p>
            <a:r>
              <a:rPr lang="en-US" sz="2400" b="1" dirty="0"/>
              <a:t>Two steps to apply for aid.</a:t>
            </a:r>
          </a:p>
          <a:p>
            <a:pPr>
              <a:buFont typeface="+mj-lt"/>
              <a:buAutoNum type="arabicPeriod"/>
            </a:pPr>
            <a:r>
              <a:rPr lang="en-US" sz="2400" dirty="0">
                <a:hlinkClick r:id="rId3"/>
              </a:rPr>
              <a:t>CSS Profile</a:t>
            </a:r>
            <a:r>
              <a:rPr lang="en-US" sz="2400" dirty="0"/>
              <a:t>: a tool provided by the College Board that we use to determine if you qualify for a need-based </a:t>
            </a:r>
            <a:r>
              <a:rPr lang="en-US" sz="2400" dirty="0">
                <a:hlinkClick r:id="rId4"/>
              </a:rPr>
              <a:t>MIT Scholarship</a:t>
            </a:r>
            <a:endParaRPr lang="en-US" sz="2400" dirty="0"/>
          </a:p>
          <a:p>
            <a:pPr>
              <a:buFont typeface="+mj-lt"/>
              <a:buAutoNum type="arabicPeriod"/>
            </a:pPr>
            <a:r>
              <a:rPr lang="en-US" sz="2400" dirty="0">
                <a:hlinkClick r:id="rId5"/>
              </a:rPr>
              <a:t>Parental tax returns or income documentation</a:t>
            </a:r>
            <a:r>
              <a:rPr lang="en-US" sz="2400" dirty="0"/>
              <a:t>: your parents’ tax returns or income documentation must be submitted through the College Board’s secure </a:t>
            </a:r>
            <a:r>
              <a:rPr lang="en-US" sz="2400" dirty="0">
                <a:hlinkClick r:id="rId6"/>
              </a:rPr>
              <a:t>IDOC</a:t>
            </a:r>
            <a:r>
              <a:rPr lang="en-US" sz="2400" dirty="0"/>
              <a:t> platform. If your parents live outside the U.S., please provide the tax return from that country, along with a translation to English if applicable.</a:t>
            </a:r>
          </a:p>
          <a:p>
            <a:endParaRPr lang="en-US" sz="2400" dirty="0"/>
          </a:p>
          <a:p>
            <a:r>
              <a:rPr lang="en-US" sz="2400" dirty="0"/>
              <a:t>International students are considered for aid using the same process that we use for all applicants. We are committed to meeting 100% of demonstrated financial need for international students just as we are for domestic students.</a:t>
            </a:r>
          </a:p>
          <a:p>
            <a:endParaRPr lang="en-US" sz="2400" dirty="0"/>
          </a:p>
          <a:p>
            <a:pPr>
              <a:buFont typeface="Arial" panose="020B0604020202020204" pitchFamily="34" charset="0"/>
              <a:buChar char="•"/>
            </a:pPr>
            <a:r>
              <a:rPr lang="en-US" dirty="0"/>
              <a:t>The </a:t>
            </a:r>
            <a:r>
              <a:rPr lang="en-US" dirty="0">
                <a:hlinkClick r:id="rId7"/>
              </a:rPr>
              <a:t>CSS Profile</a:t>
            </a:r>
            <a:r>
              <a:rPr lang="en-US" dirty="0"/>
              <a:t> is a tool provided by the College Board. We use it to determine if you qualify for a need-based </a:t>
            </a:r>
            <a:r>
              <a:rPr lang="en-US" dirty="0">
                <a:hlinkClick r:id="rId4"/>
              </a:rPr>
              <a:t>MIT Scholarship</a:t>
            </a:r>
            <a:r>
              <a:rPr lang="en-US" dirty="0"/>
              <a:t>.</a:t>
            </a:r>
          </a:p>
          <a:p>
            <a:pPr>
              <a:buFont typeface="Arial" panose="020B0604020202020204" pitchFamily="34" charset="0"/>
              <a:buChar char="•"/>
            </a:pPr>
            <a:r>
              <a:rPr lang="en-US" dirty="0"/>
              <a:t>For the application, you will need the following: </a:t>
            </a:r>
          </a:p>
          <a:p>
            <a:pPr marL="742950" lvl="1" indent="-285750">
              <a:buFont typeface="Arial" panose="020B0604020202020204" pitchFamily="34" charset="0"/>
              <a:buChar char="•"/>
            </a:pPr>
            <a:r>
              <a:rPr lang="en-US" dirty="0"/>
              <a:t>Your parents’ 2022 income tax returns or wage statements</a:t>
            </a:r>
          </a:p>
          <a:p>
            <a:pPr marL="742950" lvl="1" indent="-285750">
              <a:buFont typeface="Arial" panose="020B0604020202020204" pitchFamily="34" charset="0"/>
              <a:buChar char="•"/>
            </a:pPr>
            <a:r>
              <a:rPr lang="en-US" dirty="0"/>
              <a:t>Any other records of money earned</a:t>
            </a:r>
          </a:p>
          <a:p>
            <a:pPr marL="742950" lvl="1" indent="-285750">
              <a:buFont typeface="Arial" panose="020B0604020202020204" pitchFamily="34" charset="0"/>
              <a:buChar char="•"/>
            </a:pPr>
            <a:r>
              <a:rPr lang="en-US" dirty="0"/>
              <a:t>Current bank account balances</a:t>
            </a:r>
          </a:p>
          <a:p>
            <a:pPr marL="742950" lvl="1" indent="-285750">
              <a:buFont typeface="Arial" panose="020B0604020202020204" pitchFamily="34" charset="0"/>
              <a:buChar char="•"/>
            </a:pPr>
            <a:r>
              <a:rPr lang="en-US" dirty="0"/>
              <a:t>Records of investments</a:t>
            </a:r>
          </a:p>
          <a:p>
            <a:pPr marL="742950" lvl="1" indent="-285750">
              <a:buFont typeface="Arial" panose="020B0604020202020204" pitchFamily="34" charset="0"/>
              <a:buChar char="•"/>
            </a:pPr>
            <a:r>
              <a:rPr lang="en-US" dirty="0"/>
              <a:t>Records of untaxed income</a:t>
            </a:r>
          </a:p>
          <a:p>
            <a:pPr>
              <a:buFont typeface="Arial" panose="020B0604020202020204" pitchFamily="34" charset="0"/>
              <a:buChar char="•"/>
            </a:pPr>
            <a:r>
              <a:rPr lang="en-US" dirty="0"/>
              <a:t>If your parents are separated or divorced, each parent will need to complete their own CSS Profile application.</a:t>
            </a:r>
          </a:p>
          <a:p>
            <a:endParaRPr lang="en-US" sz="2400" dirty="0"/>
          </a:p>
          <a:p>
            <a:endParaRPr lang="en-US" sz="2400" dirty="0"/>
          </a:p>
          <a:p>
            <a:r>
              <a:rPr lang="en-US" sz="3200" b="1" dirty="0"/>
              <a:t>Parental tax returns or income documentation </a:t>
            </a:r>
          </a:p>
          <a:p>
            <a:pPr>
              <a:buFont typeface="Arial" panose="020B0604020202020204" pitchFamily="34" charset="0"/>
              <a:buChar char="•"/>
            </a:pPr>
            <a:r>
              <a:rPr lang="en-US" sz="3200" dirty="0"/>
              <a:t>After submitting the CSS Profile, you will need to submit your parents’ tax returns or income documentation to the College Board’s secure </a:t>
            </a:r>
            <a:r>
              <a:rPr lang="en-US" sz="3200" dirty="0">
                <a:hlinkClick r:id="rId6"/>
              </a:rPr>
              <a:t>Institutional Documentation Service (IDOC)</a:t>
            </a:r>
            <a:r>
              <a:rPr lang="en-US" sz="3200" dirty="0"/>
              <a:t> for processing.</a:t>
            </a:r>
          </a:p>
          <a:p>
            <a:pPr>
              <a:buFont typeface="Arial" panose="020B0604020202020204" pitchFamily="34" charset="0"/>
              <a:buChar char="•"/>
            </a:pPr>
            <a:r>
              <a:rPr lang="en-US" sz="3200" b="1" dirty="0"/>
              <a:t>If your parents live outside the U.S., please provide the tax return from that country, along with a translation to English if applicable.</a:t>
            </a:r>
            <a:endParaRPr lang="en-US" sz="3200" dirty="0"/>
          </a:p>
          <a:p>
            <a:pPr>
              <a:buFont typeface="Arial" panose="020B0604020202020204" pitchFamily="34" charset="0"/>
              <a:buChar char="•"/>
            </a:pPr>
            <a:r>
              <a:rPr lang="en-US" sz="3200" dirty="0"/>
              <a:t>If your parents are separated or divorced, you will need both parents’ income documentation.</a:t>
            </a:r>
          </a:p>
          <a:p>
            <a:pPr>
              <a:buFont typeface="Arial" panose="020B0604020202020204" pitchFamily="34" charset="0"/>
              <a:buChar char="•"/>
            </a:pPr>
            <a:r>
              <a:rPr lang="en-US" sz="3200" dirty="0"/>
              <a:t>You must submit all documents directly to IDOC. We are not able to accept anything sent directly to MIT.</a:t>
            </a:r>
          </a:p>
          <a:p>
            <a:r>
              <a:rPr lang="en-US" sz="3200" i="1" dirty="0"/>
              <a:t>Please note: It can take up to two weeks for the tax returns to be received by MIT.</a:t>
            </a:r>
            <a:endParaRPr lang="en-US" sz="3200" dirty="0"/>
          </a:p>
          <a:p>
            <a:endParaRPr lang="en-US" sz="2400" dirty="0"/>
          </a:p>
          <a:p>
            <a:r>
              <a:rPr lang="en-US" sz="3200" dirty="0"/>
              <a:t>For undocumented and DACA students, your </a:t>
            </a:r>
            <a:r>
              <a:rPr lang="en-US" sz="3200" dirty="0">
                <a:hlinkClick r:id="rId8" tooltip="https://sfs.mit.edu/undergraduate-students/our-approach-to-aid/understanding-your-award/#contributions"/>
              </a:rPr>
              <a:t>financial aid award</a:t>
            </a:r>
            <a:r>
              <a:rPr lang="en-US" sz="3200" dirty="0"/>
              <a:t> will only include an MIT Scholarship, which is considered a grant that does not need to be repaid. It will not include any expectation that you work</a:t>
            </a:r>
            <a:r>
              <a:rPr lang="en-US" sz="3200" dirty="0">
                <a:effectLst/>
              </a:rPr>
              <a:t>⁠</a:t>
            </a:r>
            <a:r>
              <a:rPr lang="en-US" sz="3200" dirty="0">
                <a:effectLst/>
                <a:hlinkClick r:id="rId9"/>
              </a:rPr>
              <a:t>01</a:t>
            </a:r>
            <a:r>
              <a:rPr lang="en-US" sz="3200" dirty="0"/>
              <a:t>   or take out any loans.</a:t>
            </a:r>
            <a:endParaRPr lang="en-US" sz="2400" dirty="0"/>
          </a:p>
          <a:p>
            <a:pPr marL="0" marR="0">
              <a:lnSpc>
                <a:spcPct val="115000"/>
              </a:lnSpc>
              <a:spcBef>
                <a:spcPts val="0"/>
              </a:spcBef>
              <a:spcAft>
                <a:spcPts val="0"/>
              </a:spcAft>
            </a:pPr>
            <a:endParaRPr lang="en-US" sz="1800" dirty="0">
              <a:effectLst/>
              <a:latin typeface="Roboto" panose="02000000000000000000" pitchFamily="2" charset="0"/>
              <a:ea typeface="Roboto" panose="02000000000000000000" pitchFamily="2" charset="0"/>
              <a:cs typeface="Roboto" panose="02000000000000000000" pitchFamily="2" charset="0"/>
            </a:endParaRPr>
          </a:p>
          <a:p>
            <a:pPr marL="0" marR="0">
              <a:lnSpc>
                <a:spcPct val="115000"/>
              </a:lnSpc>
              <a:spcBef>
                <a:spcPts val="0"/>
              </a:spcBef>
              <a:spcAft>
                <a:spcPts val="0"/>
              </a:spcAft>
            </a:pPr>
            <a:endParaRPr lang="en-US" sz="1800" dirty="0">
              <a:effectLst/>
              <a:latin typeface="Roboto" panose="02000000000000000000" pitchFamily="2" charset="0"/>
              <a:ea typeface="Roboto" panose="02000000000000000000" pitchFamily="2" charset="0"/>
              <a:cs typeface="Roboto" panose="02000000000000000000" pitchFamily="2" charset="0"/>
            </a:endParaRPr>
          </a:p>
          <a:p>
            <a:pPr marL="0" marR="0">
              <a:lnSpc>
                <a:spcPct val="115000"/>
              </a:lnSpc>
              <a:spcBef>
                <a:spcPts val="0"/>
              </a:spcBef>
              <a:spcAft>
                <a:spcPts val="0"/>
              </a:spcAft>
            </a:pPr>
            <a:r>
              <a:rPr lang="en-US" sz="1800" dirty="0">
                <a:effectLst/>
                <a:latin typeface="Roboto" panose="02000000000000000000" pitchFamily="2" charset="0"/>
                <a:ea typeface="Roboto" panose="02000000000000000000" pitchFamily="2" charset="0"/>
                <a:cs typeface="Roboto" panose="02000000000000000000" pitchFamily="2" charset="0"/>
              </a:rPr>
              <a:t>As a reminder, I am an admissions counselor, not a financial aid counselor! So if you want more information about the financial aid application process, or an example award with a breakdown of costs and expected contributions, visit the MIT Student Financial Services website at </a:t>
            </a:r>
            <a:r>
              <a:rPr lang="en-US" sz="1800" dirty="0" err="1">
                <a:effectLst/>
                <a:latin typeface="Roboto" panose="02000000000000000000" pitchFamily="2" charset="0"/>
                <a:ea typeface="Roboto" panose="02000000000000000000" pitchFamily="2" charset="0"/>
                <a:cs typeface="Roboto" panose="02000000000000000000" pitchFamily="2" charset="0"/>
              </a:rPr>
              <a:t>sfs.mit.edu</a:t>
            </a:r>
            <a:r>
              <a:rPr lang="en-US" sz="1800" dirty="0">
                <a:effectLst/>
                <a:latin typeface="Roboto" panose="02000000000000000000" pitchFamily="2" charset="0"/>
                <a:ea typeface="Roboto" panose="02000000000000000000" pitchFamily="2" charset="0"/>
                <a:cs typeface="Roboto" panose="02000000000000000000" pitchFamily="2" charset="0"/>
              </a:rPr>
              <a:t>.</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pronounced by reading the letters: C-S-S</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pronunciation: eye-doc</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dirty="0">
                <a:solidFill>
                  <a:srgbClr val="000000"/>
                </a:solidFill>
                <a:effectLst/>
                <a:latin typeface="Arial" panose="020B0604020202020204" pitchFamily="34" charset="0"/>
                <a:ea typeface="Arial" panose="020B0604020202020204" pitchFamily="34" charset="0"/>
              </a:rPr>
              <a:t>pronunciation: FAFF-</a:t>
            </a:r>
            <a:r>
              <a:rPr lang="en-US" sz="1800" dirty="0" err="1">
                <a:solidFill>
                  <a:srgbClr val="000000"/>
                </a:solidFill>
                <a:effectLst/>
                <a:latin typeface="Arial" panose="020B0604020202020204" pitchFamily="34" charset="0"/>
                <a:ea typeface="Arial" panose="020B0604020202020204" pitchFamily="34" charset="0"/>
              </a:rPr>
              <a:t>suh</a:t>
            </a:r>
            <a:endParaRPr lang="en-US" sz="1800" dirty="0">
              <a:effectLst/>
              <a:latin typeface="Arial" panose="020B0604020202020204" pitchFamily="34" charset="0"/>
              <a:ea typeface="Arial" panose="020B0604020202020204" pitchFamily="34" charset="0"/>
            </a:endParaRPr>
          </a:p>
          <a:p>
            <a:endParaRPr dirty="0"/>
          </a:p>
        </p:txBody>
      </p:sp>
    </p:spTree>
    <p:extLst>
      <p:ext uri="{BB962C8B-B14F-4D97-AF65-F5344CB8AC3E}">
        <p14:creationId xmlns:p14="http://schemas.microsoft.com/office/powerpoint/2010/main" val="381619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marL="0" marR="0">
              <a:lnSpc>
                <a:spcPct val="115000"/>
              </a:lnSpc>
              <a:spcBef>
                <a:spcPts val="0"/>
              </a:spcBef>
              <a:spcAft>
                <a:spcPts val="0"/>
              </a:spcAft>
            </a:pPr>
            <a:r>
              <a:rPr lang="en-US" sz="1100" b="1" dirty="0">
                <a:effectLst/>
                <a:latin typeface="Roboto" panose="02000000000000000000" pitchFamily="2" charset="0"/>
                <a:ea typeface="Roboto" panose="02000000000000000000" pitchFamily="2" charset="0"/>
                <a:cs typeface="Roboto" panose="02000000000000000000" pitchFamily="2" charset="0"/>
              </a:rPr>
              <a:t>SLIDE 24) Q&amp;A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b="1"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solidFill>
                  <a:srgbClr val="000000"/>
                </a:solidFill>
                <a:effectLst/>
                <a:latin typeface="Roboto" panose="02000000000000000000" pitchFamily="2" charset="0"/>
                <a:ea typeface="Roboto" panose="02000000000000000000" pitchFamily="2" charset="0"/>
                <a:cs typeface="Roboto" panose="02000000000000000000" pitchFamily="2" charset="0"/>
              </a:rPr>
              <a:t>Pictured: Another angle of </a:t>
            </a:r>
            <a:r>
              <a:rPr lang="en-US" sz="1100" i="1" dirty="0">
                <a:solidFill>
                  <a:srgbClr val="000000"/>
                </a:solidFill>
                <a:effectLst/>
                <a:latin typeface="Roboto" panose="02000000000000000000" pitchFamily="2" charset="0"/>
                <a:ea typeface="Roboto" panose="02000000000000000000" pitchFamily="2" charset="0"/>
                <a:cs typeface="Roboto" panose="02000000000000000000" pitchFamily="2" charset="0"/>
              </a:rPr>
              <a:t>The Alchemist</a:t>
            </a:r>
            <a:r>
              <a:rPr lang="en-US" sz="1100" dirty="0">
                <a:solidFill>
                  <a:srgbClr val="000000"/>
                </a:solidFill>
                <a:effectLst/>
                <a:latin typeface="Roboto" panose="02000000000000000000" pitchFamily="2" charset="0"/>
                <a:ea typeface="Roboto" panose="02000000000000000000" pitchFamily="2" charset="0"/>
                <a:cs typeface="Roboto" panose="02000000000000000000" pitchFamily="2" charset="0"/>
              </a:rPr>
              <a:t>, by the Spanish visual artist </a:t>
            </a:r>
            <a:r>
              <a:rPr lang="en-US" sz="1100" dirty="0" err="1">
                <a:solidFill>
                  <a:srgbClr val="000000"/>
                </a:solidFill>
                <a:effectLst/>
                <a:latin typeface="Roboto" panose="02000000000000000000" pitchFamily="2" charset="0"/>
                <a:ea typeface="Roboto" panose="02000000000000000000" pitchFamily="2" charset="0"/>
                <a:cs typeface="Roboto" panose="02000000000000000000" pitchFamily="2" charset="0"/>
              </a:rPr>
              <a:t>Jaume</a:t>
            </a:r>
            <a:r>
              <a:rPr lang="en-US" sz="1100" dirty="0">
                <a:effectLst/>
                <a:latin typeface="Arial" panose="020B0604020202020204" pitchFamily="34" charset="0"/>
                <a:ea typeface="Arial" panose="020B0604020202020204" pitchFamily="34" charset="0"/>
              </a:rPr>
              <a:t> </a:t>
            </a:r>
            <a:r>
              <a:rPr lang="en-US" sz="1100" dirty="0">
                <a:solidFill>
                  <a:srgbClr val="000000"/>
                </a:solidFill>
                <a:effectLst/>
                <a:latin typeface="Roboto" panose="02000000000000000000" pitchFamily="2" charset="0"/>
                <a:ea typeface="Roboto" panose="02000000000000000000" pitchFamily="2" charset="0"/>
                <a:cs typeface="Roboto" panose="02000000000000000000" pitchFamily="2" charset="0"/>
              </a:rPr>
              <a:t> Plensa. It sits in front of the Student Center, or Stud for short.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b="1"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That’s the end of my official presentation, but you can visit our website – </a:t>
            </a:r>
            <a:r>
              <a:rPr lang="en-US" sz="1100" dirty="0" err="1">
                <a:effectLst/>
                <a:latin typeface="Roboto" panose="02000000000000000000" pitchFamily="2" charset="0"/>
                <a:ea typeface="Roboto" panose="02000000000000000000" pitchFamily="2" charset="0"/>
                <a:cs typeface="Roboto" panose="02000000000000000000" pitchFamily="2" charset="0"/>
              </a:rPr>
              <a:t>mitadmissions.org</a:t>
            </a:r>
            <a:r>
              <a:rPr lang="en-US" sz="1100" dirty="0">
                <a:effectLst/>
                <a:latin typeface="Roboto" panose="02000000000000000000" pitchFamily="2" charset="0"/>
                <a:ea typeface="Roboto" panose="02000000000000000000" pitchFamily="2" charset="0"/>
                <a:cs typeface="Roboto" panose="02000000000000000000" pitchFamily="2" charset="0"/>
              </a:rPr>
              <a:t> – for even more information, including detailed guidance about our application process and student blogs that showcase their real experiences at MIT.</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We have </a:t>
            </a:r>
            <a:r>
              <a:rPr lang="en-US" sz="1100" i="1" dirty="0">
                <a:effectLst/>
                <a:latin typeface="Roboto" panose="02000000000000000000" pitchFamily="2" charset="0"/>
                <a:ea typeface="Roboto" panose="02000000000000000000" pitchFamily="2" charset="0"/>
                <a:cs typeface="Roboto" panose="02000000000000000000" pitchFamily="2" charset="0"/>
              </a:rPr>
              <a:t>[10 minutes]</a:t>
            </a:r>
            <a:r>
              <a:rPr lang="en-US" sz="1100" dirty="0">
                <a:effectLst/>
                <a:latin typeface="Roboto" panose="02000000000000000000" pitchFamily="2" charset="0"/>
                <a:ea typeface="Roboto" panose="02000000000000000000" pitchFamily="2" charset="0"/>
                <a:cs typeface="Roboto" panose="02000000000000000000" pitchFamily="2" charset="0"/>
              </a:rPr>
              <a:t> set aside to answer any questions, and I want to set some expectations to make the most of this time: </a:t>
            </a:r>
            <a:endParaRPr lang="en-US" sz="11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If you raise your hand, please make sure your questions are helpful for the whole room to hear.</a:t>
            </a:r>
            <a:endParaRPr lang="en-US" sz="1100" u="none" strike="noStrike"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If you have specific or personal questions, or if I don’t get to yours, you can:</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Check out </a:t>
            </a:r>
            <a:r>
              <a:rPr lang="en-US" sz="1100" u="none" strike="noStrike" dirty="0" err="1">
                <a:effectLst/>
                <a:latin typeface="Roboto" panose="02000000000000000000" pitchFamily="2" charset="0"/>
                <a:ea typeface="Roboto" panose="02000000000000000000" pitchFamily="2" charset="0"/>
                <a:cs typeface="Roboto" panose="02000000000000000000" pitchFamily="2" charset="0"/>
              </a:rPr>
              <a:t>mitadmissions.org</a:t>
            </a:r>
            <a:r>
              <a:rPr lang="en-US" sz="1100" u="none" strike="noStrike" dirty="0">
                <a:effectLst/>
                <a:latin typeface="Roboto" panose="02000000000000000000" pitchFamily="2" charset="0"/>
                <a:ea typeface="Roboto" panose="02000000000000000000" pitchFamily="2" charset="0"/>
                <a:cs typeface="Roboto" panose="02000000000000000000" pitchFamily="2" charset="0"/>
              </a:rPr>
              <a:t>, like I mentioned</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Visit </a:t>
            </a:r>
            <a:r>
              <a:rPr lang="en-US" sz="1100" u="none" strike="noStrike" dirty="0" err="1">
                <a:effectLst/>
                <a:latin typeface="Roboto" panose="02000000000000000000" pitchFamily="2" charset="0"/>
                <a:ea typeface="Roboto" panose="02000000000000000000" pitchFamily="2" charset="0"/>
                <a:cs typeface="Roboto" panose="02000000000000000000" pitchFamily="2" charset="0"/>
              </a:rPr>
              <a:t>sfs.mit.edu</a:t>
            </a:r>
            <a:r>
              <a:rPr lang="en-US" sz="1100" u="none" strike="noStrike" dirty="0">
                <a:effectLst/>
                <a:latin typeface="Roboto" panose="02000000000000000000" pitchFamily="2" charset="0"/>
                <a:ea typeface="Roboto" panose="02000000000000000000" pitchFamily="2" charset="0"/>
                <a:cs typeface="Roboto" panose="02000000000000000000" pitchFamily="2" charset="0"/>
              </a:rPr>
              <a:t> for financial aid information </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Email </a:t>
            </a:r>
            <a:r>
              <a:rPr lang="en-US" sz="1100" u="none" strike="noStrike" dirty="0">
                <a:solidFill>
                  <a:srgbClr val="1155CC"/>
                </a:solidFill>
                <a:effectLst/>
                <a:latin typeface="Roboto" panose="02000000000000000000" pitchFamily="2" charset="0"/>
                <a:ea typeface="Roboto" panose="02000000000000000000" pitchFamily="2" charset="0"/>
                <a:cs typeface="Roboto" panose="02000000000000000000" pitchFamily="2" charset="0"/>
                <a:hlinkClick r:id="rId3"/>
              </a:rPr>
              <a:t>admissions@mit.edu</a:t>
            </a:r>
            <a:r>
              <a:rPr lang="en-US" sz="1100" u="none" strike="noStrike" dirty="0">
                <a:effectLst/>
                <a:latin typeface="Roboto" panose="02000000000000000000" pitchFamily="2" charset="0"/>
                <a:ea typeface="Roboto" panose="02000000000000000000" pitchFamily="2" charset="0"/>
                <a:cs typeface="Roboto" panose="02000000000000000000" pitchFamily="2" charset="0"/>
              </a:rPr>
              <a:t>, which is staffed by our office</a:t>
            </a:r>
            <a:endParaRPr lang="en-US" sz="1100" u="none" strike="noStrike" dirty="0">
              <a:effectLst/>
              <a:latin typeface="Arial" panose="020B0604020202020204" pitchFamily="34" charset="0"/>
              <a:ea typeface="Arial" panose="020B0604020202020204" pitchFamily="34" charset="0"/>
            </a:endParaRPr>
          </a:p>
          <a:p>
            <a:pPr marL="742950" marR="0" lvl="1" indent="-285750">
              <a:lnSpc>
                <a:spcPct val="115000"/>
              </a:lnSpc>
              <a:spcBef>
                <a:spcPts val="0"/>
              </a:spcBef>
              <a:spcAft>
                <a:spcPts val="0"/>
              </a:spcAft>
              <a:buFont typeface="Arial" panose="020B0604020202020204" pitchFamily="34" charset="0"/>
              <a:buChar char="○"/>
            </a:pPr>
            <a:r>
              <a:rPr lang="en-US" sz="1100" u="none" strike="noStrike" dirty="0">
                <a:effectLst/>
                <a:latin typeface="Roboto" panose="02000000000000000000" pitchFamily="2" charset="0"/>
                <a:ea typeface="Roboto" panose="02000000000000000000" pitchFamily="2" charset="0"/>
                <a:cs typeface="Roboto" panose="02000000000000000000" pitchFamily="2" charset="0"/>
              </a:rPr>
              <a:t>Or chat with one of our Educational Counselors as you leave this central meeting</a:t>
            </a:r>
            <a:endParaRPr lang="en-US" sz="1100" u="none" strike="noStrike"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i="1" dirty="0">
                <a:effectLst/>
                <a:latin typeface="Roboto" panose="02000000000000000000" pitchFamily="2" charset="0"/>
                <a:ea typeface="Roboto" panose="02000000000000000000" pitchFamily="2" charset="0"/>
                <a:cs typeface="Roboto" panose="02000000000000000000" pitchFamily="2" charset="0"/>
              </a:rPr>
              <a:t>[Open up Q&amp;A]</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i="1" dirty="0">
                <a:effectLst/>
                <a:latin typeface="Roboto" panose="02000000000000000000" pitchFamily="2" charset="0"/>
                <a:ea typeface="Roboto" panose="02000000000000000000" pitchFamily="2" charset="0"/>
                <a:cs typeface="Roboto" panose="02000000000000000000" pitchFamily="2" charset="0"/>
              </a:rPr>
              <a:t>[After Q&amp;A, set expectations for clearing out the room, e.g. Thank you all for coming! As a reminder, we need to leave this venue within the next 15 or 30 minutes.]</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dirty="0">
                <a:effectLst/>
                <a:latin typeface="Roboto" panose="02000000000000000000" pitchFamily="2" charset="0"/>
                <a:ea typeface="Roboto" panose="02000000000000000000" pitchFamily="2" charset="0"/>
                <a:cs typeface="Roboto" panose="02000000000000000000" pitchFamily="2" charset="0"/>
              </a:rPr>
              <a:t> </a:t>
            </a:r>
            <a:endParaRPr lang="en-US" sz="11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100">
                <a:solidFill>
                  <a:srgbClr val="000000"/>
                </a:solidFill>
                <a:effectLst/>
                <a:latin typeface="Arial" panose="020B0604020202020204" pitchFamily="34" charset="0"/>
                <a:ea typeface="Arial" panose="020B0604020202020204" pitchFamily="34" charset="0"/>
              </a:rPr>
              <a:t>pronunciation: JOW-ma</a:t>
            </a:r>
            <a:endParaRPr lang="en-US" sz="1100">
              <a:effectLst/>
              <a:latin typeface="Arial" panose="020B0604020202020204" pitchFamily="34" charset="0"/>
              <a:ea typeface="Arial" panose="020B0604020202020204" pitchFamily="34" charset="0"/>
            </a:endParaRP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and Conten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086864" y="-1"/>
            <a:ext cx="14210272" cy="69506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783" tIns="61783" rIns="61783" bIns="61783" anchor="b"/>
          <a:lstStyle/>
          <a:p>
            <a:r>
              <a:t>Title Text</a:t>
            </a:r>
          </a:p>
        </p:txBody>
      </p:sp>
      <p:sp>
        <p:nvSpPr>
          <p:cNvPr id="3" name="Body Level One…"/>
          <p:cNvSpPr txBox="1">
            <a:spLocks noGrp="1"/>
          </p:cNvSpPr>
          <p:nvPr>
            <p:ph type="body" idx="1"/>
          </p:nvPr>
        </p:nvSpPr>
        <p:spPr>
          <a:xfrm>
            <a:off x="5086864" y="7074243"/>
            <a:ext cx="14210272" cy="664175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1783" tIns="61783" rIns="61783" bIns="61783"/>
          <a:lstStyle>
            <a:lvl2pPr marL="1021242" indent="-387958"/>
            <a:lvl3pPr marL="1575486" indent="-324364"/>
            <a:lvl4pPr marL="2193324" indent="-308919"/>
            <a:lvl5pPr marL="2826608" indent="-308918"/>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9822935" y="13112897"/>
            <a:ext cx="314069" cy="326768"/>
          </a:xfrm>
          <a:prstGeom prst="rect">
            <a:avLst/>
          </a:prstGeom>
          <a:ln w="3175">
            <a:miter lim="400000"/>
          </a:ln>
        </p:spPr>
        <p:txBody>
          <a:bodyPr wrap="none" lIns="61783" tIns="61783" rIns="61783" bIns="61783">
            <a:spAutoFit/>
          </a:bodyPr>
          <a:lstStyle>
            <a:lvl1pPr algn="r">
              <a:buClrTx/>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1pPr>
      <a:lvl2pPr marL="0" marR="0" indent="2286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2pPr>
      <a:lvl3pPr marL="0" marR="0" indent="4572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3pPr>
      <a:lvl4pPr marL="0" marR="0" indent="6858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4pPr>
      <a:lvl5pPr marL="0" marR="0" indent="9144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5pPr>
      <a:lvl6pPr marL="0" marR="0" indent="11430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6pPr>
      <a:lvl7pPr marL="0" marR="0" indent="13716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7pPr>
      <a:lvl8pPr marL="0" marR="0" indent="16002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8pPr>
      <a:lvl9pPr marL="0" marR="0" indent="1828800" algn="ctr" defTabSz="1251121" rtl="0" latinLnBrk="0">
        <a:lnSpc>
          <a:spcPct val="100000"/>
        </a:lnSpc>
        <a:spcBef>
          <a:spcPts val="0"/>
        </a:spcBef>
        <a:spcAft>
          <a:spcPts val="0"/>
        </a:spcAft>
        <a:buClrTx/>
        <a:buSzTx/>
        <a:buFontTx/>
        <a:buNone/>
        <a:tabLst/>
        <a:defRPr sz="11200" b="0" i="0" u="none" strike="noStrike" cap="none" spc="0" baseline="0">
          <a:solidFill>
            <a:srgbClr val="000000"/>
          </a:solidFill>
          <a:uFill>
            <a:solidFill>
              <a:srgbClr val="000000"/>
            </a:solidFill>
          </a:uFill>
          <a:latin typeface="+mn-lt"/>
          <a:ea typeface="+mn-ea"/>
          <a:cs typeface="+mn-cs"/>
          <a:sym typeface="Gill Sans"/>
        </a:defRPr>
      </a:lvl9pPr>
    </p:titleStyle>
    <p:bodyStyle>
      <a:lvl1pPr marL="478824" marR="0" indent="-478824" algn="ctr" defTabSz="1251121" rtl="0" latinLnBrk="0">
        <a:lnSpc>
          <a:spcPct val="100000"/>
        </a:lnSpc>
        <a:spcBef>
          <a:spcPts val="0"/>
        </a:spcBef>
        <a:spcAft>
          <a:spcPts val="0"/>
        </a:spcAft>
        <a:buClr>
          <a:srgbClr val="000000"/>
        </a:buClr>
        <a:buSzTx/>
        <a:buFontTx/>
        <a:buNone/>
        <a:tabLst/>
        <a:defRPr sz="4600" b="0" i="0" u="none" strike="noStrike" cap="none" spc="0" baseline="0">
          <a:solidFill>
            <a:srgbClr val="000000"/>
          </a:solidFill>
          <a:uFill>
            <a:solidFill>
              <a:srgbClr val="000000"/>
            </a:solidFill>
          </a:uFill>
          <a:latin typeface="+mn-lt"/>
          <a:ea typeface="+mn-ea"/>
          <a:cs typeface="+mn-cs"/>
          <a:sym typeface="Gill Sans"/>
        </a:defRPr>
      </a:lvl1pPr>
      <a:lvl2pPr marL="478824" marR="0" indent="-478824" algn="ctr" defTabSz="1251121" rtl="0" latinLnBrk="0">
        <a:lnSpc>
          <a:spcPct val="100000"/>
        </a:lnSpc>
        <a:spcBef>
          <a:spcPts val="0"/>
        </a:spcBef>
        <a:spcAft>
          <a:spcPts val="0"/>
        </a:spcAft>
        <a:buClr>
          <a:srgbClr val="000000"/>
        </a:buClr>
        <a:buSzTx/>
        <a:buFontTx/>
        <a:buNone/>
        <a:tabLst/>
        <a:defRPr sz="4600" b="0" i="0" u="none" strike="noStrike" cap="none" spc="0" baseline="0">
          <a:solidFill>
            <a:srgbClr val="000000"/>
          </a:solidFill>
          <a:uFill>
            <a:solidFill>
              <a:srgbClr val="000000"/>
            </a:solidFill>
          </a:uFill>
          <a:latin typeface="+mn-lt"/>
          <a:ea typeface="+mn-ea"/>
          <a:cs typeface="+mn-cs"/>
          <a:sym typeface="Gill Sans"/>
        </a:defRPr>
      </a:lvl2pPr>
      <a:lvl3pPr marL="478824" marR="0" indent="-478824" algn="ctr" defTabSz="1251121" rtl="0" latinLnBrk="0">
        <a:lnSpc>
          <a:spcPct val="100000"/>
        </a:lnSpc>
        <a:spcBef>
          <a:spcPts val="0"/>
        </a:spcBef>
        <a:spcAft>
          <a:spcPts val="0"/>
        </a:spcAft>
        <a:buClr>
          <a:srgbClr val="000000"/>
        </a:buClr>
        <a:buSzTx/>
        <a:buFontTx/>
        <a:buNone/>
        <a:tabLst/>
        <a:defRPr sz="4600" b="0" i="0" u="none" strike="noStrike" cap="none" spc="0" baseline="0">
          <a:solidFill>
            <a:srgbClr val="000000"/>
          </a:solidFill>
          <a:uFill>
            <a:solidFill>
              <a:srgbClr val="000000"/>
            </a:solidFill>
          </a:uFill>
          <a:latin typeface="+mn-lt"/>
          <a:ea typeface="+mn-ea"/>
          <a:cs typeface="+mn-cs"/>
          <a:sym typeface="Gill Sans"/>
        </a:defRPr>
      </a:lvl3pPr>
      <a:lvl4pPr marL="478824" marR="0" indent="-478824" algn="ctr" defTabSz="1251121" rtl="0" latinLnBrk="0">
        <a:lnSpc>
          <a:spcPct val="100000"/>
        </a:lnSpc>
        <a:spcBef>
          <a:spcPts val="0"/>
        </a:spcBef>
        <a:spcAft>
          <a:spcPts val="0"/>
        </a:spcAft>
        <a:buClr>
          <a:srgbClr val="000000"/>
        </a:buClr>
        <a:buSzTx/>
        <a:buFontTx/>
        <a:buNone/>
        <a:tabLst/>
        <a:defRPr sz="4600" b="0" i="0" u="none" strike="noStrike" cap="none" spc="0" baseline="0">
          <a:solidFill>
            <a:srgbClr val="000000"/>
          </a:solidFill>
          <a:uFill>
            <a:solidFill>
              <a:srgbClr val="000000"/>
            </a:solidFill>
          </a:uFill>
          <a:latin typeface="+mn-lt"/>
          <a:ea typeface="+mn-ea"/>
          <a:cs typeface="+mn-cs"/>
          <a:sym typeface="Gill Sans"/>
        </a:defRPr>
      </a:lvl4pPr>
      <a:lvl5pPr marL="478824" marR="0" indent="-478824" algn="ctr" defTabSz="1251121" rtl="0" latinLnBrk="0">
        <a:lnSpc>
          <a:spcPct val="100000"/>
        </a:lnSpc>
        <a:spcBef>
          <a:spcPts val="0"/>
        </a:spcBef>
        <a:spcAft>
          <a:spcPts val="0"/>
        </a:spcAft>
        <a:buClr>
          <a:srgbClr val="000000"/>
        </a:buClr>
        <a:buSzTx/>
        <a:buFontTx/>
        <a:buNone/>
        <a:tabLst/>
        <a:defRPr sz="4600" b="0" i="0" u="none" strike="noStrike" cap="none" spc="0" baseline="0">
          <a:solidFill>
            <a:srgbClr val="000000"/>
          </a:solidFill>
          <a:uFill>
            <a:solidFill>
              <a:srgbClr val="000000"/>
            </a:solidFill>
          </a:uFill>
          <a:latin typeface="+mn-lt"/>
          <a:ea typeface="+mn-ea"/>
          <a:cs typeface="+mn-cs"/>
          <a:sym typeface="Gill Sans"/>
        </a:defRPr>
      </a:lvl5pPr>
      <a:lvl6pPr marL="3108325" marR="0" indent="-657225" algn="ctr" defTabSz="1251121" rtl="0" latinLnBrk="0">
        <a:lnSpc>
          <a:spcPct val="100000"/>
        </a:lnSpc>
        <a:spcBef>
          <a:spcPts val="0"/>
        </a:spcBef>
        <a:spcAft>
          <a:spcPts val="0"/>
        </a:spcAft>
        <a:buClr>
          <a:srgbClr val="000000"/>
        </a:buClr>
        <a:buSzPct val="171000"/>
        <a:buFontTx/>
        <a:buChar char="•"/>
        <a:tabLst/>
        <a:defRPr sz="4600" b="0" i="0" u="none" strike="noStrike" cap="none" spc="0" baseline="0">
          <a:solidFill>
            <a:srgbClr val="000000"/>
          </a:solidFill>
          <a:uFill>
            <a:solidFill>
              <a:srgbClr val="000000"/>
            </a:solidFill>
          </a:uFill>
          <a:latin typeface="+mn-lt"/>
          <a:ea typeface="+mn-ea"/>
          <a:cs typeface="+mn-cs"/>
          <a:sym typeface="Gill Sans"/>
        </a:defRPr>
      </a:lvl6pPr>
      <a:lvl7pPr marL="3463925" marR="0" indent="-657225" algn="ctr" defTabSz="1251121" rtl="0" latinLnBrk="0">
        <a:lnSpc>
          <a:spcPct val="100000"/>
        </a:lnSpc>
        <a:spcBef>
          <a:spcPts val="0"/>
        </a:spcBef>
        <a:spcAft>
          <a:spcPts val="0"/>
        </a:spcAft>
        <a:buClr>
          <a:srgbClr val="000000"/>
        </a:buClr>
        <a:buSzPct val="171000"/>
        <a:buFontTx/>
        <a:buChar char="•"/>
        <a:tabLst/>
        <a:defRPr sz="4600" b="0" i="0" u="none" strike="noStrike" cap="none" spc="0" baseline="0">
          <a:solidFill>
            <a:srgbClr val="000000"/>
          </a:solidFill>
          <a:uFill>
            <a:solidFill>
              <a:srgbClr val="000000"/>
            </a:solidFill>
          </a:uFill>
          <a:latin typeface="+mn-lt"/>
          <a:ea typeface="+mn-ea"/>
          <a:cs typeface="+mn-cs"/>
          <a:sym typeface="Gill Sans"/>
        </a:defRPr>
      </a:lvl7pPr>
      <a:lvl8pPr marL="3819525" marR="0" indent="-657225" algn="ctr" defTabSz="1251121" rtl="0" latinLnBrk="0">
        <a:lnSpc>
          <a:spcPct val="100000"/>
        </a:lnSpc>
        <a:spcBef>
          <a:spcPts val="0"/>
        </a:spcBef>
        <a:spcAft>
          <a:spcPts val="0"/>
        </a:spcAft>
        <a:buClr>
          <a:srgbClr val="000000"/>
        </a:buClr>
        <a:buSzPct val="171000"/>
        <a:buFontTx/>
        <a:buChar char="•"/>
        <a:tabLst/>
        <a:defRPr sz="4600" b="0" i="0" u="none" strike="noStrike" cap="none" spc="0" baseline="0">
          <a:solidFill>
            <a:srgbClr val="000000"/>
          </a:solidFill>
          <a:uFill>
            <a:solidFill>
              <a:srgbClr val="000000"/>
            </a:solidFill>
          </a:uFill>
          <a:latin typeface="+mn-lt"/>
          <a:ea typeface="+mn-ea"/>
          <a:cs typeface="+mn-cs"/>
          <a:sym typeface="Gill Sans"/>
        </a:defRPr>
      </a:lvl8pPr>
      <a:lvl9pPr marL="4175125" marR="0" indent="-657225" algn="ctr" defTabSz="1251121" rtl="0" latinLnBrk="0">
        <a:lnSpc>
          <a:spcPct val="100000"/>
        </a:lnSpc>
        <a:spcBef>
          <a:spcPts val="0"/>
        </a:spcBef>
        <a:spcAft>
          <a:spcPts val="0"/>
        </a:spcAft>
        <a:buClr>
          <a:srgbClr val="000000"/>
        </a:buClr>
        <a:buSzPct val="171000"/>
        <a:buFontTx/>
        <a:buChar char="•"/>
        <a:tabLst/>
        <a:defRPr sz="4600" b="0" i="0" u="none" strike="noStrike" cap="none" spc="0" baseline="0">
          <a:solidFill>
            <a:srgbClr val="000000"/>
          </a:solidFill>
          <a:uFill>
            <a:solidFill>
              <a:srgbClr val="000000"/>
            </a:solidFill>
          </a:uFill>
          <a:latin typeface="+mn-lt"/>
          <a:ea typeface="+mn-ea"/>
          <a:cs typeface="+mn-cs"/>
          <a:sym typeface="Gill Sans"/>
        </a:defRPr>
      </a:lvl9pPr>
    </p:bodyStyle>
    <p:otherStyle>
      <a:lvl1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1pPr>
      <a:lvl2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2pPr>
      <a:lvl3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3pPr>
      <a:lvl4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4pPr>
      <a:lvl5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5pPr>
      <a:lvl6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6pPr>
      <a:lvl7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7pPr>
      <a:lvl8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8pPr>
      <a:lvl9pPr marL="0" marR="0" indent="0" algn="r" defTabSz="1251121" latinLnBrk="0">
        <a:lnSpc>
          <a:spcPct val="100000"/>
        </a:lnSpc>
        <a:spcBef>
          <a:spcPts val="0"/>
        </a:spcBef>
        <a:spcAft>
          <a:spcPts val="0"/>
        </a:spcAft>
        <a:buClrTx/>
        <a:buSzTx/>
        <a:buFontTx/>
        <a:buNone/>
        <a:tabLst/>
        <a:defRPr sz="1400" b="0" i="0" u="none" strike="noStrike" cap="none" spc="0" baseline="0">
          <a:solidFill>
            <a:schemeClr val="tx1"/>
          </a:solidFill>
          <a:uFill>
            <a:solidFill>
              <a:srgbClr val="000000"/>
            </a:solidFill>
          </a:u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24000"/>
          </a:stretch>
        </a:blipFill>
        <a:effectLst/>
      </p:bgPr>
    </p:bg>
    <p:spTree>
      <p:nvGrpSpPr>
        <p:cNvPr id="1" name=""/>
        <p:cNvGrpSpPr/>
        <p:nvPr/>
      </p:nvGrpSpPr>
      <p:grpSpPr>
        <a:xfrm>
          <a:off x="0" y="0"/>
          <a:ext cx="0" cy="0"/>
          <a:chOff x="0" y="0"/>
          <a:chExt cx="0" cy="0"/>
        </a:xfrm>
      </p:grpSpPr>
      <p:sp>
        <p:nvSpPr>
          <p:cNvPr id="94" name="Rectangle"/>
          <p:cNvSpPr/>
          <p:nvPr/>
        </p:nvSpPr>
        <p:spPr>
          <a:xfrm>
            <a:off x="1137590" y="1000600"/>
            <a:ext cx="11317169" cy="957900"/>
          </a:xfrm>
          <a:prstGeom prst="rect">
            <a:avLst/>
          </a:prstGeom>
          <a:solidFill>
            <a:schemeClr val="accent1">
              <a:hueOff val="-303440"/>
              <a:satOff val="-56798"/>
              <a:lumOff val="-36862"/>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95" name="TOOL / COLLABORATIVE LEARNING"/>
          <p:cNvSpPr txBox="1"/>
          <p:nvPr/>
        </p:nvSpPr>
        <p:spPr>
          <a:xfrm>
            <a:off x="1524000" y="1270000"/>
            <a:ext cx="11181347" cy="430887"/>
          </a:xfrm>
          <a:prstGeom prst="rect">
            <a:avLst/>
          </a:prstGeom>
          <a:ln w="3175"/>
          <a:effectLst>
            <a:outerShdw blurRad="114300" dist="36266" dir="3600000" rotWithShape="0">
              <a:srgbClr val="000000">
                <a:alpha val="183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a:t>
            </a:r>
            <a:r>
              <a:rPr dirty="0"/>
              <a:t> / </a:t>
            </a:r>
            <a:r>
              <a:rPr lang="en-US" dirty="0">
                <a:latin typeface="MessinaSans-Bold"/>
                <a:ea typeface="MessinaSans-Bold"/>
                <a:cs typeface="MessinaSans-Bold"/>
                <a:sym typeface="MessinaSans-Bold"/>
              </a:rPr>
              <a:t>OUR ADMISSIONS PROCESS</a:t>
            </a:r>
            <a:endParaRPr dirty="0">
              <a:latin typeface="MessinaSans-Bold"/>
              <a:ea typeface="MessinaSans-Bold"/>
              <a:cs typeface="MessinaSans-Bold"/>
              <a:sym typeface="MessinaSans-Bold"/>
            </a:endParaRPr>
          </a:p>
        </p:txBody>
      </p:sp>
    </p:spTree>
    <p:extLst>
      <p:ext uri="{BB962C8B-B14F-4D97-AF65-F5344CB8AC3E}">
        <p14:creationId xmlns:p14="http://schemas.microsoft.com/office/powerpoint/2010/main" val="7288344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hueOff val="-303440"/>
            <a:satOff val="-56798"/>
            <a:lumOff val="-36862"/>
          </a:schemeClr>
        </a:solidFill>
        <a:effectLst/>
      </p:bgPr>
    </p:bg>
    <p:spTree>
      <p:nvGrpSpPr>
        <p:cNvPr id="1" name=""/>
        <p:cNvGrpSpPr/>
        <p:nvPr/>
      </p:nvGrpSpPr>
      <p:grpSpPr>
        <a:xfrm>
          <a:off x="0" y="0"/>
          <a:ext cx="0" cy="0"/>
          <a:chOff x="0" y="0"/>
          <a:chExt cx="0" cy="0"/>
        </a:xfrm>
      </p:grpSpPr>
      <p:sp>
        <p:nvSpPr>
          <p:cNvPr id="161" name="THE MIT APPLICATION…"/>
          <p:cNvSpPr txBox="1"/>
          <p:nvPr/>
        </p:nvSpPr>
        <p:spPr>
          <a:xfrm>
            <a:off x="1524000" y="2973352"/>
            <a:ext cx="22440900" cy="10742648"/>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337" tIns="46337" rIns="46337" bIns="46337">
            <a:spAutoFit/>
          </a:bodyPr>
          <a:lstStyle/>
          <a:p>
            <a:pPr algn="l">
              <a:lnSpc>
                <a:spcPct val="120000"/>
              </a:lnSpc>
              <a:buFont typeface="Helvetica Neue Light"/>
              <a:defRPr sz="6800" spc="544">
                <a:solidFill>
                  <a:srgbClr val="FFFFFF"/>
                </a:solidFill>
                <a:latin typeface="MessinaSans-Bold"/>
                <a:ea typeface="MessinaSans-Bold"/>
                <a:cs typeface="MessinaSans-Bold"/>
                <a:sym typeface="MessinaSans-Bold"/>
              </a:defRPr>
            </a:pPr>
            <a:r>
              <a:rPr lang="en-US" sz="5000" dirty="0">
                <a:solidFill>
                  <a:srgbClr val="FFFFFF"/>
                </a:solidFill>
                <a:latin typeface="MessinaSans-Regular"/>
                <a:sym typeface="Oswald"/>
              </a:rPr>
              <a:t>Scores</a:t>
            </a:r>
            <a:r>
              <a:rPr lang="en-US" sz="5000" dirty="0">
                <a:solidFill>
                  <a:srgbClr val="FFFFFF"/>
                </a:solidFill>
                <a:latin typeface="MessinaSans-Regular"/>
                <a:sym typeface="Oswald Light"/>
              </a:rPr>
              <a:t> are one tool we use to help us in admissions. And yes, your </a:t>
            </a:r>
            <a:r>
              <a:rPr lang="en-US" sz="5000" dirty="0">
                <a:solidFill>
                  <a:srgbClr val="FFFFFF"/>
                </a:solidFill>
                <a:latin typeface="MessinaSans-Regular"/>
                <a:sym typeface="Oswald"/>
              </a:rPr>
              <a:t>grades</a:t>
            </a:r>
            <a:r>
              <a:rPr lang="en-US" sz="5000" dirty="0">
                <a:solidFill>
                  <a:srgbClr val="FFFFFF"/>
                </a:solidFill>
                <a:latin typeface="MessinaSans-Regular"/>
                <a:sym typeface="Oswald Light"/>
              </a:rPr>
              <a:t> and test scores (especially your grades) are important. But what ultimately really matters to us is who you are, what qualities you bring to the table. </a:t>
            </a:r>
          </a:p>
          <a:p>
            <a:pPr marL="33866" indent="0" algn="l">
              <a:lnSpc>
                <a:spcPct val="125000"/>
              </a:lnSpc>
              <a:buNone/>
            </a:pPr>
            <a:endParaRPr lang="en-US" sz="5000" dirty="0">
              <a:solidFill>
                <a:srgbClr val="FFFFFF"/>
              </a:solidFill>
              <a:latin typeface="MessinaSans-Regular"/>
              <a:sym typeface="Oswald Light"/>
            </a:endParaRPr>
          </a:p>
          <a:p>
            <a:pPr marL="33866" indent="0" algn="l">
              <a:lnSpc>
                <a:spcPct val="125000"/>
              </a:lnSpc>
              <a:buNone/>
            </a:pPr>
            <a:r>
              <a:rPr lang="en-US" sz="5000" dirty="0">
                <a:solidFill>
                  <a:srgbClr val="FFFFFF"/>
                </a:solidFill>
                <a:latin typeface="MessinaSans-Regular"/>
                <a:sym typeface="Oswald Light"/>
              </a:rPr>
              <a:t>We want people who are academically curious and passionate, people who will bring their various talents to our schools and share them with others, people who will be good roommates, good mentors, good friends.</a:t>
            </a:r>
          </a:p>
          <a:p>
            <a:pPr marL="33866" indent="0" algn="l">
              <a:lnSpc>
                <a:spcPct val="150000"/>
              </a:lnSpc>
              <a:buNone/>
            </a:pPr>
            <a:endParaRPr lang="en-US" sz="5000" dirty="0">
              <a:solidFill>
                <a:srgbClr val="FFFFFF"/>
              </a:solidFill>
              <a:latin typeface="MessinaSans-Regular"/>
              <a:sym typeface="Oswald Medium"/>
            </a:endParaRPr>
          </a:p>
          <a:p>
            <a:pPr marL="33866" indent="0">
              <a:lnSpc>
                <a:spcPct val="150000"/>
              </a:lnSpc>
              <a:buNone/>
            </a:pPr>
            <a:r>
              <a:rPr lang="en-US" sz="5000" b="1" dirty="0">
                <a:solidFill>
                  <a:srgbClr val="FFFFFF"/>
                </a:solidFill>
                <a:latin typeface="MessinaSans-Regular"/>
                <a:sym typeface="Oswald Medium"/>
              </a:rPr>
              <a:t>We do not admit test scores. We admit people.</a:t>
            </a:r>
          </a:p>
          <a:p>
            <a:pPr marL="0" indent="0" algn="l">
              <a:spcAft>
                <a:spcPts val="3200"/>
              </a:spcAft>
              <a:buNone/>
            </a:pPr>
            <a:endParaRPr lang="en-US" dirty="0">
              <a:latin typeface="Oswald Light"/>
              <a:ea typeface="Oswald Light"/>
              <a:cs typeface="Oswald Light"/>
              <a:sym typeface="Oswald Light"/>
            </a:endParaRPr>
          </a:p>
        </p:txBody>
      </p:sp>
      <p:sp>
        <p:nvSpPr>
          <p:cNvPr id="162" name="DISCOVER MIt / APPLY &amp; AFFORD"/>
          <p:cNvSpPr txBox="1"/>
          <p:nvPr/>
        </p:nvSpPr>
        <p:spPr>
          <a:xfrm>
            <a:off x="1524000" y="1270000"/>
            <a:ext cx="11582400" cy="430887"/>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 </a:t>
            </a:r>
            <a:r>
              <a:rPr dirty="0"/>
              <a:t>/ </a:t>
            </a:r>
            <a:r>
              <a:rPr lang="en-US" dirty="0">
                <a:latin typeface="MessinaSans-Bold"/>
                <a:ea typeface="MessinaSans-Bold"/>
                <a:cs typeface="MessinaSans-Bold"/>
                <a:sym typeface="MessinaSans-Bold"/>
              </a:rPr>
              <a:t>Holistic admissions</a:t>
            </a:r>
            <a:endParaRPr dirty="0">
              <a:latin typeface="MessinaSans-Bold"/>
              <a:ea typeface="MessinaSans-Bold"/>
              <a:cs typeface="MessinaSans-Bold"/>
              <a:sym typeface="MessinaSans-Bold"/>
            </a:endParaRPr>
          </a:p>
        </p:txBody>
      </p:sp>
      <p:sp>
        <p:nvSpPr>
          <p:cNvPr id="164" name="Rectangle"/>
          <p:cNvSpPr/>
          <p:nvPr/>
        </p:nvSpPr>
        <p:spPr>
          <a:xfrm>
            <a:off x="0" y="0"/>
            <a:ext cx="508000" cy="13716000"/>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Tree>
    <p:extLst>
      <p:ext uri="{BB962C8B-B14F-4D97-AF65-F5344CB8AC3E}">
        <p14:creationId xmlns:p14="http://schemas.microsoft.com/office/powerpoint/2010/main" val="24607673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hueOff val="-303440"/>
            <a:satOff val="-56798"/>
            <a:lumOff val="-36862"/>
          </a:schemeClr>
        </a:solidFill>
        <a:effectLst/>
      </p:bgPr>
    </p:bg>
    <p:spTree>
      <p:nvGrpSpPr>
        <p:cNvPr id="1" name=""/>
        <p:cNvGrpSpPr/>
        <p:nvPr/>
      </p:nvGrpSpPr>
      <p:grpSpPr>
        <a:xfrm>
          <a:off x="0" y="0"/>
          <a:ext cx="0" cy="0"/>
          <a:chOff x="0" y="0"/>
          <a:chExt cx="0" cy="0"/>
        </a:xfrm>
      </p:grpSpPr>
      <p:sp>
        <p:nvSpPr>
          <p:cNvPr id="162" name="DISCOVER MIt / APPLY &amp; AFFORD"/>
          <p:cNvSpPr txBox="1"/>
          <p:nvPr/>
        </p:nvSpPr>
        <p:spPr>
          <a:xfrm>
            <a:off x="1524000" y="1270000"/>
            <a:ext cx="11000509" cy="430887"/>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 </a:t>
            </a:r>
            <a:r>
              <a:rPr dirty="0"/>
              <a:t>/ </a:t>
            </a:r>
            <a:r>
              <a:rPr lang="en-US" dirty="0">
                <a:latin typeface="MessinaSans-Bold"/>
                <a:ea typeface="MessinaSans-Bold"/>
                <a:cs typeface="MessinaSans-Bold"/>
                <a:sym typeface="MessinaSans-Bold"/>
              </a:rPr>
              <a:t>Application advice</a:t>
            </a:r>
            <a:endParaRPr dirty="0">
              <a:latin typeface="MessinaSans-Bold"/>
              <a:ea typeface="MessinaSans-Bold"/>
              <a:cs typeface="MessinaSans-Bold"/>
              <a:sym typeface="MessinaSans-Bold"/>
            </a:endParaRPr>
          </a:p>
        </p:txBody>
      </p:sp>
      <p:sp>
        <p:nvSpPr>
          <p:cNvPr id="164" name="Rectangle"/>
          <p:cNvSpPr/>
          <p:nvPr/>
        </p:nvSpPr>
        <p:spPr>
          <a:xfrm>
            <a:off x="0" y="0"/>
            <a:ext cx="508000" cy="13716000"/>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pic>
        <p:nvPicPr>
          <p:cNvPr id="5" name="Google Shape;106;p22">
            <a:extLst>
              <a:ext uri="{FF2B5EF4-FFF2-40B4-BE49-F238E27FC236}">
                <a16:creationId xmlns:a16="http://schemas.microsoft.com/office/drawing/2014/main" id="{A996A4EC-CD92-7FEF-063C-1E77726D1BED}"/>
              </a:ext>
            </a:extLst>
          </p:cNvPr>
          <p:cNvPicPr preferRelativeResize="0"/>
          <p:nvPr/>
        </p:nvPicPr>
        <p:blipFill>
          <a:blip r:embed="rId3">
            <a:alphaModFix/>
          </a:blip>
          <a:stretch>
            <a:fillRect/>
          </a:stretch>
        </p:blipFill>
        <p:spPr>
          <a:xfrm>
            <a:off x="508000" y="2475654"/>
            <a:ext cx="24383998" cy="9970346"/>
          </a:xfrm>
          <a:prstGeom prst="rect">
            <a:avLst/>
          </a:prstGeom>
          <a:noFill/>
          <a:ln>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hueOff val="-303440"/>
            <a:satOff val="-56798"/>
            <a:lumOff val="-36862"/>
          </a:schemeClr>
        </a:solidFill>
        <a:effectLst/>
      </p:bgPr>
    </p:bg>
    <p:spTree>
      <p:nvGrpSpPr>
        <p:cNvPr id="1" name=""/>
        <p:cNvGrpSpPr/>
        <p:nvPr/>
      </p:nvGrpSpPr>
      <p:grpSpPr>
        <a:xfrm>
          <a:off x="0" y="0"/>
          <a:ext cx="0" cy="0"/>
          <a:chOff x="0" y="0"/>
          <a:chExt cx="0" cy="0"/>
        </a:xfrm>
      </p:grpSpPr>
      <p:sp>
        <p:nvSpPr>
          <p:cNvPr id="161" name="THE MIT APPLICATION…"/>
          <p:cNvSpPr txBox="1"/>
          <p:nvPr/>
        </p:nvSpPr>
        <p:spPr>
          <a:xfrm>
            <a:off x="1524000" y="3535062"/>
            <a:ext cx="13815718" cy="7032851"/>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337" tIns="46337" rIns="46337" bIns="46337">
            <a:spAutoFit/>
          </a:bodyPr>
          <a:lstStyle/>
          <a:p>
            <a:pPr algn="l">
              <a:lnSpc>
                <a:spcPct val="120000"/>
              </a:lnSpc>
              <a:buFont typeface="Helvetica Neue Light"/>
              <a:defRPr sz="6800" spc="544">
                <a:solidFill>
                  <a:srgbClr val="FFFFFF"/>
                </a:solidFill>
                <a:latin typeface="MessinaSans-Bold"/>
                <a:ea typeface="MessinaSans-Bold"/>
                <a:cs typeface="MessinaSans-Bold"/>
                <a:sym typeface="MessinaSans-Bold"/>
              </a:defRPr>
            </a:pPr>
            <a:r>
              <a:rPr dirty="0"/>
              <a:t>THE MIT APPLICATION</a:t>
            </a:r>
          </a:p>
          <a:p>
            <a:pPr algn="l">
              <a:lnSpc>
                <a:spcPct val="120000"/>
              </a:lnSpc>
              <a:buFont typeface="Helvetica Neue Light"/>
              <a:defRPr>
                <a:solidFill>
                  <a:srgbClr val="FFFFFF"/>
                </a:solidFill>
                <a:latin typeface="MessinaSans-Regular"/>
                <a:ea typeface="MessinaSans-Regular"/>
                <a:cs typeface="MessinaSans-Regular"/>
                <a:sym typeface="MessinaSans-Regular"/>
              </a:defRPr>
            </a:pPr>
            <a:endParaRPr dirty="0"/>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dirty="0"/>
              <a:t>Essays, activities, awards</a:t>
            </a:r>
            <a:r>
              <a:rPr lang="en-US" dirty="0"/>
              <a:t>, etc.</a:t>
            </a:r>
            <a:endParaRPr dirty="0"/>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dirty="0"/>
              <a:t>Recommendations</a:t>
            </a:r>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dirty="0"/>
              <a:t>Transcript</a:t>
            </a:r>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lang="en-US" dirty="0"/>
              <a:t>SAT or ACT (</a:t>
            </a:r>
            <a:r>
              <a:rPr lang="en-US" dirty="0" err="1"/>
              <a:t>superscore</a:t>
            </a:r>
            <a:r>
              <a:rPr lang="en-US" dirty="0"/>
              <a:t>)</a:t>
            </a:r>
            <a:endParaRPr dirty="0"/>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dirty="0"/>
              <a:t>Interview</a:t>
            </a:r>
            <a:r>
              <a:rPr lang="en-US" dirty="0"/>
              <a:t> </a:t>
            </a:r>
            <a:endParaRPr dirty="0"/>
          </a:p>
        </p:txBody>
      </p:sp>
      <p:sp>
        <p:nvSpPr>
          <p:cNvPr id="162" name="DISCOVER MIt / APPLY &amp; AFFORD"/>
          <p:cNvSpPr txBox="1"/>
          <p:nvPr/>
        </p:nvSpPr>
        <p:spPr>
          <a:xfrm>
            <a:off x="1524000" y="1270000"/>
            <a:ext cx="11000509" cy="430887"/>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 </a:t>
            </a:r>
            <a:r>
              <a:rPr dirty="0"/>
              <a:t>/ </a:t>
            </a:r>
            <a:r>
              <a:rPr lang="en-US" dirty="0">
                <a:latin typeface="MessinaSans-Bold"/>
                <a:ea typeface="MessinaSans-Bold"/>
                <a:cs typeface="MessinaSans-Bold"/>
                <a:sym typeface="MessinaSans-Bold"/>
              </a:rPr>
              <a:t>THE MIT APPLICATION</a:t>
            </a:r>
            <a:endParaRPr dirty="0">
              <a:latin typeface="MessinaSans-Bold"/>
              <a:ea typeface="MessinaSans-Bold"/>
              <a:cs typeface="MessinaSans-Bold"/>
              <a:sym typeface="MessinaSans-Bold"/>
            </a:endParaRPr>
          </a:p>
        </p:txBody>
      </p:sp>
      <p:sp>
        <p:nvSpPr>
          <p:cNvPr id="164" name="Rectangle"/>
          <p:cNvSpPr/>
          <p:nvPr/>
        </p:nvSpPr>
        <p:spPr>
          <a:xfrm>
            <a:off x="0" y="0"/>
            <a:ext cx="508000" cy="13716000"/>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2" name="Rectangle">
            <a:extLst>
              <a:ext uri="{FF2B5EF4-FFF2-40B4-BE49-F238E27FC236}">
                <a16:creationId xmlns:a16="http://schemas.microsoft.com/office/drawing/2014/main" id="{A7ECBB1E-5D26-D173-D97A-AB199A9E7C8C}"/>
              </a:ext>
            </a:extLst>
          </p:cNvPr>
          <p:cNvSpPr/>
          <p:nvPr/>
        </p:nvSpPr>
        <p:spPr>
          <a:xfrm>
            <a:off x="16043564" y="9486481"/>
            <a:ext cx="8340436" cy="2162862"/>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3" name="THE MIT APPLICATION…">
            <a:extLst>
              <a:ext uri="{FF2B5EF4-FFF2-40B4-BE49-F238E27FC236}">
                <a16:creationId xmlns:a16="http://schemas.microsoft.com/office/drawing/2014/main" id="{88BF3EDA-6350-B143-E013-F17603CDFBEB}"/>
              </a:ext>
            </a:extLst>
          </p:cNvPr>
          <p:cNvSpPr txBox="1"/>
          <p:nvPr/>
        </p:nvSpPr>
        <p:spPr>
          <a:xfrm>
            <a:off x="16513373" y="9867867"/>
            <a:ext cx="17210081" cy="1400091"/>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337" tIns="46337" rIns="46337" bIns="46337">
            <a:spAutoFit/>
          </a:bodyPr>
          <a:lstStyle/>
          <a:p>
            <a:pPr algn="l">
              <a:lnSpc>
                <a:spcPct val="120000"/>
              </a:lnSpc>
              <a:buClrTx/>
              <a:buSzPct val="75000"/>
              <a:defRPr>
                <a:solidFill>
                  <a:srgbClr val="FFFFFF"/>
                </a:solidFill>
                <a:latin typeface="MessinaSans-Regular"/>
                <a:ea typeface="MessinaSans-Regular"/>
                <a:cs typeface="MessinaSans-Regular"/>
                <a:sym typeface="MessinaSans-Regular"/>
              </a:defRPr>
            </a:pPr>
            <a:r>
              <a:rPr lang="en-US" sz="3400" dirty="0">
                <a:latin typeface="MessinaSans-Bold"/>
                <a:ea typeface="MessinaSans-Bold"/>
                <a:cs typeface="MessinaSans-Bold"/>
                <a:sym typeface="MessinaSans-Bold"/>
              </a:rPr>
              <a:t>LEARN MORE</a:t>
            </a:r>
            <a:endParaRPr lang="en-US" sz="3400" b="1" dirty="0"/>
          </a:p>
          <a:p>
            <a:pPr algn="l">
              <a:lnSpc>
                <a:spcPct val="120000"/>
              </a:lnSpc>
              <a:buClrTx/>
              <a:buSzPct val="75000"/>
              <a:defRPr>
                <a:solidFill>
                  <a:srgbClr val="FFFFFF"/>
                </a:solidFill>
                <a:latin typeface="MessinaSans-Regular"/>
                <a:ea typeface="MessinaSans-Regular"/>
                <a:cs typeface="MessinaSans-Regular"/>
                <a:sym typeface="MessinaSans-Regular"/>
              </a:defRPr>
            </a:pPr>
            <a:r>
              <a:rPr lang="en-US" sz="4000" b="1" dirty="0" err="1"/>
              <a:t>mitadmissions.org</a:t>
            </a:r>
            <a:r>
              <a:rPr lang="en-US" sz="4000" b="1" dirty="0"/>
              <a:t>/apply</a:t>
            </a:r>
            <a:endParaRPr sz="4000" b="1" dirty="0"/>
          </a:p>
        </p:txBody>
      </p:sp>
    </p:spTree>
    <p:extLst>
      <p:ext uri="{BB962C8B-B14F-4D97-AF65-F5344CB8AC3E}">
        <p14:creationId xmlns:p14="http://schemas.microsoft.com/office/powerpoint/2010/main" val="25770864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8F4AFE2-6248-742E-921E-5978D659D235}"/>
              </a:ext>
            </a:extLst>
          </p:cNvPr>
          <p:cNvSpPr/>
          <p:nvPr/>
        </p:nvSpPr>
        <p:spPr>
          <a:xfrm>
            <a:off x="1137590" y="1000600"/>
            <a:ext cx="11317169" cy="957900"/>
          </a:xfrm>
          <a:prstGeom prst="rect">
            <a:avLst/>
          </a:prstGeom>
          <a:solidFill>
            <a:schemeClr val="accent1">
              <a:hueOff val="-303440"/>
              <a:satOff val="-56798"/>
              <a:lumOff val="-36862"/>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6" name="TOOL / COLLABORATIVE LEARNING">
            <a:extLst>
              <a:ext uri="{FF2B5EF4-FFF2-40B4-BE49-F238E27FC236}">
                <a16:creationId xmlns:a16="http://schemas.microsoft.com/office/drawing/2014/main" id="{B619A72F-6816-0644-EDC5-528DAB769831}"/>
              </a:ext>
            </a:extLst>
          </p:cNvPr>
          <p:cNvSpPr txBox="1"/>
          <p:nvPr/>
        </p:nvSpPr>
        <p:spPr>
          <a:xfrm>
            <a:off x="1524000" y="1270000"/>
            <a:ext cx="11181347" cy="430887"/>
          </a:xfrm>
          <a:prstGeom prst="rect">
            <a:avLst/>
          </a:prstGeom>
          <a:ln w="3175"/>
          <a:effectLst>
            <a:outerShdw blurRad="114300" dist="36266" dir="3600000" rotWithShape="0">
              <a:srgbClr val="000000">
                <a:alpha val="18383"/>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a:t>
            </a:r>
            <a:r>
              <a:rPr dirty="0"/>
              <a:t> / </a:t>
            </a:r>
            <a:r>
              <a:rPr lang="en-US" dirty="0">
                <a:latin typeface="MessinaSans-Bold"/>
                <a:ea typeface="MessinaSans-Bold"/>
                <a:cs typeface="MessinaSans-Bold"/>
                <a:sym typeface="MessinaSans-Bold"/>
              </a:rPr>
              <a:t>Financial Aid PROCESS</a:t>
            </a:r>
            <a:endParaRPr dirty="0">
              <a:latin typeface="MessinaSans-Bold"/>
              <a:ea typeface="MessinaSans-Bold"/>
              <a:cs typeface="MessinaSans-Bold"/>
              <a:sym typeface="MessinaSans-Bold"/>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hueOff val="-303440"/>
            <a:satOff val="-56798"/>
            <a:lumOff val="-36862"/>
          </a:schemeClr>
        </a:solidFill>
        <a:effectLst/>
      </p:bgPr>
    </p:bg>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id="{10F2918F-2EF0-CDA9-63B1-571FBEE2473E}"/>
              </a:ext>
            </a:extLst>
          </p:cNvPr>
          <p:cNvSpPr/>
          <p:nvPr/>
        </p:nvSpPr>
        <p:spPr>
          <a:xfrm>
            <a:off x="15153041" y="9359222"/>
            <a:ext cx="9230959" cy="3129217"/>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169" name="DISCOVER MIt / APPLY &amp; AFFORD"/>
          <p:cNvSpPr txBox="1"/>
          <p:nvPr/>
        </p:nvSpPr>
        <p:spPr>
          <a:xfrm>
            <a:off x="1524000" y="1270000"/>
            <a:ext cx="9237055" cy="431800"/>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 </a:t>
            </a:r>
            <a:r>
              <a:rPr dirty="0"/>
              <a:t>/ </a:t>
            </a:r>
            <a:r>
              <a:rPr lang="en-US" dirty="0">
                <a:latin typeface="MessinaSans-Bold"/>
                <a:ea typeface="MessinaSans-Bold"/>
                <a:cs typeface="MessinaSans-Bold"/>
                <a:sym typeface="MessinaSans-Bold"/>
              </a:rPr>
              <a:t>AFFORDING MIT</a:t>
            </a:r>
            <a:endParaRPr dirty="0">
              <a:latin typeface="MessinaSans-Bold"/>
              <a:ea typeface="MessinaSans-Bold"/>
              <a:cs typeface="MessinaSans-Bold"/>
              <a:sym typeface="MessinaSans-Bold"/>
            </a:endParaRPr>
          </a:p>
        </p:txBody>
      </p:sp>
      <p:pic>
        <p:nvPicPr>
          <p:cNvPr id="171" name="Image" descr="Image"/>
          <p:cNvPicPr>
            <a:picLocks noChangeAspect="1"/>
          </p:cNvPicPr>
          <p:nvPr/>
        </p:nvPicPr>
        <p:blipFill>
          <a:blip r:embed="rId3"/>
          <a:stretch>
            <a:fillRect/>
          </a:stretch>
        </p:blipFill>
        <p:spPr>
          <a:xfrm>
            <a:off x="15689068" y="9845251"/>
            <a:ext cx="1343394" cy="2157163"/>
          </a:xfrm>
          <a:prstGeom prst="rect">
            <a:avLst/>
          </a:prstGeom>
          <a:ln w="3175">
            <a:miter lim="400000"/>
          </a:ln>
        </p:spPr>
      </p:pic>
      <p:sp>
        <p:nvSpPr>
          <p:cNvPr id="172" name="Estimate your cost using the MyinTuition Quick College Cost Estimator…"/>
          <p:cNvSpPr txBox="1"/>
          <p:nvPr/>
        </p:nvSpPr>
        <p:spPr>
          <a:xfrm>
            <a:off x="17427210" y="10211475"/>
            <a:ext cx="9625707" cy="1424713"/>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337" tIns="46337" rIns="46337" bIns="46337">
            <a:spAutoFit/>
          </a:bodyPr>
          <a:lstStyle/>
          <a:p>
            <a:pPr algn="l">
              <a:spcBef>
                <a:spcPts val="1500"/>
              </a:spcBef>
              <a:buClrTx/>
              <a:defRPr sz="4000">
                <a:solidFill>
                  <a:srgbClr val="FFFFFF"/>
                </a:solidFill>
                <a:latin typeface="MessinaSans-Regular"/>
                <a:ea typeface="MessinaSans-Regular"/>
                <a:cs typeface="MessinaSans-Regular"/>
                <a:sym typeface="MessinaSans-Regular"/>
              </a:defRPr>
            </a:pPr>
            <a:r>
              <a:rPr lang="en-US" sz="3400" dirty="0">
                <a:latin typeface="MessinaSans-Bold"/>
                <a:ea typeface="MessinaSans-Bold"/>
                <a:cs typeface="MessinaSans-Bold"/>
                <a:sym typeface="MessinaSans-Bold"/>
              </a:rPr>
              <a:t>ESTIMATE YOUR COST</a:t>
            </a:r>
          </a:p>
          <a:p>
            <a:pPr algn="l">
              <a:spcBef>
                <a:spcPts val="1500"/>
              </a:spcBef>
              <a:buClrTx/>
              <a:defRPr sz="4000">
                <a:solidFill>
                  <a:srgbClr val="FFFFFF"/>
                </a:solidFill>
                <a:latin typeface="MessinaSans-Regular"/>
                <a:ea typeface="MessinaSans-Regular"/>
                <a:cs typeface="MessinaSans-Regular"/>
                <a:sym typeface="MessinaSans-Regular"/>
              </a:defRPr>
            </a:pPr>
            <a:r>
              <a:rPr dirty="0" err="1">
                <a:latin typeface="MessinaSans-Bold"/>
                <a:ea typeface="MessinaSans-Bold"/>
                <a:cs typeface="MessinaSans-Bold"/>
                <a:sym typeface="MessinaSans-Bold"/>
              </a:rPr>
              <a:t>mitadmissions.org</a:t>
            </a:r>
            <a:r>
              <a:rPr dirty="0">
                <a:latin typeface="MessinaSans-Bold"/>
                <a:ea typeface="MessinaSans-Bold"/>
                <a:cs typeface="MessinaSans-Bold"/>
                <a:sym typeface="MessinaSans-Bold"/>
              </a:rPr>
              <a:t>/afford</a:t>
            </a:r>
          </a:p>
        </p:txBody>
      </p:sp>
      <p:sp>
        <p:nvSpPr>
          <p:cNvPr id="173" name="Rectangle"/>
          <p:cNvSpPr/>
          <p:nvPr/>
        </p:nvSpPr>
        <p:spPr>
          <a:xfrm>
            <a:off x="0" y="0"/>
            <a:ext cx="508000" cy="13716000"/>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2" name="THE MIT APPLICATION…">
            <a:extLst>
              <a:ext uri="{FF2B5EF4-FFF2-40B4-BE49-F238E27FC236}">
                <a16:creationId xmlns:a16="http://schemas.microsoft.com/office/drawing/2014/main" id="{C7E2515B-E717-CB15-C452-D60DC9BDDD88}"/>
              </a:ext>
            </a:extLst>
          </p:cNvPr>
          <p:cNvSpPr txBox="1"/>
          <p:nvPr/>
        </p:nvSpPr>
        <p:spPr>
          <a:xfrm>
            <a:off x="1524001" y="3535062"/>
            <a:ext cx="13011806" cy="7993114"/>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337" tIns="46337" rIns="46337" bIns="46337">
            <a:spAutoFit/>
          </a:bodyPr>
          <a:lstStyle/>
          <a:p>
            <a:pPr algn="l">
              <a:lnSpc>
                <a:spcPct val="120000"/>
              </a:lnSpc>
              <a:buFont typeface="Helvetica Neue Light"/>
              <a:defRPr sz="6800" spc="544">
                <a:solidFill>
                  <a:srgbClr val="FFFFFF"/>
                </a:solidFill>
                <a:latin typeface="MessinaSans-Bold"/>
                <a:ea typeface="MessinaSans-Bold"/>
                <a:cs typeface="MessinaSans-Bold"/>
                <a:sym typeface="MessinaSans-Bold"/>
              </a:defRPr>
            </a:pPr>
            <a:r>
              <a:rPr lang="en-US" dirty="0"/>
              <a:t>AFFORDING MIT</a:t>
            </a:r>
          </a:p>
          <a:p>
            <a:pPr algn="l">
              <a:lnSpc>
                <a:spcPct val="120000"/>
              </a:lnSpc>
              <a:buClrTx/>
              <a:buSzPct val="75000"/>
              <a:defRPr>
                <a:solidFill>
                  <a:srgbClr val="FFFFFF"/>
                </a:solidFill>
                <a:latin typeface="MessinaSans-Regular"/>
                <a:ea typeface="MessinaSans-Regular"/>
                <a:cs typeface="MessinaSans-Regular"/>
                <a:sym typeface="MessinaSans-Regular"/>
              </a:defRPr>
            </a:pPr>
            <a:endParaRPr lang="en-US" dirty="0"/>
          </a:p>
          <a:p>
            <a:pPr algn="l">
              <a:lnSpc>
                <a:spcPct val="120000"/>
              </a:lnSpc>
              <a:buClrTx/>
              <a:buSzPct val="75000"/>
              <a:defRPr>
                <a:solidFill>
                  <a:srgbClr val="FFFFFF"/>
                </a:solidFill>
                <a:latin typeface="MessinaSans-Regular"/>
                <a:ea typeface="MessinaSans-Regular"/>
                <a:cs typeface="MessinaSans-Regular"/>
                <a:sym typeface="MessinaSans-Regular"/>
              </a:defRPr>
            </a:pPr>
            <a:r>
              <a:rPr lang="en-US" dirty="0"/>
              <a:t>MIT is one of only seven U.S. colleges that practices need-blind admissions, offers need-based aid, and meets full demonstrated need for all undergraduate students. We are committed to making the cost of an MIT education affordable!</a:t>
            </a:r>
            <a:endParaRPr b="1"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hueOff val="-303440"/>
            <a:satOff val="-56798"/>
            <a:lumOff val="-36862"/>
          </a:schemeClr>
        </a:solidFill>
        <a:effectLst/>
      </p:bgPr>
    </p:bg>
    <p:spTree>
      <p:nvGrpSpPr>
        <p:cNvPr id="1" name=""/>
        <p:cNvGrpSpPr/>
        <p:nvPr/>
      </p:nvGrpSpPr>
      <p:grpSpPr>
        <a:xfrm>
          <a:off x="0" y="0"/>
          <a:ext cx="0" cy="0"/>
          <a:chOff x="0" y="0"/>
          <a:chExt cx="0" cy="0"/>
        </a:xfrm>
      </p:grpSpPr>
      <p:sp>
        <p:nvSpPr>
          <p:cNvPr id="169" name="DISCOVER MIt / APPLY &amp; AFFORD"/>
          <p:cNvSpPr txBox="1"/>
          <p:nvPr/>
        </p:nvSpPr>
        <p:spPr>
          <a:xfrm>
            <a:off x="1524000" y="1270000"/>
            <a:ext cx="9237055" cy="431800"/>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buFont typeface="Helvetica Neue Light"/>
              <a:defRPr sz="2800" cap="all" spc="448">
                <a:solidFill>
                  <a:srgbClr val="FFFFFF"/>
                </a:solidFill>
                <a:latin typeface="MessinaSans-Regular"/>
                <a:ea typeface="MessinaSans-Regular"/>
                <a:cs typeface="MessinaSans-Regular"/>
                <a:sym typeface="MessinaSans-Regular"/>
              </a:defRPr>
            </a:pPr>
            <a:r>
              <a:rPr lang="en-US" dirty="0"/>
              <a:t>APPLY &amp; AFFORD </a:t>
            </a:r>
            <a:r>
              <a:rPr dirty="0"/>
              <a:t>/ </a:t>
            </a:r>
            <a:r>
              <a:rPr lang="en-US" dirty="0">
                <a:latin typeface="MessinaSans-Bold"/>
                <a:sym typeface="MessinaSans-Bold"/>
              </a:rPr>
              <a:t>Applying FOR AID</a:t>
            </a:r>
            <a:endParaRPr dirty="0">
              <a:latin typeface="MessinaSans-Bold"/>
              <a:ea typeface="MessinaSans-Bold"/>
              <a:cs typeface="MessinaSans-Bold"/>
              <a:sym typeface="MessinaSans-Bold"/>
            </a:endParaRPr>
          </a:p>
        </p:txBody>
      </p:sp>
      <p:sp>
        <p:nvSpPr>
          <p:cNvPr id="173" name="Rectangle"/>
          <p:cNvSpPr/>
          <p:nvPr/>
        </p:nvSpPr>
        <p:spPr>
          <a:xfrm>
            <a:off x="0" y="0"/>
            <a:ext cx="508000" cy="13716000"/>
          </a:xfrm>
          <a:prstGeom prst="rect">
            <a:avLst/>
          </a:prstGeom>
          <a:solidFill>
            <a:schemeClr val="accent5">
              <a:hueOff val="-858099"/>
              <a:satOff val="-16883"/>
              <a:lumOff val="15856"/>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2" name="THE MIT APPLICATION…">
            <a:extLst>
              <a:ext uri="{FF2B5EF4-FFF2-40B4-BE49-F238E27FC236}">
                <a16:creationId xmlns:a16="http://schemas.microsoft.com/office/drawing/2014/main" id="{C7E2515B-E717-CB15-C452-D60DC9BDDD88}"/>
              </a:ext>
            </a:extLst>
          </p:cNvPr>
          <p:cNvSpPr txBox="1"/>
          <p:nvPr/>
        </p:nvSpPr>
        <p:spPr>
          <a:xfrm>
            <a:off x="1524000" y="3062097"/>
            <a:ext cx="21241407" cy="9573290"/>
          </a:xfrm>
          <a:prstGeom prst="rect">
            <a:avLst/>
          </a:prstGeom>
          <a:ln w="3175"/>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337" tIns="46337" rIns="46337" bIns="46337">
            <a:spAutoFit/>
          </a:bodyPr>
          <a:lstStyle/>
          <a:p>
            <a:pPr algn="l">
              <a:lnSpc>
                <a:spcPct val="120000"/>
              </a:lnSpc>
              <a:buFont typeface="Helvetica Neue Light"/>
              <a:defRPr sz="6800" spc="544">
                <a:solidFill>
                  <a:srgbClr val="FFFFFF"/>
                </a:solidFill>
                <a:latin typeface="MessinaSans-Bold"/>
                <a:ea typeface="MessinaSans-Bold"/>
                <a:cs typeface="MessinaSans-Bold"/>
                <a:sym typeface="MessinaSans-Bold"/>
              </a:defRPr>
            </a:pPr>
            <a:r>
              <a:rPr lang="en-US" dirty="0"/>
              <a:t>APPLYING FOR AID</a:t>
            </a:r>
          </a:p>
          <a:p>
            <a:pPr algn="l">
              <a:lnSpc>
                <a:spcPct val="120000"/>
              </a:lnSpc>
              <a:buClrTx/>
              <a:buSzPct val="75000"/>
              <a:defRPr>
                <a:solidFill>
                  <a:srgbClr val="FFFFFF"/>
                </a:solidFill>
                <a:latin typeface="MessinaSans-Regular"/>
                <a:ea typeface="MessinaSans-Regular"/>
                <a:cs typeface="MessinaSans-Regular"/>
                <a:sym typeface="MessinaSans-Regular"/>
              </a:defRPr>
            </a:pPr>
            <a:endParaRPr lang="en-US" dirty="0"/>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lang="en-US" dirty="0"/>
              <a:t>Early Action: November 30** </a:t>
            </a:r>
            <a:endParaRPr lang="en-US" sz="4800" dirty="0"/>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r>
              <a:rPr lang="en-US" dirty="0"/>
              <a:t>Regular Action: February 15</a:t>
            </a:r>
          </a:p>
          <a:p>
            <a:pPr marL="642055" indent="-642055" algn="l">
              <a:lnSpc>
                <a:spcPct val="120000"/>
              </a:lnSpc>
              <a:buClrTx/>
              <a:buSzPct val="75000"/>
              <a:buChar char="–"/>
              <a:defRPr>
                <a:solidFill>
                  <a:srgbClr val="FFFFFF"/>
                </a:solidFill>
                <a:latin typeface="MessinaSans-Regular"/>
                <a:ea typeface="MessinaSans-Regular"/>
                <a:cs typeface="MessinaSans-Regular"/>
                <a:sym typeface="MessinaSans-Regular"/>
              </a:defRPr>
            </a:pPr>
            <a:endParaRPr lang="en-US" sz="4800" dirty="0"/>
          </a:p>
          <a:p>
            <a:pPr algn="l">
              <a:lnSpc>
                <a:spcPct val="120000"/>
              </a:lnSpc>
              <a:buClrTx/>
              <a:buSzPct val="75000"/>
              <a:defRPr>
                <a:solidFill>
                  <a:srgbClr val="FFFFFF"/>
                </a:solidFill>
                <a:latin typeface="MessinaSans-Regular"/>
                <a:ea typeface="MessinaSans-Regular"/>
                <a:cs typeface="MessinaSans-Regular"/>
                <a:sym typeface="MessinaSans-Regular"/>
              </a:defRPr>
            </a:pPr>
            <a:r>
              <a:rPr lang="en-US" dirty="0"/>
              <a:t>You’ll need: CSS Profile, parental tax returns or income documentation (submitted through IDOC), and FAFSA** </a:t>
            </a:r>
          </a:p>
          <a:p>
            <a:pPr algn="l">
              <a:lnSpc>
                <a:spcPct val="120000"/>
              </a:lnSpc>
              <a:buClrTx/>
              <a:buSzPct val="75000"/>
              <a:defRPr>
                <a:solidFill>
                  <a:srgbClr val="FFFFFF"/>
                </a:solidFill>
                <a:latin typeface="MessinaSans-Regular"/>
                <a:ea typeface="MessinaSans-Regular"/>
                <a:cs typeface="MessinaSans-Regular"/>
                <a:sym typeface="MessinaSans-Regular"/>
              </a:defRPr>
            </a:pPr>
            <a:endParaRPr lang="en-US" dirty="0"/>
          </a:p>
          <a:p>
            <a:pPr algn="l">
              <a:lnSpc>
                <a:spcPct val="120000"/>
              </a:lnSpc>
              <a:buClrTx/>
              <a:buSzPct val="75000"/>
              <a:defRPr>
                <a:solidFill>
                  <a:srgbClr val="FFFFFF"/>
                </a:solidFill>
                <a:latin typeface="MessinaSans-Regular"/>
                <a:ea typeface="MessinaSans-Regular"/>
                <a:cs typeface="MessinaSans-Regular"/>
                <a:sym typeface="MessinaSans-Regular"/>
              </a:defRPr>
            </a:pPr>
            <a:r>
              <a:rPr lang="en-US" sz="4400" dirty="0"/>
              <a:t>**Only for US Citizens</a:t>
            </a:r>
            <a:endParaRPr lang="en-US" sz="4500" b="1" dirty="0"/>
          </a:p>
          <a:p>
            <a:pPr algn="l">
              <a:lnSpc>
                <a:spcPct val="120000"/>
              </a:lnSpc>
              <a:buClrTx/>
              <a:buSzPct val="75000"/>
              <a:defRPr>
                <a:solidFill>
                  <a:srgbClr val="FFFFFF"/>
                </a:solidFill>
                <a:latin typeface="MessinaSans-Regular"/>
                <a:ea typeface="MessinaSans-Regular"/>
                <a:cs typeface="MessinaSans-Regular"/>
                <a:sym typeface="MessinaSans-Regular"/>
              </a:defRPr>
            </a:pPr>
            <a:endParaRPr lang="en-US" sz="4500" b="1" dirty="0"/>
          </a:p>
        </p:txBody>
      </p:sp>
      <p:sp>
        <p:nvSpPr>
          <p:cNvPr id="5" name="THE MIT APPLICATION…">
            <a:extLst>
              <a:ext uri="{FF2B5EF4-FFF2-40B4-BE49-F238E27FC236}">
                <a16:creationId xmlns:a16="http://schemas.microsoft.com/office/drawing/2014/main" id="{85953D7E-07FD-C763-A216-BCA6A785C065}"/>
              </a:ext>
            </a:extLst>
          </p:cNvPr>
          <p:cNvSpPr txBox="1"/>
          <p:nvPr/>
        </p:nvSpPr>
        <p:spPr>
          <a:xfrm>
            <a:off x="19478254" y="10949298"/>
            <a:ext cx="17210081" cy="772226"/>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337" tIns="46337" rIns="46337" bIns="46337">
            <a:spAutoFit/>
          </a:bodyPr>
          <a:lstStyle/>
          <a:p>
            <a:pPr algn="l">
              <a:lnSpc>
                <a:spcPct val="120000"/>
              </a:lnSpc>
              <a:buClrTx/>
              <a:buSzPct val="75000"/>
              <a:defRPr>
                <a:solidFill>
                  <a:srgbClr val="FFFFFF"/>
                </a:solidFill>
                <a:latin typeface="MessinaSans-Regular"/>
                <a:ea typeface="MessinaSans-Regular"/>
                <a:cs typeface="MessinaSans-Regular"/>
                <a:sym typeface="MessinaSans-Regular"/>
              </a:defRPr>
            </a:pPr>
            <a:endParaRPr lang="en-US" sz="4000" b="1" dirty="0"/>
          </a:p>
        </p:txBody>
      </p:sp>
    </p:spTree>
    <p:extLst>
      <p:ext uri="{BB962C8B-B14F-4D97-AF65-F5344CB8AC3E}">
        <p14:creationId xmlns:p14="http://schemas.microsoft.com/office/powerpoint/2010/main" val="27620329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2000"/>
          </a:stretch>
        </a:blipFill>
        <a:effectLst/>
      </p:bgPr>
    </p:bg>
    <p:spTree>
      <p:nvGrpSpPr>
        <p:cNvPr id="1" name=""/>
        <p:cNvGrpSpPr/>
        <p:nvPr/>
      </p:nvGrpSpPr>
      <p:grpSpPr>
        <a:xfrm>
          <a:off x="0" y="0"/>
          <a:ext cx="0" cy="0"/>
          <a:chOff x="0" y="0"/>
          <a:chExt cx="0" cy="0"/>
        </a:xfrm>
      </p:grpSpPr>
      <p:sp>
        <p:nvSpPr>
          <p:cNvPr id="178" name="Rectangle"/>
          <p:cNvSpPr/>
          <p:nvPr/>
        </p:nvSpPr>
        <p:spPr>
          <a:xfrm>
            <a:off x="0" y="11360201"/>
            <a:ext cx="24384000" cy="2355800"/>
          </a:xfrm>
          <a:prstGeom prst="rect">
            <a:avLst/>
          </a:prstGeom>
          <a:solidFill>
            <a:schemeClr val="accent1">
              <a:hueOff val="-303440"/>
              <a:satOff val="-56798"/>
              <a:lumOff val="-36862"/>
            </a:schemeClr>
          </a:solidFill>
          <a:ln w="12700"/>
        </p:spPr>
        <p:txBody>
          <a:bodyPr lIns="46337" tIns="46337" rIns="46337" bIns="46337"/>
          <a:lstStyle/>
          <a:p>
            <a:pPr>
              <a:buClr>
                <a:srgbClr val="E9BB29"/>
              </a:buClr>
              <a:defRPr sz="5600">
                <a:solidFill>
                  <a:srgbClr val="E9BB29"/>
                </a:solidFill>
                <a:uFill>
                  <a:solidFill>
                    <a:srgbClr val="E9BB29"/>
                  </a:solidFill>
                </a:uFill>
              </a:defRPr>
            </a:pPr>
            <a:endParaRPr/>
          </a:p>
        </p:txBody>
      </p:sp>
      <p:sp>
        <p:nvSpPr>
          <p:cNvPr id="179" name="DISCOVER MIT"/>
          <p:cNvSpPr txBox="1"/>
          <p:nvPr/>
        </p:nvSpPr>
        <p:spPr>
          <a:xfrm>
            <a:off x="1246909" y="11984103"/>
            <a:ext cx="8411599" cy="1107996"/>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l">
              <a:buFont typeface="Helvetica Neue Light"/>
              <a:defRPr sz="7200" cap="all" spc="576">
                <a:solidFill>
                  <a:srgbClr val="FFFFFF"/>
                </a:solidFill>
                <a:latin typeface="MessinaSans-Bold"/>
                <a:ea typeface="MessinaSans-Bold"/>
                <a:cs typeface="MessinaSans-Bold"/>
                <a:sym typeface="MessinaSans-Bold"/>
              </a:defRPr>
            </a:lvl1pPr>
          </a:lstStyle>
          <a:p>
            <a:r>
              <a:rPr lang="en-US" dirty="0"/>
              <a:t>Q&amp;A</a:t>
            </a:r>
            <a:endParaRPr dirty="0"/>
          </a:p>
        </p:txBody>
      </p:sp>
      <p:sp>
        <p:nvSpPr>
          <p:cNvPr id="2" name="Estimate your cost using the MyinTuition Quick College Cost Estimator…">
            <a:extLst>
              <a:ext uri="{FF2B5EF4-FFF2-40B4-BE49-F238E27FC236}">
                <a16:creationId xmlns:a16="http://schemas.microsoft.com/office/drawing/2014/main" id="{5981330E-CE71-3045-5902-AE2E56969426}"/>
              </a:ext>
            </a:extLst>
          </p:cNvPr>
          <p:cNvSpPr txBox="1"/>
          <p:nvPr/>
        </p:nvSpPr>
        <p:spPr>
          <a:xfrm>
            <a:off x="4649820" y="12145333"/>
            <a:ext cx="9625707" cy="709132"/>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337" tIns="46337" rIns="46337" bIns="46337">
            <a:spAutoFit/>
          </a:bodyPr>
          <a:lstStyle/>
          <a:p>
            <a:pPr algn="l">
              <a:spcBef>
                <a:spcPts val="1500"/>
              </a:spcBef>
              <a:buClrTx/>
              <a:defRPr sz="4000">
                <a:solidFill>
                  <a:srgbClr val="FFFFFF"/>
                </a:solidFill>
                <a:latin typeface="MessinaSans-Regular"/>
                <a:ea typeface="MessinaSans-Regular"/>
                <a:cs typeface="MessinaSans-Regular"/>
                <a:sym typeface="MessinaSans-Regular"/>
              </a:defRPr>
            </a:pPr>
            <a:r>
              <a:rPr dirty="0" err="1">
                <a:latin typeface="MessinaSans-Bold"/>
                <a:ea typeface="MessinaSans-Bold"/>
                <a:cs typeface="MessinaSans-Bold"/>
                <a:sym typeface="MessinaSans-Bold"/>
              </a:rPr>
              <a:t>mitadmissions.org</a:t>
            </a:r>
            <a:endParaRPr dirty="0">
              <a:latin typeface="MessinaSans-Bold"/>
              <a:ea typeface="MessinaSans-Bold"/>
              <a:cs typeface="MessinaSans-Bold"/>
              <a:sym typeface="MessinaSans-Bold"/>
            </a:endParaRPr>
          </a:p>
        </p:txBody>
      </p:sp>
      <p:sp>
        <p:nvSpPr>
          <p:cNvPr id="3" name="Estimate your cost using the MyinTuition Quick College Cost Estimator…">
            <a:extLst>
              <a:ext uri="{FF2B5EF4-FFF2-40B4-BE49-F238E27FC236}">
                <a16:creationId xmlns:a16="http://schemas.microsoft.com/office/drawing/2014/main" id="{0ED8EF42-488E-7574-2455-5158E48657BA}"/>
              </a:ext>
            </a:extLst>
          </p:cNvPr>
          <p:cNvSpPr txBox="1"/>
          <p:nvPr/>
        </p:nvSpPr>
        <p:spPr>
          <a:xfrm>
            <a:off x="11630031" y="12145333"/>
            <a:ext cx="9625707" cy="709132"/>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337" tIns="46337" rIns="46337" bIns="46337">
            <a:spAutoFit/>
          </a:bodyPr>
          <a:lstStyle/>
          <a:p>
            <a:pPr algn="l">
              <a:spcBef>
                <a:spcPts val="1500"/>
              </a:spcBef>
              <a:buClrTx/>
              <a:defRPr sz="4000">
                <a:solidFill>
                  <a:srgbClr val="FFFFFF"/>
                </a:solidFill>
                <a:latin typeface="MessinaSans-Regular"/>
                <a:ea typeface="MessinaSans-Regular"/>
                <a:cs typeface="MessinaSans-Regular"/>
                <a:sym typeface="MessinaSans-Regular"/>
              </a:defRPr>
            </a:pPr>
            <a:r>
              <a:rPr lang="en-US" dirty="0" err="1">
                <a:latin typeface="MessinaSans-Bold"/>
                <a:ea typeface="MessinaSans-Bold"/>
                <a:cs typeface="MessinaSans-Bold"/>
                <a:sym typeface="MessinaSans-Bold"/>
              </a:rPr>
              <a:t>sfs.mit.edu</a:t>
            </a:r>
            <a:endParaRPr dirty="0">
              <a:latin typeface="MessinaSans-Bold"/>
              <a:ea typeface="MessinaSans-Bold"/>
              <a:cs typeface="MessinaSans-Bold"/>
              <a:sym typeface="MessinaSans-Bold"/>
            </a:endParaRPr>
          </a:p>
        </p:txBody>
      </p:sp>
      <p:sp>
        <p:nvSpPr>
          <p:cNvPr id="4" name="Estimate your cost using the MyinTuition Quick College Cost Estimator…">
            <a:extLst>
              <a:ext uri="{FF2B5EF4-FFF2-40B4-BE49-F238E27FC236}">
                <a16:creationId xmlns:a16="http://schemas.microsoft.com/office/drawing/2014/main" id="{ED0FA171-CF66-DFDA-E341-1776A7BA96E4}"/>
              </a:ext>
            </a:extLst>
          </p:cNvPr>
          <p:cNvSpPr txBox="1"/>
          <p:nvPr/>
        </p:nvSpPr>
        <p:spPr>
          <a:xfrm>
            <a:off x="17066802" y="12145333"/>
            <a:ext cx="9625707" cy="709132"/>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6337" tIns="46337" rIns="46337" bIns="46337">
            <a:spAutoFit/>
          </a:bodyPr>
          <a:lstStyle/>
          <a:p>
            <a:pPr algn="l">
              <a:spcBef>
                <a:spcPts val="1500"/>
              </a:spcBef>
              <a:buClrTx/>
              <a:defRPr sz="4000">
                <a:solidFill>
                  <a:srgbClr val="FFFFFF"/>
                </a:solidFill>
                <a:latin typeface="MessinaSans-Regular"/>
                <a:ea typeface="MessinaSans-Regular"/>
                <a:cs typeface="MessinaSans-Regular"/>
                <a:sym typeface="MessinaSans-Regular"/>
              </a:defRPr>
            </a:pPr>
            <a:r>
              <a:rPr lang="en-US" dirty="0" err="1">
                <a:latin typeface="MessinaSans-Bold"/>
                <a:ea typeface="MessinaSans-Bold"/>
                <a:cs typeface="MessinaSans-Bold"/>
                <a:sym typeface="MessinaSans-Bold"/>
              </a:rPr>
              <a:t>admissions@mit.edu</a:t>
            </a:r>
            <a:endParaRPr dirty="0">
              <a:latin typeface="MessinaSans-Bold"/>
              <a:ea typeface="MessinaSans-Bold"/>
              <a:cs typeface="MessinaSans-Bold"/>
              <a:sym typeface="MessinaSans-Bold"/>
            </a:endParaRP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1D6AF7"/>
      </a:accent1>
      <a:accent2>
        <a:srgbClr val="8CA5CC"/>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solidFill>
          <a:schemeClr val="phClr"/>
        </a:solidFill>
        <a:solidFill>
          <a:schemeClr val="phClr"/>
        </a:solidFill>
      </a:fillStyleLst>
      <a:lnStyleLst>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03440"/>
            <a:satOff val="-56798"/>
            <a:lumOff val="-36862"/>
          </a:schemeClr>
        </a:solidFill>
        <a:ln w="12700" cap="flat">
          <a:noFill/>
          <a:round/>
        </a:ln>
        <a:effectLst/>
        <a:sp3d/>
      </a:spPr>
      <a:bodyPr rot="0" spcFirstLastPara="1" vertOverflow="overflow" horzOverflow="overflow" vert="horz" wrap="square" lIns="46337" tIns="46337" rIns="46337" bIns="46337" numCol="1" spcCol="38100" rtlCol="0" anchor="t">
        <a:spAutoFit/>
      </a:bodyPr>
      <a:lstStyle>
        <a:defPPr marL="0" marR="0" indent="0" algn="ctr" defTabSz="1251121" rtl="0" fontAlgn="auto" latinLnBrk="0" hangingPunct="0">
          <a:lnSpc>
            <a:spcPct val="100000"/>
          </a:lnSpc>
          <a:spcBef>
            <a:spcPts val="0"/>
          </a:spcBef>
          <a:spcAft>
            <a:spcPts val="0"/>
          </a:spcAft>
          <a:buClr>
            <a:srgbClr val="E9BB29"/>
          </a:buClr>
          <a:buSzTx/>
          <a:buFontTx/>
          <a:buNone/>
          <a:tabLst/>
          <a:defRPr kumimoji="0" sz="5600" b="0" i="0" u="none" strike="noStrike" cap="none" spc="0" normalizeH="0" baseline="0">
            <a:ln>
              <a:noFill/>
            </a:ln>
            <a:solidFill>
              <a:srgbClr val="E9BB29"/>
            </a:solidFill>
            <a:effectLst/>
            <a:uFill>
              <a:solidFill>
                <a:srgbClr val="E9BB29"/>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1783" tIns="61783" rIns="61783" bIns="61783" numCol="1" spcCol="38100" rtlCol="0" anchor="ctr">
        <a:spAutoFit/>
      </a:bodyPr>
      <a:lstStyle>
        <a:defPPr marL="0" marR="0" indent="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1D6AF7"/>
      </a:accent1>
      <a:accent2>
        <a:srgbClr val="8CA5CC"/>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solidFill>
          <a:schemeClr val="phClr"/>
        </a:solidFill>
        <a:solidFill>
          <a:schemeClr val="phClr"/>
        </a:solidFill>
      </a:fillStyleLst>
      <a:lnStyleLst>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 w="9525" cap="flat" cmpd="sng" algn="ctr">
          <a:solidFill>
            <a:schemeClr val="phClr">
              <a:shade val="95000"/>
              <a:satMod val="104999"/>
            </a:scheme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03440"/>
            <a:satOff val="-56798"/>
            <a:lumOff val="-36862"/>
          </a:schemeClr>
        </a:solidFill>
        <a:ln w="12700" cap="flat">
          <a:noFill/>
          <a:round/>
        </a:ln>
        <a:effectLst/>
        <a:sp3d/>
      </a:spPr>
      <a:bodyPr rot="0" spcFirstLastPara="1" vertOverflow="overflow" horzOverflow="overflow" vert="horz" wrap="square" lIns="46337" tIns="46337" rIns="46337" bIns="46337" numCol="1" spcCol="38100" rtlCol="0" anchor="t">
        <a:spAutoFit/>
      </a:bodyPr>
      <a:lstStyle>
        <a:defPPr marL="0" marR="0" indent="0" algn="ctr" defTabSz="1251121" rtl="0" fontAlgn="auto" latinLnBrk="0" hangingPunct="0">
          <a:lnSpc>
            <a:spcPct val="100000"/>
          </a:lnSpc>
          <a:spcBef>
            <a:spcPts val="0"/>
          </a:spcBef>
          <a:spcAft>
            <a:spcPts val="0"/>
          </a:spcAft>
          <a:buClr>
            <a:srgbClr val="E9BB29"/>
          </a:buClr>
          <a:buSzTx/>
          <a:buFontTx/>
          <a:buNone/>
          <a:tabLst/>
          <a:defRPr kumimoji="0" sz="5600" b="0" i="0" u="none" strike="noStrike" cap="none" spc="0" normalizeH="0" baseline="0">
            <a:ln>
              <a:noFill/>
            </a:ln>
            <a:solidFill>
              <a:srgbClr val="E9BB29"/>
            </a:solidFill>
            <a:effectLst/>
            <a:uFill>
              <a:solidFill>
                <a:srgbClr val="E9BB29"/>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61783" tIns="61783" rIns="61783" bIns="61783" numCol="1" spcCol="38100" rtlCol="0" anchor="ctr">
        <a:spAutoFit/>
      </a:bodyPr>
      <a:lstStyle>
        <a:defPPr marL="0" marR="0" indent="0" algn="ctr" defTabSz="1251121" rtl="0" fontAlgn="auto" latinLnBrk="0" hangingPunct="0">
          <a:lnSpc>
            <a:spcPct val="100000"/>
          </a:lnSpc>
          <a:spcBef>
            <a:spcPts val="0"/>
          </a:spcBef>
          <a:spcAft>
            <a:spcPts val="0"/>
          </a:spcAft>
          <a:buClr>
            <a:srgbClr val="000000"/>
          </a:buClr>
          <a:buSzTx/>
          <a:buFontTx/>
          <a:buNone/>
          <a:tabLst/>
          <a:defRPr kumimoji="0" sz="5200" b="0" i="0" u="none" strike="noStrike" cap="none" spc="0" normalizeH="0" baseline="0">
            <a:ln>
              <a:noFill/>
            </a:ln>
            <a:solidFill>
              <a:srgbClr val="000000"/>
            </a:solidFill>
            <a:effectLst/>
            <a:uFill>
              <a:solidFill>
                <a:srgbClr val="000000"/>
              </a:solidFill>
            </a:uFill>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7215</TotalTime>
  <Words>2529</Words>
  <Application>Microsoft Macintosh PowerPoint</Application>
  <PresentationFormat>Custom</PresentationFormat>
  <Paragraphs>164</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Gill Sans</vt:lpstr>
      <vt:lpstr>Oswald Light</vt:lpstr>
      <vt:lpstr>MessinaSans-Regular</vt:lpstr>
      <vt:lpstr>Arial</vt:lpstr>
      <vt:lpstr>Helvetica Neue Light</vt:lpstr>
      <vt:lpstr>Roboto</vt:lpstr>
      <vt:lpstr>Helvetica</vt:lpstr>
      <vt:lpstr>MessinaSans-Bold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Trinidad Carney</cp:lastModifiedBy>
  <cp:revision>16</cp:revision>
  <dcterms:modified xsi:type="dcterms:W3CDTF">2023-10-12T11:28:01Z</dcterms:modified>
</cp:coreProperties>
</file>