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9"/>
  </p:handoutMasterIdLst>
  <p:sldIdLst>
    <p:sldId id="257" r:id="rId5"/>
    <p:sldId id="262" r:id="rId6"/>
    <p:sldId id="258" r:id="rId7"/>
    <p:sldId id="263" r:id="rId8"/>
  </p:sldIdLst>
  <p:sldSz cx="12192000" cy="6858000"/>
  <p:notesSz cx="6950075" cy="9236075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C3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805B226-F693-E23A-0AC6-0487A3BCF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00"/>
            <a:ext cx="12191733" cy="68581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9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266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05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226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4201D2B-7635-B428-D717-5BAA3AF3A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0"/>
            <a:ext cx="12192000" cy="6858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546D40A-96B8-D561-0EFF-E423FA89EF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" y="0"/>
            <a:ext cx="12191733" cy="685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FE73CBD-6DB6-1214-E362-FB219C18C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50"/>
            <a:ext cx="12191998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E9DE903-E886-C822-0B1C-5FE52121B8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" y="0"/>
            <a:ext cx="121914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33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42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74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6FAC-9192-436B-870E-80DDE60983C7}" type="datetimeFigureOut">
              <a:rPr lang="es-CO" smtClean="0"/>
              <a:t>12/10/2023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boston@cancilleria.gov.co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cboston@cancilleria.gov.c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cboston@cancilleria.gov.co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boston@cancilleria.gov.co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ED4369D-6414-318E-76F7-57BE0461D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55903"/>
            <a:ext cx="8560904" cy="746194"/>
          </a:xfrm>
        </p:spPr>
        <p:txBody>
          <a:bodyPr>
            <a:noAutofit/>
          </a:bodyPr>
          <a:lstStyle/>
          <a:p>
            <a:r>
              <a:rPr lang="es-CO" sz="4000" b="1" dirty="0">
                <a:solidFill>
                  <a:schemeClr val="bg1"/>
                </a:solidFill>
                <a:latin typeface="Helvetica" pitchFamily="2" charset="0"/>
              </a:rPr>
              <a:t>Proyecto piloto Construyendo mi Camino a la Educación Superior</a:t>
            </a:r>
          </a:p>
        </p:txBody>
      </p:sp>
      <p:pic>
        <p:nvPicPr>
          <p:cNvPr id="2" name="Imagen 1" descr="Interfaz de usuario gráfica, Texto">
            <a:extLst>
              <a:ext uri="{FF2B5EF4-FFF2-40B4-BE49-F238E27FC236}">
                <a16:creationId xmlns:a16="http://schemas.microsoft.com/office/drawing/2014/main" id="{B3CB3F99-685B-1F70-31F6-DCDBEAC16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7" y="68548"/>
            <a:ext cx="3279989" cy="7949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76A3852-89DB-43D4-2BCB-07737E081388}"/>
              </a:ext>
            </a:extLst>
          </p:cNvPr>
          <p:cNvSpPr txBox="1"/>
          <p:nvPr/>
        </p:nvSpPr>
        <p:spPr>
          <a:xfrm>
            <a:off x="377611" y="6611779"/>
            <a:ext cx="101170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 err="1">
                <a:solidFill>
                  <a:srgbClr val="FFFFFF"/>
                </a:solidFill>
                <a:effectLst/>
                <a:latin typeface="+mj-lt"/>
              </a:rPr>
              <a:t>Teléfono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+mj-lt"/>
              </a:rPr>
              <a:t> local: 1 617 5366222  Dirección: 31 ST. James Avenue, Suite 960, Piso 9, Boston MA 02116  Correo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+mj-lt"/>
              </a:rPr>
              <a:t>electrónico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+mj-lt"/>
              </a:rPr>
              <a:t>: </a:t>
            </a:r>
            <a:r>
              <a:rPr lang="en-US" sz="1000" b="0" i="0" u="sng" dirty="0">
                <a:solidFill>
                  <a:srgbClr val="FFFFFF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cboston@cancilleria.gov.co</a:t>
            </a:r>
            <a:endParaRPr lang="en-US" sz="1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297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D04B00E-2166-3536-FD1F-8C9365001967}"/>
              </a:ext>
            </a:extLst>
          </p:cNvPr>
          <p:cNvSpPr/>
          <p:nvPr/>
        </p:nvSpPr>
        <p:spPr>
          <a:xfrm>
            <a:off x="491860" y="4185385"/>
            <a:ext cx="4009936" cy="1815882"/>
          </a:xfrm>
          <a:prstGeom prst="roundRect">
            <a:avLst/>
          </a:prstGeom>
          <a:ln w="19050">
            <a:solidFill>
              <a:srgbClr val="1C376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06B2AA-3355-F25C-36F5-030F41B7EE97}"/>
              </a:ext>
            </a:extLst>
          </p:cNvPr>
          <p:cNvSpPr txBox="1"/>
          <p:nvPr/>
        </p:nvSpPr>
        <p:spPr>
          <a:xfrm>
            <a:off x="571514" y="1422564"/>
            <a:ext cx="49148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400" b="1" dirty="0"/>
              <a:t>“La Educación Superior será reconocida como un derecho económico, social y cultural necesario  y progresivo para la realización humana” (PND 2022-2026).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A79BE42-956C-9AE0-DC81-9E99DE804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488" y="922487"/>
            <a:ext cx="4023851" cy="2682567"/>
          </a:xfrm>
          <a:prstGeom prst="rect">
            <a:avLst/>
          </a:prstGeom>
          <a:ln w="38100">
            <a:solidFill>
              <a:srgbClr val="1C3762"/>
            </a:solidFill>
          </a:ln>
        </p:spPr>
      </p:pic>
      <p:pic>
        <p:nvPicPr>
          <p:cNvPr id="20" name="Imagen 19" descr="Interfaz de usuario gráfica, Texto">
            <a:extLst>
              <a:ext uri="{FF2B5EF4-FFF2-40B4-BE49-F238E27FC236}">
                <a16:creationId xmlns:a16="http://schemas.microsoft.com/office/drawing/2014/main" id="{93F06883-267E-19A1-7A41-AF0390FFA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39" y="271833"/>
            <a:ext cx="2001274" cy="4850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9544F73-2778-6389-73BE-B9142911F8A4}"/>
              </a:ext>
            </a:extLst>
          </p:cNvPr>
          <p:cNvSpPr txBox="1"/>
          <p:nvPr/>
        </p:nvSpPr>
        <p:spPr>
          <a:xfrm>
            <a:off x="571514" y="4287545"/>
            <a:ext cx="4009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Consulta </a:t>
            </a:r>
            <a:r>
              <a:rPr lang="en-US" sz="1600" dirty="0" err="1"/>
              <a:t>reiterada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Comunidad</a:t>
            </a:r>
            <a:r>
              <a:rPr lang="en-US" sz="1600" dirty="0"/>
              <a:t> de + 50 </a:t>
            </a:r>
            <a:r>
              <a:rPr lang="en-US" sz="1600" dirty="0" err="1"/>
              <a:t>años</a:t>
            </a:r>
            <a:r>
              <a:rPr lang="en-US" sz="1600" dirty="0"/>
              <a:t>,    +,  </a:t>
            </a:r>
            <a:r>
              <a:rPr lang="en-US" sz="1600" dirty="0" err="1"/>
              <a:t>aplica</a:t>
            </a:r>
            <a:r>
              <a:rPr lang="en-US" sz="1600" dirty="0"/>
              <a:t> para </a:t>
            </a:r>
            <a:r>
              <a:rPr lang="en-US" sz="1600" dirty="0" err="1"/>
              <a:t>comunidad</a:t>
            </a:r>
            <a:r>
              <a:rPr lang="en-US" sz="1600" dirty="0"/>
              <a:t> </a:t>
            </a:r>
            <a:r>
              <a:rPr lang="en-US" sz="1600" dirty="0" err="1"/>
              <a:t>latinoamericana</a:t>
            </a:r>
            <a:r>
              <a:rPr lang="en-US" sz="1600" dirty="0"/>
              <a:t>: </a:t>
            </a:r>
          </a:p>
          <a:p>
            <a:r>
              <a:rPr lang="en-US" sz="1600" dirty="0"/>
              <a:t>     </a:t>
            </a:r>
            <a:r>
              <a:rPr lang="en-US" sz="1600" dirty="0" err="1"/>
              <a:t>herramientas</a:t>
            </a:r>
            <a:r>
              <a:rPr lang="en-US" sz="1600" dirty="0"/>
              <a:t>        </a:t>
            </a:r>
            <a:r>
              <a:rPr lang="en-US" sz="1600" dirty="0" err="1"/>
              <a:t>avance</a:t>
            </a:r>
            <a:r>
              <a:rPr lang="en-US" sz="1600" dirty="0"/>
              <a:t> e </a:t>
            </a:r>
            <a:r>
              <a:rPr lang="en-US" sz="1600" dirty="0" err="1"/>
              <a:t>integración</a:t>
            </a:r>
            <a:endParaRPr lang="en-US" sz="1600" dirty="0"/>
          </a:p>
          <a:p>
            <a:r>
              <a:rPr lang="en-US" sz="1600" dirty="0"/>
              <a:t>     mayor </a:t>
            </a:r>
            <a:r>
              <a:rPr lang="en-US" sz="1600" dirty="0" err="1"/>
              <a:t>presencia</a:t>
            </a:r>
            <a:r>
              <a:rPr lang="en-US" sz="1600" dirty="0"/>
              <a:t> en IES (</a:t>
            </a:r>
            <a:r>
              <a:rPr lang="en-US" sz="1600" dirty="0" err="1"/>
              <a:t>becas</a:t>
            </a:r>
            <a:r>
              <a:rPr lang="en-US" sz="1600" dirty="0"/>
              <a:t>)</a:t>
            </a:r>
          </a:p>
          <a:p>
            <a:r>
              <a:rPr lang="en-US" sz="1600" dirty="0"/>
              <a:t>     mayor </a:t>
            </a:r>
            <a:r>
              <a:rPr lang="en-US" sz="1600" dirty="0" err="1"/>
              <a:t>representación</a:t>
            </a:r>
            <a:r>
              <a:rPr lang="en-US" sz="1600" dirty="0"/>
              <a:t> y </a:t>
            </a:r>
            <a:r>
              <a:rPr lang="en-US" sz="1600" dirty="0" err="1"/>
              <a:t>liderazgo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25B3DDAB-887B-957F-B7DE-F85541702DCE}"/>
              </a:ext>
            </a:extLst>
          </p:cNvPr>
          <p:cNvSpPr/>
          <p:nvPr/>
        </p:nvSpPr>
        <p:spPr>
          <a:xfrm>
            <a:off x="3369119" y="4538444"/>
            <a:ext cx="100668" cy="24328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88DCF486-52DB-909E-F146-2652068998AC}"/>
              </a:ext>
            </a:extLst>
          </p:cNvPr>
          <p:cNvSpPr/>
          <p:nvPr/>
        </p:nvSpPr>
        <p:spPr>
          <a:xfrm>
            <a:off x="2203744" y="5102730"/>
            <a:ext cx="293084" cy="2535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D721147-EE87-F3C1-C53C-31D1122413FB}"/>
              </a:ext>
            </a:extLst>
          </p:cNvPr>
          <p:cNvSpPr/>
          <p:nvPr/>
        </p:nvSpPr>
        <p:spPr>
          <a:xfrm>
            <a:off x="5235404" y="4194495"/>
            <a:ext cx="2617691" cy="1855511"/>
          </a:xfrm>
          <a:prstGeom prst="roundRect">
            <a:avLst/>
          </a:prstGeom>
          <a:ln w="19050">
            <a:solidFill>
              <a:srgbClr val="1C376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500" dirty="0"/>
          </a:p>
          <a:p>
            <a:pPr algn="ctr"/>
            <a:r>
              <a:rPr lang="es-ES" sz="1500" dirty="0"/>
              <a:t>En Massachusetts solo el </a:t>
            </a:r>
            <a:r>
              <a:rPr lang="es-ES" sz="1500" dirty="0">
                <a:solidFill>
                  <a:schemeClr val="accent1">
                    <a:lumMod val="75000"/>
                  </a:schemeClr>
                </a:solidFill>
              </a:rPr>
              <a:t>27.4% </a:t>
            </a:r>
            <a:r>
              <a:rPr lang="es-ES" sz="1500" dirty="0"/>
              <a:t>de los </a:t>
            </a:r>
            <a:r>
              <a:rPr lang="es-ES" sz="1500" dirty="0" err="1"/>
              <a:t>colombianxs</a:t>
            </a:r>
            <a:r>
              <a:rPr lang="es-ES" sz="1500" dirty="0"/>
              <a:t> y </a:t>
            </a:r>
            <a:r>
              <a:rPr lang="es-ES" sz="1500" dirty="0">
                <a:solidFill>
                  <a:schemeClr val="accent1">
                    <a:lumMod val="75000"/>
                  </a:schemeClr>
                </a:solidFill>
              </a:rPr>
              <a:t>17,9%</a:t>
            </a:r>
            <a:r>
              <a:rPr lang="es-ES" sz="1500" dirty="0"/>
              <a:t> de los Otros </a:t>
            </a:r>
            <a:r>
              <a:rPr lang="es-ES" sz="1500" dirty="0" err="1"/>
              <a:t>Latinxs</a:t>
            </a:r>
            <a:r>
              <a:rPr lang="es-ES" sz="1500" dirty="0"/>
              <a:t> ha alcanzado la educación superior. Muy por debajo de los No Latinos (</a:t>
            </a:r>
            <a:r>
              <a:rPr lang="es-ES" sz="1500" dirty="0">
                <a:solidFill>
                  <a:schemeClr val="accent1">
                    <a:lumMod val="75000"/>
                  </a:schemeClr>
                </a:solidFill>
              </a:rPr>
              <a:t>46.7%).</a:t>
            </a:r>
          </a:p>
          <a:p>
            <a:pPr algn="ctr"/>
            <a:r>
              <a:rPr lang="es-ES" sz="9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</a:t>
            </a:r>
            <a:r>
              <a:rPr lang="es-ES" sz="900" dirty="0">
                <a:solidFill>
                  <a:schemeClr val="tx1"/>
                </a:solidFill>
              </a:rPr>
              <a:t>(</a:t>
            </a:r>
            <a:r>
              <a:rPr lang="es-ES" sz="900" dirty="0" err="1">
                <a:solidFill>
                  <a:schemeClr val="tx1"/>
                </a:solidFill>
              </a:rPr>
              <a:t>Umass</a:t>
            </a:r>
            <a:r>
              <a:rPr lang="es-ES" sz="900" dirty="0">
                <a:solidFill>
                  <a:schemeClr val="tx1"/>
                </a:solidFill>
              </a:rPr>
              <a:t> 2020)</a:t>
            </a:r>
          </a:p>
          <a:p>
            <a:pPr algn="ctr"/>
            <a:endParaRPr lang="es-419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2E4B0EB-8FDF-5EEE-82D1-5EE06DC393E7}"/>
              </a:ext>
            </a:extLst>
          </p:cNvPr>
          <p:cNvSpPr/>
          <p:nvPr/>
        </p:nvSpPr>
        <p:spPr>
          <a:xfrm>
            <a:off x="8586703" y="4180419"/>
            <a:ext cx="2617691" cy="1855512"/>
          </a:xfrm>
          <a:prstGeom prst="roundRect">
            <a:avLst/>
          </a:prstGeom>
          <a:ln w="19050">
            <a:solidFill>
              <a:srgbClr val="1C376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600" dirty="0"/>
          </a:p>
          <a:p>
            <a:pPr algn="ctr"/>
            <a:r>
              <a:rPr lang="es-ES" sz="1600" dirty="0"/>
              <a:t>Los trabajadores </a:t>
            </a:r>
            <a:r>
              <a:rPr lang="es-ES" sz="1600" dirty="0" err="1"/>
              <a:t>latinxs</a:t>
            </a:r>
            <a:r>
              <a:rPr lang="es-ES" sz="1600" dirty="0"/>
              <a:t> ganan cerca de $22,550 menos que los No Latinos. Los colombianos ganan $24,572 menos.</a:t>
            </a:r>
          </a:p>
          <a:p>
            <a:pPr algn="r"/>
            <a:endParaRPr lang="es-ES" sz="200" dirty="0">
              <a:solidFill>
                <a:schemeClr val="tx1"/>
              </a:solidFill>
            </a:endParaRPr>
          </a:p>
          <a:p>
            <a:pPr algn="r"/>
            <a:r>
              <a:rPr lang="es-ES" sz="1000" dirty="0">
                <a:solidFill>
                  <a:schemeClr val="tx1"/>
                </a:solidFill>
              </a:rPr>
              <a:t>(</a:t>
            </a:r>
            <a:r>
              <a:rPr lang="es-ES" sz="1000" dirty="0" err="1">
                <a:solidFill>
                  <a:schemeClr val="tx1"/>
                </a:solidFill>
              </a:rPr>
              <a:t>Umass</a:t>
            </a:r>
            <a:r>
              <a:rPr lang="es-ES" sz="1000" dirty="0">
                <a:solidFill>
                  <a:schemeClr val="tx1"/>
                </a:solidFill>
              </a:rPr>
              <a:t> 2020)</a:t>
            </a:r>
          </a:p>
          <a:p>
            <a:pPr algn="ctr"/>
            <a:r>
              <a:rPr lang="es-ES" sz="1600" dirty="0"/>
              <a:t> </a:t>
            </a:r>
            <a:endParaRPr lang="es-419" sz="16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218818-1502-51D9-1819-A774882CB70E}"/>
              </a:ext>
            </a:extLst>
          </p:cNvPr>
          <p:cNvSpPr txBox="1"/>
          <p:nvPr/>
        </p:nvSpPr>
        <p:spPr>
          <a:xfrm>
            <a:off x="1242763" y="6660084"/>
            <a:ext cx="95690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 err="1">
                <a:solidFill>
                  <a:srgbClr val="FFFFFF"/>
                </a:solidFill>
                <a:effectLst/>
                <a:latin typeface="+mj-lt"/>
              </a:rPr>
              <a:t>Teléfono</a:t>
            </a:r>
            <a:r>
              <a:rPr lang="en-US" sz="1050" b="0" i="0" dirty="0">
                <a:solidFill>
                  <a:srgbClr val="FFFFFF"/>
                </a:solidFill>
                <a:effectLst/>
                <a:latin typeface="+mj-lt"/>
              </a:rPr>
              <a:t> local: 1 617 5366222  Dirección: 31 ST. James Avenue, Suite 960, Piso 9, Boston MA 02116  Correo </a:t>
            </a:r>
            <a:r>
              <a:rPr lang="en-US" sz="1050" b="0" i="0" dirty="0" err="1">
                <a:solidFill>
                  <a:srgbClr val="FFFFFF"/>
                </a:solidFill>
                <a:effectLst/>
                <a:latin typeface="+mj-lt"/>
              </a:rPr>
              <a:t>electrónico</a:t>
            </a:r>
            <a:r>
              <a:rPr lang="en-US" sz="1050" b="0" i="0" dirty="0">
                <a:solidFill>
                  <a:srgbClr val="FFFFFF"/>
                </a:solidFill>
                <a:effectLst/>
                <a:latin typeface="+mj-lt"/>
              </a:rPr>
              <a:t>: </a:t>
            </a:r>
            <a:r>
              <a:rPr lang="en-US" sz="1050" b="0" i="0" u="sng" dirty="0">
                <a:solidFill>
                  <a:srgbClr val="FFFFFF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cboston@cancilleria.gov.co</a:t>
            </a:r>
            <a:endParaRPr lang="en-US" sz="105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3279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6FF8D59-AC5F-2286-349A-70F1823FD195}"/>
              </a:ext>
            </a:extLst>
          </p:cNvPr>
          <p:cNvSpPr txBox="1"/>
          <p:nvPr/>
        </p:nvSpPr>
        <p:spPr>
          <a:xfrm>
            <a:off x="1466285" y="6642556"/>
            <a:ext cx="95798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0" i="0" dirty="0" err="1">
                <a:solidFill>
                  <a:srgbClr val="FFFFFF"/>
                </a:solidFill>
                <a:effectLst/>
                <a:latin typeface="+mj-lt"/>
              </a:rPr>
              <a:t>Teléfono</a:t>
            </a:r>
            <a:r>
              <a:rPr lang="en-US" sz="1100" b="0" i="0" dirty="0">
                <a:solidFill>
                  <a:srgbClr val="FFFFFF"/>
                </a:solidFill>
                <a:effectLst/>
                <a:latin typeface="+mj-lt"/>
              </a:rPr>
              <a:t> local: 1 617 5366222  Dirección: 31 ST. James Avenue, Suite 960, Piso 9, Boston MA 02116  Correo </a:t>
            </a:r>
            <a:r>
              <a:rPr lang="en-US" sz="1100" b="0" i="0" dirty="0" err="1">
                <a:solidFill>
                  <a:srgbClr val="FFFFFF"/>
                </a:solidFill>
                <a:effectLst/>
                <a:latin typeface="+mj-lt"/>
              </a:rPr>
              <a:t>electrónico</a:t>
            </a:r>
            <a:r>
              <a:rPr lang="en-US" sz="1100" b="0" i="0" dirty="0">
                <a:solidFill>
                  <a:srgbClr val="FFFFFF"/>
                </a:solidFill>
                <a:effectLst/>
                <a:latin typeface="+mj-lt"/>
              </a:rPr>
              <a:t>: </a:t>
            </a:r>
            <a:r>
              <a:rPr lang="en-US" sz="1100" b="0" i="0" u="sng" dirty="0">
                <a:solidFill>
                  <a:srgbClr val="FFFFFF"/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cboston@cancilleria.gov.co</a:t>
            </a:r>
            <a:endParaRPr lang="en-US" sz="1100" dirty="0">
              <a:solidFill>
                <a:srgbClr val="FFFFFF"/>
              </a:solidFill>
              <a:latin typeface="+mj-lt"/>
            </a:endParaRPr>
          </a:p>
          <a:p>
            <a:pPr algn="ctr"/>
            <a:endParaRPr lang="es-CO" sz="11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B866D47-F7F6-EC15-DD9E-C8D91B232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09"/>
          <a:stretch/>
        </p:blipFill>
        <p:spPr>
          <a:xfrm>
            <a:off x="2535840" y="734703"/>
            <a:ext cx="3652438" cy="2322744"/>
          </a:xfrm>
          <a:prstGeom prst="rect">
            <a:avLst/>
          </a:prstGeom>
          <a:ln w="38100">
            <a:solidFill>
              <a:srgbClr val="1C3762"/>
            </a:solidFill>
          </a:ln>
        </p:spPr>
      </p:pic>
      <p:pic>
        <p:nvPicPr>
          <p:cNvPr id="21" name="Imagen 20" descr="Interfaz de usuario gráfica, Texto">
            <a:extLst>
              <a:ext uri="{FF2B5EF4-FFF2-40B4-BE49-F238E27FC236}">
                <a16:creationId xmlns:a16="http://schemas.microsoft.com/office/drawing/2014/main" id="{7E2C88DD-564C-0D0A-DAAD-F15D6F910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38" y="249661"/>
            <a:ext cx="2001274" cy="485042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F6FC72B-AE04-4CA8-7103-18F1B7BF3504}"/>
              </a:ext>
            </a:extLst>
          </p:cNvPr>
          <p:cNvSpPr/>
          <p:nvPr/>
        </p:nvSpPr>
        <p:spPr>
          <a:xfrm>
            <a:off x="6625277" y="1501628"/>
            <a:ext cx="3030882" cy="4152552"/>
          </a:xfrm>
          <a:prstGeom prst="roundRect">
            <a:avLst/>
          </a:prstGeom>
          <a:ln>
            <a:solidFill>
              <a:srgbClr val="1C376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Aprovechar</a:t>
            </a:r>
            <a:r>
              <a:rPr lang="en-US" dirty="0"/>
              <a:t>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transformativo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salario</a:t>
            </a:r>
            <a:r>
              <a:rPr lang="en-US" dirty="0"/>
              <a:t> y </a:t>
            </a:r>
            <a:r>
              <a:rPr lang="en-US" dirty="0" err="1"/>
              <a:t>calidad</a:t>
            </a:r>
            <a:r>
              <a:rPr lang="en-US" dirty="0"/>
              <a:t> de </a:t>
            </a:r>
            <a:r>
              <a:rPr lang="en-US" dirty="0" err="1"/>
              <a:t>vida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Abrirse</a:t>
            </a:r>
            <a:r>
              <a:rPr lang="en-US" dirty="0"/>
              <a:t> a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mundos</a:t>
            </a:r>
            <a:r>
              <a:rPr lang="en-US" dirty="0"/>
              <a:t> y </a:t>
            </a:r>
            <a:r>
              <a:rPr lang="en-US" dirty="0" err="1"/>
              <a:t>esferas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Beneficio</a:t>
            </a:r>
            <a:r>
              <a:rPr lang="en-US" dirty="0"/>
              <a:t> </a:t>
            </a:r>
            <a:r>
              <a:rPr lang="en-US" dirty="0" err="1"/>
              <a:t>propio</a:t>
            </a:r>
            <a:r>
              <a:rPr lang="en-US" dirty="0"/>
              <a:t> y para sus </a:t>
            </a:r>
            <a:r>
              <a:rPr lang="en-US" dirty="0" err="1"/>
              <a:t>familias</a:t>
            </a:r>
            <a:r>
              <a:rPr lang="en-US" dirty="0"/>
              <a:t>, </a:t>
            </a:r>
            <a:r>
              <a:rPr lang="en-US" dirty="0" err="1"/>
              <a:t>comunidades</a:t>
            </a:r>
            <a:r>
              <a:rPr lang="en-US" dirty="0"/>
              <a:t> y </a:t>
            </a:r>
            <a:r>
              <a:rPr lang="en-US" dirty="0" err="1"/>
              <a:t>paises</a:t>
            </a:r>
            <a:endParaRPr lang="en-U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41E7FAD-0495-A3C9-E421-55ABB28E81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b="43048"/>
          <a:stretch/>
        </p:blipFill>
        <p:spPr>
          <a:xfrm>
            <a:off x="2535841" y="3339046"/>
            <a:ext cx="3652437" cy="3140901"/>
          </a:xfrm>
          <a:prstGeom prst="rect">
            <a:avLst/>
          </a:prstGeom>
          <a:ln w="38100">
            <a:solidFill>
              <a:srgbClr val="1C3762"/>
            </a:solidFill>
          </a:ln>
        </p:spPr>
      </p:pic>
    </p:spTree>
    <p:extLst>
      <p:ext uri="{BB962C8B-B14F-4D97-AF65-F5344CB8AC3E}">
        <p14:creationId xmlns:p14="http://schemas.microsoft.com/office/powerpoint/2010/main" val="268604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ED4369D-6414-318E-76F7-57BE0461D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90" y="3240460"/>
            <a:ext cx="8560904" cy="746194"/>
          </a:xfrm>
        </p:spPr>
        <p:txBody>
          <a:bodyPr>
            <a:noAutofit/>
          </a:bodyPr>
          <a:lstStyle/>
          <a:p>
            <a:r>
              <a:rPr lang="es-CO" sz="6600" b="1" dirty="0">
                <a:solidFill>
                  <a:schemeClr val="bg1"/>
                </a:solidFill>
                <a:latin typeface="Helvetica" pitchFamily="2" charset="0"/>
              </a:rPr>
              <a:t>¡GRACIAS!</a:t>
            </a:r>
          </a:p>
        </p:txBody>
      </p:sp>
      <p:pic>
        <p:nvPicPr>
          <p:cNvPr id="2" name="Imagen 1" descr="Interfaz de usuario gráfica, Texto">
            <a:extLst>
              <a:ext uri="{FF2B5EF4-FFF2-40B4-BE49-F238E27FC236}">
                <a16:creationId xmlns:a16="http://schemas.microsoft.com/office/drawing/2014/main" id="{B3CB3F99-685B-1F70-31F6-DCDBEAC16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7" y="68548"/>
            <a:ext cx="3279989" cy="7949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76A3852-89DB-43D4-2BCB-07737E081388}"/>
              </a:ext>
            </a:extLst>
          </p:cNvPr>
          <p:cNvSpPr txBox="1"/>
          <p:nvPr/>
        </p:nvSpPr>
        <p:spPr>
          <a:xfrm>
            <a:off x="377611" y="6611779"/>
            <a:ext cx="1011701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 err="1">
                <a:solidFill>
                  <a:srgbClr val="FFFFFF"/>
                </a:solidFill>
                <a:effectLst/>
                <a:latin typeface="+mj-lt"/>
              </a:rPr>
              <a:t>Teléfono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+mj-lt"/>
              </a:rPr>
              <a:t> local: 1 617 5366222  Dirección: 31 ST. James Avenue, Suite 960, Piso 9, Boston MA 02116  Correo </a:t>
            </a:r>
            <a:r>
              <a:rPr lang="en-US" sz="1000" b="0" i="0" dirty="0" err="1">
                <a:solidFill>
                  <a:srgbClr val="FFFFFF"/>
                </a:solidFill>
                <a:effectLst/>
                <a:latin typeface="+mj-lt"/>
              </a:rPr>
              <a:t>electrónico</a:t>
            </a:r>
            <a:r>
              <a:rPr lang="en-US" sz="1000" b="0" i="0" dirty="0">
                <a:solidFill>
                  <a:srgbClr val="FFFFFF"/>
                </a:solidFill>
                <a:effectLst/>
                <a:latin typeface="+mj-lt"/>
              </a:rPr>
              <a:t>: </a:t>
            </a:r>
            <a:r>
              <a:rPr lang="en-US" sz="1000" b="0" i="0" u="sng" dirty="0">
                <a:solidFill>
                  <a:srgbClr val="FFFFFF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cboston@cancilleria.gov.co</a:t>
            </a:r>
            <a:endParaRPr lang="en-US" sz="1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09690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667F95A6837DF488354AF23F043292F" ma:contentTypeVersion="14" ma:contentTypeDescription="Crear nuevo documento." ma:contentTypeScope="" ma:versionID="55d638c678cc974fa070481a491e754f">
  <xsd:schema xmlns:xsd="http://www.w3.org/2001/XMLSchema" xmlns:xs="http://www.w3.org/2001/XMLSchema" xmlns:p="http://schemas.microsoft.com/office/2006/metadata/properties" xmlns:ns2="5b218b15-8e60-4b9e-8d3d-b3c5fa4d7cbc" xmlns:ns3="dd3bb6b6-39ec-4fc3-a950-7d1629c78237" targetNamespace="http://schemas.microsoft.com/office/2006/metadata/properties" ma:root="true" ma:fieldsID="5e54c7659f265cee8552f558a6e7758d" ns2:_="" ns3:_="">
    <xsd:import namespace="5b218b15-8e60-4b9e-8d3d-b3c5fa4d7cbc"/>
    <xsd:import namespace="dd3bb6b6-39ec-4fc3-a950-7d1629c7823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18b15-8e60-4b9e-8d3d-b3c5fa4d7c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Columna global de taxonomía" ma:hidden="true" ma:list="{609c55a8-ca6a-4fbd-9fc3-fb21b2d1f934}" ma:internalName="TaxCatchAll" ma:showField="CatchAllData" ma:web="5b218b15-8e60-4b9e-8d3d-b3c5fa4d7c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bb6b6-39ec-4fc3-a950-7d1629c78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ebe3a544-fe18-48d7-8172-c79162ef7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218b15-8e60-4b9e-8d3d-b3c5fa4d7cbc" xsi:nil="true"/>
    <lcf76f155ced4ddcb4097134ff3c332f xmlns="dd3bb6b6-39ec-4fc3-a950-7d1629c7823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0036EA-E8A2-4FEB-A4D6-4A2B6EF7F3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218b15-8e60-4b9e-8d3d-b3c5fa4d7cbc"/>
    <ds:schemaRef ds:uri="dd3bb6b6-39ec-4fc3-a950-7d1629c782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E7A2D7-34FB-4942-8992-B89F1FFE15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7BAA23-2199-47EE-B179-8D82F466493B}">
  <ds:schemaRefs>
    <ds:schemaRef ds:uri="http://schemas.microsoft.com/office/infopath/2007/PartnerControls"/>
    <ds:schemaRef ds:uri="http://schemas.microsoft.com/office/2006/metadata/properties"/>
    <ds:schemaRef ds:uri="5b218b15-8e60-4b9e-8d3d-b3c5fa4d7cbc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dd3bb6b6-39ec-4fc3-a950-7d1629c78237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290</Words>
  <Application>Microsoft Office PowerPoint</Application>
  <PresentationFormat>Panorámica</PresentationFormat>
  <Paragraphs>27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</vt:lpstr>
      <vt:lpstr>Tema de Office</vt:lpstr>
      <vt:lpstr>Proyecto piloto Construyendo mi Camino a la Educación Superior</vt:lpstr>
      <vt:lpstr>Presentación de PowerPoint</vt:lpstr>
      <vt:lpstr>Presentación de PowerPoint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lastModifiedBy>DAISY CAROLINA MEJIA GIL</cp:lastModifiedBy>
  <cp:revision>19</cp:revision>
  <cp:lastPrinted>2023-10-12T17:25:10Z</cp:lastPrinted>
  <dcterms:created xsi:type="dcterms:W3CDTF">2023-05-08T00:34:42Z</dcterms:created>
  <dcterms:modified xsi:type="dcterms:W3CDTF">2023-10-12T20:59:54Z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0x010100A667F95A6837DF488354AF23F043292F</vt:lpwstr>
  </property>
</Properties>
</file>