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FDD233E-C152-4986-9279-45439AF2F63B}">
  <a:tblStyle styleId="{8FDD233E-C152-4986-9279-45439AF2F63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9a5ff9e9fa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9a5ff9e9fa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9a5ff9e9fa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9a5ff9e9fa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9a5ff9e9fa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9a5ff9e9fa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9ab31f5c64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9ab31f5c64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9a5ff9e9fa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29a5ff9e9fa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9a5ff9e9fa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9a5ff9e9fa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9a5ff9e9fa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9a5ff9e9fa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29a5ff9e9fa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29a5ff9e9fa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9a5ff9e9fa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29a5ff9e9fa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9a5ff9e9fa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29a5ff9e9fa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9a5ff9e9fa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9a5ff9e9fa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9a5ff9e9fa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29a5ff9e9fa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29a5ff9e9fa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29a5ff9e9fa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29a5ff9e9fa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29a5ff9e9fa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9a5ff9e9fa_0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29a5ff9e9fa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9a5ff9e9fa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9a5ff9e9fa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9a5ff9e9fa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9a5ff9e9fa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9a5ff9e9fa_0_1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9a5ff9e9fa_0_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9a5ff9e9fa_0_1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9a5ff9e9fa_0_1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9a5ff9e9fa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9a5ff9e9fa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9a5ff9e9fa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9a5ff9e9fa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9a5ff9e9fa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9a5ff9e9fa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6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7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4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8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9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0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Geant4 Monte Carlo Simulation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Cameron Ekeman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4275" y="3057300"/>
            <a:ext cx="2400300" cy="198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91350" y="3825250"/>
            <a:ext cx="5715000" cy="1095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0" y="285750"/>
            <a:ext cx="6096000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0" y="285750"/>
            <a:ext cx="6096000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0" y="285750"/>
            <a:ext cx="6096000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5"/>
          <p:cNvSpPr txBox="1"/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Geometry Scattering</a:t>
            </a:r>
            <a:endParaRPr/>
          </a:p>
        </p:txBody>
      </p:sp>
      <p:pic>
        <p:nvPicPr>
          <p:cNvPr id="139" name="Google Shape;13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28002" y="572700"/>
            <a:ext cx="5687990" cy="426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Focal Plane Analysis - Method</a:t>
            </a:r>
            <a:endParaRPr/>
          </a:p>
        </p:txBody>
      </p:sp>
      <p:sp>
        <p:nvSpPr>
          <p:cNvPr id="145" name="Google Shape;145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order to get an accurate measurement of the focal plane, the aluminum window had to be removed temporarily.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Particles were sent into the spectrometers using the same method as before, except at 0.8, 0.9, 1.0, 1.1, and 1.2 times the nominal momentum for each side.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100,000 events were run for each momentum.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Again, secondaries generated in the GEMs were not recorded.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0" y="285750"/>
            <a:ext cx="6096000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0" y="285750"/>
            <a:ext cx="6096000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0" y="285750"/>
            <a:ext cx="6096000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Google Shape;165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0" y="285750"/>
            <a:ext cx="6096000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0" y="285750"/>
            <a:ext cx="6096000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Current Geometry/Coordinate System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Unless specified, the data shown is from the previous geometry of the spectrometers before the shrinking of </a:t>
            </a:r>
            <a:r>
              <a:rPr lang="en"/>
              <a:t>the window. The magnetic field file and GEM position have been updated to the newest versions.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coordinate system used as output for the GEMs is shown below:</a:t>
            </a:r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 rotWithShape="1">
          <a:blip r:embed="rId3">
            <a:alphaModFix/>
          </a:blip>
          <a:srcRect b="25507" l="0" r="0" t="20233"/>
          <a:stretch/>
        </p:blipFill>
        <p:spPr>
          <a:xfrm>
            <a:off x="842400" y="2681700"/>
            <a:ext cx="7459199" cy="214502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3013050" y="2820075"/>
            <a:ext cx="1026300" cy="41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Electron Side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4823675" y="2820075"/>
            <a:ext cx="1268700" cy="65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Positron Side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Google Shape;175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0" y="285750"/>
            <a:ext cx="6096000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0" y="285750"/>
            <a:ext cx="6096000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Google Shape;185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0" y="285750"/>
            <a:ext cx="6096000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Next Steps</a:t>
            </a:r>
            <a:endParaRPr/>
          </a:p>
        </p:txBody>
      </p:sp>
      <p:sp>
        <p:nvSpPr>
          <p:cNvPr id="191" name="Google Shape;191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Implement new geometry and run background studies.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Put in scintillators (import from MUSE)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Digitize the GEM and scintillator outputs to accurately measure the effect of secondaries.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Background Rates from Elastic Scattering - Method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Electrons are generated at a kinetic energy of 30MeV and are directed down the window of each spectrometer.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electrons are given a random in-plane angle of ±1.5</a:t>
            </a:r>
            <a:r>
              <a:rPr baseline="30000" lang="en"/>
              <a:t>o</a:t>
            </a:r>
            <a:r>
              <a:rPr lang="en"/>
              <a:t> and an out of plane angle of ±5</a:t>
            </a:r>
            <a:r>
              <a:rPr baseline="30000" lang="en"/>
              <a:t>o</a:t>
            </a:r>
            <a:r>
              <a:rPr lang="en"/>
              <a:t> relative to the center of the spectrometer window.</a:t>
            </a:r>
            <a:r>
              <a:rPr lang="en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Hits are recorded at the location of the first step in the GEM’s sensitive volume.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particle sometimes is directed back and records an additional hit on the GEM.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Secondaries created within the GEM are not recorded.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Background Rates from Elastic Scattering - Results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100,000,000 event runs. The top row has the back of the vacuum chamber fully lined with PEEK, the bottom row has the middle section removed. </a:t>
            </a:r>
            <a:endParaRPr/>
          </a:p>
        </p:txBody>
      </p:sp>
      <p:graphicFrame>
        <p:nvGraphicFramePr>
          <p:cNvPr id="79" name="Google Shape;79;p16"/>
          <p:cNvGraphicFramePr/>
          <p:nvPr/>
        </p:nvGraphicFramePr>
        <p:xfrm>
          <a:off x="714750" y="2266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{8FDD233E-C152-4986-9279-45439AF2F63B}</a:tableStyleId>
              </a:tblPr>
              <a:tblGrid>
                <a:gridCol w="2136400"/>
                <a:gridCol w="1359400"/>
                <a:gridCol w="1291150"/>
                <a:gridCol w="1274875"/>
                <a:gridCol w="16526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Events Electron Side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Events Positron Side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Hits 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Electron Side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Hits 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Positron Side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Full PEEK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220863 (0.22%)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1509 (0.0015%)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231154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1600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Middle PEEK Removed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62748 (0.063%)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4051 (0.00405%)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68712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4449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Hit Coordinates (Full PEEK) Electron Side</a:t>
            </a:r>
            <a:endParaRPr/>
          </a:p>
        </p:txBody>
      </p:sp>
      <p:pic>
        <p:nvPicPr>
          <p:cNvPr id="85" name="Google Shape;8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8625" y="1158750"/>
            <a:ext cx="7726758" cy="38209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6" name="Google Shape;86;p17"/>
          <p:cNvCxnSpPr/>
          <p:nvPr/>
        </p:nvCxnSpPr>
        <p:spPr>
          <a:xfrm>
            <a:off x="2713225" y="2579038"/>
            <a:ext cx="0" cy="980400"/>
          </a:xfrm>
          <a:prstGeom prst="straightConnector1">
            <a:avLst/>
          </a:prstGeom>
          <a:noFill/>
          <a:ln cap="flat" cmpd="sng" w="38100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7" name="Google Shape;87;p17"/>
          <p:cNvCxnSpPr/>
          <p:nvPr/>
        </p:nvCxnSpPr>
        <p:spPr>
          <a:xfrm flipH="1" rot="10800000">
            <a:off x="6599675" y="2381950"/>
            <a:ext cx="11400" cy="1418400"/>
          </a:xfrm>
          <a:prstGeom prst="straightConnector1">
            <a:avLst/>
          </a:prstGeom>
          <a:noFill/>
          <a:ln cap="flat" cmpd="sng" w="38100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8" name="Google Shape;88;p17"/>
          <p:cNvCxnSpPr/>
          <p:nvPr/>
        </p:nvCxnSpPr>
        <p:spPr>
          <a:xfrm flipH="1" rot="10800000">
            <a:off x="2724750" y="2381825"/>
            <a:ext cx="3897900" cy="207600"/>
          </a:xfrm>
          <a:prstGeom prst="straightConnector1">
            <a:avLst/>
          </a:prstGeom>
          <a:noFill/>
          <a:ln cap="flat" cmpd="sng" w="38100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9" name="Google Shape;89;p17"/>
          <p:cNvCxnSpPr/>
          <p:nvPr/>
        </p:nvCxnSpPr>
        <p:spPr>
          <a:xfrm>
            <a:off x="2724750" y="3558175"/>
            <a:ext cx="3886500" cy="265200"/>
          </a:xfrm>
          <a:prstGeom prst="straightConnector1">
            <a:avLst/>
          </a:prstGeom>
          <a:noFill/>
          <a:ln cap="flat" cmpd="sng" w="38100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0" name="Google Shape;90;p17"/>
          <p:cNvSpPr txBox="1"/>
          <p:nvPr/>
        </p:nvSpPr>
        <p:spPr>
          <a:xfrm>
            <a:off x="2713225" y="2710600"/>
            <a:ext cx="2975400" cy="7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</a:rPr>
              <a:t>Approximate Area for ±20% Nominal Momentum</a:t>
            </a:r>
            <a:endParaRPr sz="18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Hit Coordinates (Partial PEEK) Electron Side</a:t>
            </a:r>
            <a:endParaRPr/>
          </a:p>
        </p:txBody>
      </p:sp>
      <p:pic>
        <p:nvPicPr>
          <p:cNvPr id="96" name="Google Shape;9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2988" y="1017725"/>
            <a:ext cx="7598032" cy="3820976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2840075" y="2547675"/>
            <a:ext cx="2975400" cy="7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Approximate Area for ±20% Nominal Momentum</a:t>
            </a:r>
            <a:endParaRPr sz="1800">
              <a:solidFill>
                <a:schemeClr val="dk1"/>
              </a:solidFill>
            </a:endParaRPr>
          </a:p>
        </p:txBody>
      </p:sp>
      <p:cxnSp>
        <p:nvCxnSpPr>
          <p:cNvPr id="98" name="Google Shape;98;p18"/>
          <p:cNvCxnSpPr/>
          <p:nvPr/>
        </p:nvCxnSpPr>
        <p:spPr>
          <a:xfrm>
            <a:off x="2713225" y="2438000"/>
            <a:ext cx="0" cy="980400"/>
          </a:xfrm>
          <a:prstGeom prst="straightConnector1">
            <a:avLst/>
          </a:prstGeom>
          <a:noFill/>
          <a:ln cap="flat" cmpd="sng" w="38100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9" name="Google Shape;99;p18"/>
          <p:cNvCxnSpPr/>
          <p:nvPr/>
        </p:nvCxnSpPr>
        <p:spPr>
          <a:xfrm flipH="1" rot="10800000">
            <a:off x="6611200" y="2219013"/>
            <a:ext cx="11400" cy="1418400"/>
          </a:xfrm>
          <a:prstGeom prst="straightConnector1">
            <a:avLst/>
          </a:prstGeom>
          <a:noFill/>
          <a:ln cap="flat" cmpd="sng" w="38100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0" name="Google Shape;100;p18"/>
          <p:cNvCxnSpPr/>
          <p:nvPr/>
        </p:nvCxnSpPr>
        <p:spPr>
          <a:xfrm>
            <a:off x="2713225" y="3418400"/>
            <a:ext cx="3886500" cy="265200"/>
          </a:xfrm>
          <a:prstGeom prst="straightConnector1">
            <a:avLst/>
          </a:prstGeom>
          <a:noFill/>
          <a:ln cap="flat" cmpd="sng" w="38100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1" name="Google Shape;101;p18"/>
          <p:cNvCxnSpPr/>
          <p:nvPr/>
        </p:nvCxnSpPr>
        <p:spPr>
          <a:xfrm flipH="1" rot="10800000">
            <a:off x="2707525" y="2219025"/>
            <a:ext cx="3897900" cy="207600"/>
          </a:xfrm>
          <a:prstGeom prst="straightConnector1">
            <a:avLst/>
          </a:prstGeom>
          <a:noFill/>
          <a:ln cap="flat" cmpd="sng" w="38100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Validation Studies - Method</a:t>
            </a:r>
            <a:endParaRPr/>
          </a:p>
        </p:txBody>
      </p:sp>
      <p:sp>
        <p:nvSpPr>
          <p:cNvPr id="107" name="Google Shape;10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Electrons and Positrons are generated at or near the nominal momentum for the magnetic field.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particles are </a:t>
            </a:r>
            <a:r>
              <a:rPr lang="en"/>
              <a:t>given a random in-plane angle of ±1.5</a:t>
            </a:r>
            <a:r>
              <a:rPr baseline="30000" lang="en"/>
              <a:t>o</a:t>
            </a:r>
            <a:r>
              <a:rPr lang="en"/>
              <a:t> and an out of plane angle of ±5</a:t>
            </a:r>
            <a:r>
              <a:rPr baseline="30000" lang="en"/>
              <a:t>o</a:t>
            </a:r>
            <a:r>
              <a:rPr lang="en"/>
              <a:t> relative to the center of the spectrometer window.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Hits are recorded at the location of the first step in the GEM’s sensitive volume.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particle sometimes is directed back but this additional hit is no longer recorded.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Secondaries created within the GEM are not recorded.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Effect of the Aluminum Vacuum Window</a:t>
            </a:r>
            <a:endParaRPr/>
          </a:p>
        </p:txBody>
      </p:sp>
      <p:sp>
        <p:nvSpPr>
          <p:cNvPr id="113" name="Google Shape;113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the old geometry used in these simulations, the aluminum window on the chamber is 0.1mm thick.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When measuring the precision of the focal plane, the aluminum caused significant scattering compared to when the window was omitted.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0" y="285750"/>
            <a:ext cx="6096000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