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1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8.xml.rels" ContentType="application/vnd.openxmlformats-package.relationships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5.xml" ContentType="application/vnd.openxmlformats-officedocument.presentationml.notesSlid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9.png" ContentType="image/png"/>
  <Override PartName="/ppt/media/image13.png" ContentType="image/png"/>
  <Override PartName="/ppt/media/image8.png" ContentType="image/png"/>
  <Override PartName="/ppt/media/image12.png" ContentType="image/png"/>
  <Override PartName="/ppt/media/image7.png" ContentType="image/png"/>
  <Override PartName="/ppt/media/image11.png" ContentType="image/png"/>
  <Override PartName="/ppt/media/image6.png" ContentType="image/png"/>
  <Override PartName="/ppt/media/image10.png" ContentType="image/png"/>
  <Override PartName="/ppt/media/image5.png" ContentType="image/png"/>
  <Override PartName="/ppt/media/image4.png" ContentType="image/png"/>
  <Override PartName="/ppt/media/image3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.png" ContentType="image/png"/>
  <Override PartName="/ppt/media/image24.png" ContentType="image/png"/>
  <Override PartName="/ppt/media/image2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</a:t>
            </a:r>
            <a:r>
              <a:rPr b="0" lang="en-US" sz="4400" spc="-1" strike="noStrike">
                <a:latin typeface="Arial"/>
              </a:rPr>
              <a:t>k to </a:t>
            </a:r>
            <a:r>
              <a:rPr b="0" lang="en-US" sz="4400" spc="-1" strike="noStrike">
                <a:latin typeface="Arial"/>
              </a:rPr>
              <a:t>mov</a:t>
            </a:r>
            <a:r>
              <a:rPr b="0" lang="en-US" sz="4400" spc="-1" strike="noStrike">
                <a:latin typeface="Arial"/>
              </a:rPr>
              <a:t>e </a:t>
            </a:r>
            <a:r>
              <a:rPr b="0" lang="en-US" sz="4400" spc="-1" strike="noStrike">
                <a:latin typeface="Arial"/>
              </a:rPr>
              <a:t>the </a:t>
            </a:r>
            <a:r>
              <a:rPr b="0" lang="en-US" sz="4400" spc="-1" strike="noStrike">
                <a:latin typeface="Arial"/>
              </a:rPr>
              <a:t>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C7040C9-8F97-42BB-83A9-55C1C4A6678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1371600" y="763560"/>
            <a:ext cx="5016960" cy="37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2"/>
          <p:cNvSpPr/>
          <p:nvPr/>
        </p:nvSpPr>
        <p:spPr>
          <a:xfrm>
            <a:off x="777960" y="4776840"/>
            <a:ext cx="6134400" cy="44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1371600" y="763560"/>
            <a:ext cx="5016960" cy="37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2"/>
          <p:cNvSpPr/>
          <p:nvPr/>
        </p:nvSpPr>
        <p:spPr>
          <a:xfrm>
            <a:off x="777960" y="4776840"/>
            <a:ext cx="6134400" cy="44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1371600" y="763560"/>
            <a:ext cx="5016960" cy="37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2"/>
          <p:cNvSpPr/>
          <p:nvPr/>
        </p:nvSpPr>
        <p:spPr>
          <a:xfrm>
            <a:off x="777960" y="4776840"/>
            <a:ext cx="6134400" cy="44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1371600" y="763560"/>
            <a:ext cx="5016960" cy="37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2"/>
          <p:cNvSpPr/>
          <p:nvPr/>
        </p:nvSpPr>
        <p:spPr>
          <a:xfrm>
            <a:off x="777960" y="4776840"/>
            <a:ext cx="6134400" cy="44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1371600" y="763560"/>
            <a:ext cx="5016960" cy="37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2"/>
          <p:cNvSpPr/>
          <p:nvPr/>
        </p:nvSpPr>
        <p:spPr>
          <a:xfrm>
            <a:off x="777960" y="4776840"/>
            <a:ext cx="6134400" cy="44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1371600" y="763560"/>
            <a:ext cx="5016960" cy="37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2"/>
          <p:cNvSpPr/>
          <p:nvPr/>
        </p:nvSpPr>
        <p:spPr>
          <a:xfrm>
            <a:off x="777960" y="4776840"/>
            <a:ext cx="6134400" cy="44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1371600" y="763560"/>
            <a:ext cx="5016960" cy="37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2"/>
          <p:cNvSpPr/>
          <p:nvPr/>
        </p:nvSpPr>
        <p:spPr>
          <a:xfrm>
            <a:off x="777960" y="4776840"/>
            <a:ext cx="6134400" cy="44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1371600" y="763560"/>
            <a:ext cx="5016960" cy="37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2"/>
          <p:cNvSpPr/>
          <p:nvPr/>
        </p:nvSpPr>
        <p:spPr>
          <a:xfrm>
            <a:off x="777960" y="4776840"/>
            <a:ext cx="6134400" cy="44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1371600" y="763560"/>
            <a:ext cx="5016960" cy="37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2"/>
          <p:cNvSpPr/>
          <p:nvPr/>
        </p:nvSpPr>
        <p:spPr>
          <a:xfrm>
            <a:off x="777960" y="4776840"/>
            <a:ext cx="6134400" cy="44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1371600" y="763560"/>
            <a:ext cx="5016960" cy="37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2"/>
          <p:cNvSpPr/>
          <p:nvPr/>
        </p:nvSpPr>
        <p:spPr>
          <a:xfrm>
            <a:off x="777960" y="4776840"/>
            <a:ext cx="6134400" cy="44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1371600" y="763560"/>
            <a:ext cx="5016960" cy="37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2"/>
          <p:cNvSpPr/>
          <p:nvPr/>
        </p:nvSpPr>
        <p:spPr>
          <a:xfrm>
            <a:off x="777960" y="4776840"/>
            <a:ext cx="6134400" cy="44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1371600" y="763560"/>
            <a:ext cx="5016960" cy="37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2"/>
          <p:cNvSpPr/>
          <p:nvPr/>
        </p:nvSpPr>
        <p:spPr>
          <a:xfrm>
            <a:off x="777960" y="4776840"/>
            <a:ext cx="6134400" cy="44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371600" y="763560"/>
            <a:ext cx="5016960" cy="37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2"/>
          <p:cNvSpPr/>
          <p:nvPr/>
        </p:nvSpPr>
        <p:spPr>
          <a:xfrm>
            <a:off x="777960" y="4776840"/>
            <a:ext cx="6134400" cy="44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1371600" y="763560"/>
            <a:ext cx="5016960" cy="37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2"/>
          <p:cNvSpPr/>
          <p:nvPr/>
        </p:nvSpPr>
        <p:spPr>
          <a:xfrm>
            <a:off x="777960" y="4776840"/>
            <a:ext cx="6134400" cy="44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1371600" y="763560"/>
            <a:ext cx="5016960" cy="37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2"/>
          <p:cNvSpPr/>
          <p:nvPr/>
        </p:nvSpPr>
        <p:spPr>
          <a:xfrm>
            <a:off x="777960" y="4776840"/>
            <a:ext cx="6134400" cy="444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7680960" y="6607800"/>
            <a:ext cx="1392480" cy="23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DADC866A-8C1F-48C3-B1BC-1C16C3E3E785}" type="slidenum"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&lt;number&gt;</a:t>
            </a:fld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fld id="{8450AA25-11E1-424B-AC1B-FC91F896B3E8}" type="slidecount"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fld>
            <a:endParaRPr b="0" lang="en-US" sz="10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</a:t>
            </a:r>
            <a:r>
              <a:rPr b="0" lang="en-US" sz="4400" spc="-1" strike="noStrike">
                <a:latin typeface="Arial"/>
              </a:rPr>
              <a:t>edit the </a:t>
            </a:r>
            <a:r>
              <a:rPr b="0" lang="en-US" sz="4400" spc="-1" strike="noStrike">
                <a:latin typeface="Arial"/>
              </a:rPr>
              <a:t>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hyperlink" Target="https://web.mit.edu/visitmit/where-eat/" TargetMode="External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hyperlink" Target="https://mit.zoom.us/j/94405507633?pwd=WHNySGNXN0h3ZU9UeC9OdnZwaDdGUT09" TargetMode="External"/><Relationship Id="rId2" Type="http://schemas.openxmlformats.org/officeDocument/2006/relationships/hyperlink" Target="https://mit.zoom.us/j/95307472672?pwd=cXhHeHFtZ3ozcS9mZTEvcldhaUJidz09" TargetMode="External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hyperlink" Target="https://www.usparticlephysics.org/2023-p5-report/the-recommended-particle-physics-program.html" TargetMode="Externa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c4c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6629400" y="5907600"/>
            <a:ext cx="2420280" cy="81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0" lang="en-GB" sz="2400" spc="-1" strike="noStrike">
                <a:solidFill>
                  <a:srgbClr val="ffff00"/>
                </a:solidFill>
                <a:latin typeface="Arial"/>
                <a:ea typeface="Helvetica Neue"/>
              </a:rPr>
              <a:t>Christoph Paus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GB" sz="2400" spc="-1" strike="noStrike">
                <a:solidFill>
                  <a:srgbClr val="ffff00"/>
                </a:solidFill>
                <a:latin typeface="Arial"/>
                <a:ea typeface="Helvetica Neue"/>
              </a:rPr>
              <a:t>March 25, 2024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91440" y="4383720"/>
            <a:ext cx="10650960" cy="14540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CustomShape 3"/>
          <p:cNvSpPr/>
          <p:nvPr/>
        </p:nvSpPr>
        <p:spPr>
          <a:xfrm>
            <a:off x="171000" y="4297680"/>
            <a:ext cx="8697600" cy="137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d7d7"/>
                </a:solidFill>
                <a:latin typeface="Arial"/>
                <a:ea typeface="DejaVu Sans"/>
              </a:rPr>
              <a:t>Welcome to MIT</a:t>
            </a:r>
            <a:endParaRPr b="0" lang="en-US" sz="8000" spc="-1" strike="noStrike">
              <a:latin typeface="Arial"/>
            </a:endParaRPr>
          </a:p>
        </p:txBody>
      </p:sp>
      <p:sp>
        <p:nvSpPr>
          <p:cNvPr id="86" name="CustomShape 4"/>
          <p:cNvSpPr/>
          <p:nvPr/>
        </p:nvSpPr>
        <p:spPr>
          <a:xfrm>
            <a:off x="202320" y="6345360"/>
            <a:ext cx="208296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de59"/>
                </a:solidFill>
                <a:latin typeface="Arial"/>
                <a:ea typeface="DejaVu Sans"/>
              </a:rPr>
              <a:t>Participants:  208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9142920" cy="3555720"/>
          </a:xfrm>
          <a:prstGeom prst="rect">
            <a:avLst/>
          </a:prstGeom>
          <a:ln>
            <a:noFill/>
          </a:ln>
        </p:spPr>
      </p:pic>
      <p:sp>
        <p:nvSpPr>
          <p:cNvPr id="88" name="CustomShape 5"/>
          <p:cNvSpPr/>
          <p:nvPr/>
        </p:nvSpPr>
        <p:spPr>
          <a:xfrm>
            <a:off x="-28800" y="3317040"/>
            <a:ext cx="1546200" cy="23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800" spc="-1" strike="noStrike">
                <a:solidFill>
                  <a:srgbClr val="a5a5a5"/>
                </a:solidFill>
                <a:latin typeface="Arial"/>
                <a:ea typeface="DejaVu Sans"/>
              </a:rPr>
              <a:t>Design by Jordan Lang</a:t>
            </a:r>
            <a:endParaRPr b="0" lang="en-US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0" y="3960"/>
            <a:ext cx="91328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Code of Conduct*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250200" y="6475680"/>
            <a:ext cx="2320200" cy="31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1600" spc="-1" strike="noStrike">
                <a:latin typeface="Arial"/>
              </a:rPr>
              <a:t>* Adapted from the APS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390960" y="1051560"/>
            <a:ext cx="8338320" cy="5166000"/>
          </a:xfrm>
          <a:prstGeom prst="rect">
            <a:avLst/>
          </a:prstGeom>
          <a:ln>
            <a:noFill/>
          </a:ln>
        </p:spPr>
      </p:pic>
      <p:sp>
        <p:nvSpPr>
          <p:cNvPr id="117" name="CustomShape 3"/>
          <p:cNvSpPr/>
          <p:nvPr/>
        </p:nvSpPr>
        <p:spPr>
          <a:xfrm>
            <a:off x="1554480" y="2493360"/>
            <a:ext cx="5943240" cy="1828440"/>
          </a:xfrm>
          <a:prstGeom prst="rect">
            <a:avLst/>
          </a:prstGeom>
          <a:solidFill>
            <a:srgbClr val="ffff00"/>
          </a:solidFill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0000"/>
                </a:solidFill>
                <a:latin typeface="Arial"/>
                <a:ea typeface="DejaVu Sans"/>
              </a:rPr>
              <a:t>We want everybody to have</a:t>
            </a:r>
            <a:endParaRPr b="0" lang="en-US" sz="3600" spc="-1" strike="noStrike">
              <a:solidFill>
                <a:srgbClr val="ff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0000"/>
                </a:solidFill>
                <a:latin typeface="Arial"/>
                <a:ea typeface="DejaVu Sans"/>
              </a:rPr>
              <a:t>a positive and constructive</a:t>
            </a:r>
            <a:endParaRPr b="0" lang="en-US" sz="3600" spc="-1" strike="noStrike">
              <a:solidFill>
                <a:srgbClr val="ff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0000"/>
                </a:solidFill>
                <a:latin typeface="Arial"/>
                <a:ea typeface="DejaVu Sans"/>
              </a:rPr>
              <a:t>experience at the workshop.</a:t>
            </a:r>
            <a:endParaRPr b="0" lang="en-US" sz="3600" spc="-1" strike="noStrike">
              <a:solidFill>
                <a:srgbClr val="ff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0" y="3960"/>
            <a:ext cx="91328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Agenda – Monday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120240" y="822960"/>
            <a:ext cx="5714640" cy="4205160"/>
          </a:xfrm>
          <a:prstGeom prst="rect">
            <a:avLst/>
          </a:prstGeom>
          <a:ln>
            <a:noFill/>
          </a:ln>
        </p:spPr>
      </p:pic>
      <p:sp>
        <p:nvSpPr>
          <p:cNvPr id="120" name="CustomShape 2"/>
          <p:cNvSpPr/>
          <p:nvPr/>
        </p:nvSpPr>
        <p:spPr>
          <a:xfrm>
            <a:off x="74880" y="4979520"/>
            <a:ext cx="137592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Morning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7531560" y="1417680"/>
            <a:ext cx="161532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Afternoon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2"/>
          <a:stretch/>
        </p:blipFill>
        <p:spPr>
          <a:xfrm>
            <a:off x="3383280" y="1828800"/>
            <a:ext cx="5709240" cy="4947480"/>
          </a:xfrm>
          <a:prstGeom prst="rect">
            <a:avLst/>
          </a:prstGeom>
          <a:ln>
            <a:noFill/>
          </a:ln>
        </p:spPr>
      </p:pic>
      <p:sp>
        <p:nvSpPr>
          <p:cNvPr id="123" name="CustomShape 4"/>
          <p:cNvSpPr/>
          <p:nvPr/>
        </p:nvSpPr>
        <p:spPr>
          <a:xfrm>
            <a:off x="5669280" y="3530160"/>
            <a:ext cx="2377440" cy="2743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Workshop Photo</a:t>
            </a:r>
            <a:endParaRPr b="1" lang="en-US" sz="1800" spc="-1" strike="noStrike">
              <a:solidFill>
                <a:srgbClr val="ff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3960"/>
            <a:ext cx="91328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Agenda – Tuesday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38880" y="4547520"/>
            <a:ext cx="137592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Morning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7531560" y="2137680"/>
            <a:ext cx="161532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Afternoon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3963240" y="6383520"/>
            <a:ext cx="33818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→ </a:t>
            </a: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Conference Dinner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90000" y="866520"/>
            <a:ext cx="4987800" cy="3710160"/>
          </a:xfrm>
          <a:prstGeom prst="rect">
            <a:avLst/>
          </a:prstGeom>
          <a:ln>
            <a:noFill/>
          </a:ln>
        </p:spPr>
      </p:pic>
      <p:pic>
        <p:nvPicPr>
          <p:cNvPr id="129" name="" descr=""/>
          <p:cNvPicPr/>
          <p:nvPr/>
        </p:nvPicPr>
        <p:blipFill>
          <a:blip r:embed="rId2"/>
          <a:stretch/>
        </p:blipFill>
        <p:spPr>
          <a:xfrm>
            <a:off x="3859920" y="2569680"/>
            <a:ext cx="5211720" cy="3853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0" y="3960"/>
            <a:ext cx="91328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Agenda – Wednesday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6145920" y="710640"/>
            <a:ext cx="137592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Morning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32" name="CustomShape 3"/>
          <p:cNvSpPr/>
          <p:nvPr/>
        </p:nvSpPr>
        <p:spPr>
          <a:xfrm>
            <a:off x="1033920" y="6207120"/>
            <a:ext cx="161532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Afternoon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2541600" y="4784760"/>
            <a:ext cx="6550560" cy="1844640"/>
          </a:xfrm>
          <a:prstGeom prst="rect">
            <a:avLst/>
          </a:prstGeom>
          <a:ln>
            <a:noFill/>
          </a:ln>
        </p:spPr>
      </p:pic>
      <p:sp>
        <p:nvSpPr>
          <p:cNvPr id="134" name="CustomShape 4"/>
          <p:cNvSpPr/>
          <p:nvPr/>
        </p:nvSpPr>
        <p:spPr>
          <a:xfrm>
            <a:off x="163440" y="858960"/>
            <a:ext cx="5979240" cy="389412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5" name="" descr=""/>
          <p:cNvPicPr/>
          <p:nvPr/>
        </p:nvPicPr>
        <p:blipFill>
          <a:blip r:embed="rId2"/>
          <a:stretch/>
        </p:blipFill>
        <p:spPr>
          <a:xfrm>
            <a:off x="216720" y="950400"/>
            <a:ext cx="5873400" cy="3748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263520" y="1157400"/>
            <a:ext cx="8429760" cy="2940840"/>
          </a:xfrm>
          <a:prstGeom prst="rect">
            <a:avLst/>
          </a:prstGeom>
          <a:ln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264600" y="4422600"/>
            <a:ext cx="8640720" cy="224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289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Comments from the locals ...</a:t>
            </a:r>
            <a:endParaRPr b="0" lang="en-US" sz="3200" spc="-1" strike="noStrike">
              <a:latin typeface="Arial"/>
            </a:endParaRPr>
          </a:p>
          <a:p>
            <a:pPr lvl="1" marL="432000" indent="-214560">
              <a:lnSpc>
                <a:spcPct val="100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At least we have a chance of sun for the workshop photo</a:t>
            </a:r>
            <a:endParaRPr b="0" lang="en-US" sz="2400" spc="-1" strike="noStrike">
              <a:latin typeface="Arial"/>
            </a:endParaRPr>
          </a:p>
          <a:p>
            <a:pPr lvl="1" marL="432000" indent="-214560">
              <a:lnSpc>
                <a:spcPct val="100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The cold has made a comeback but …</a:t>
            </a:r>
            <a:endParaRPr b="0" lang="en-US" sz="2400" spc="-1" strike="noStrike">
              <a:latin typeface="Arial"/>
            </a:endParaRPr>
          </a:p>
          <a:p>
            <a:pPr lvl="1" marL="432000" indent="-214560">
              <a:lnSpc>
                <a:spcPct val="100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Fairly standard weather in Cambridge this time of the year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0" y="3960"/>
            <a:ext cx="9132840" cy="100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Weather in Boston...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39" name="CustomShape 3"/>
          <p:cNvSpPr/>
          <p:nvPr/>
        </p:nvSpPr>
        <p:spPr>
          <a:xfrm>
            <a:off x="155520" y="1121400"/>
            <a:ext cx="8697240" cy="176832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228600" y="1005480"/>
            <a:ext cx="2742480" cy="557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289"/>
              </a:spcBef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We serve in breaks</a:t>
            </a:r>
            <a:endParaRPr b="0" lang="en-US" sz="2200" spc="-1" strike="noStrike">
              <a:latin typeface="Arial"/>
            </a:endParaRPr>
          </a:p>
          <a:p>
            <a:pPr lvl="1" marL="493920" indent="-310680">
              <a:lnSpc>
                <a:spcPct val="100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DejaVu Sans"/>
              </a:rPr>
              <a:t>coffee/tea</a:t>
            </a:r>
            <a:endParaRPr b="0" lang="en-US" sz="1800" spc="-1" strike="noStrike">
              <a:latin typeface="Arial"/>
            </a:endParaRPr>
          </a:p>
          <a:p>
            <a:pPr lvl="1" marL="493920" indent="-310680">
              <a:lnSpc>
                <a:spcPct val="100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DejaVu Sans"/>
              </a:rPr>
              <a:t>bakery/snacks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9"/>
              </a:spcBef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Lunch favorites</a:t>
            </a:r>
            <a:endParaRPr b="0" lang="en-US" sz="2200" spc="-1" strike="noStrike">
              <a:latin typeface="Arial"/>
            </a:endParaRPr>
          </a:p>
          <a:p>
            <a:pPr lvl="1" marL="432000" indent="-214560">
              <a:lnSpc>
                <a:spcPct val="100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WenQuanYi Micro Hei"/>
              </a:rPr>
              <a:t>Stata center (easiest)</a:t>
            </a:r>
            <a:endParaRPr b="0" lang="en-US" sz="1800" spc="-1" strike="noStrike">
              <a:latin typeface="Arial"/>
            </a:endParaRPr>
          </a:p>
          <a:p>
            <a:pPr lvl="1" marL="432000" indent="-214560">
              <a:lnSpc>
                <a:spcPct val="100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WenQuanYi Micro Hei"/>
              </a:rPr>
              <a:t>Al’s Cafe (subs)</a:t>
            </a:r>
            <a:endParaRPr b="0" lang="en-US" sz="1800" spc="-1" strike="noStrike">
              <a:latin typeface="Arial"/>
            </a:endParaRPr>
          </a:p>
          <a:p>
            <a:pPr lvl="1" marL="432000" indent="-214560">
              <a:lnSpc>
                <a:spcPct val="100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WenQuanYi Micro Hei"/>
              </a:rPr>
              <a:t>Cava (middle east ‘Chipotle’)</a:t>
            </a:r>
            <a:endParaRPr b="0" lang="en-US" sz="1800" spc="-1" strike="noStrike">
              <a:latin typeface="Arial"/>
            </a:endParaRPr>
          </a:p>
          <a:p>
            <a:pPr lvl="1" marL="432000" indent="-214560">
              <a:lnSpc>
                <a:spcPct val="100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WenQuanYi Micro Hei"/>
              </a:rPr>
              <a:t>Saloniki (greek)</a:t>
            </a:r>
            <a:endParaRPr b="0" lang="en-US" sz="1800" spc="-1" strike="noStrike">
              <a:latin typeface="Arial"/>
            </a:endParaRPr>
          </a:p>
          <a:p>
            <a:pPr lvl="1" marL="432000" indent="-214560">
              <a:lnSpc>
                <a:spcPct val="100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WenQuanYi Micro Hei"/>
              </a:rPr>
              <a:t>Beantown Taqueria (Taco Tuesday)</a:t>
            </a:r>
            <a:endParaRPr b="0" lang="en-US" sz="1800" spc="-1" strike="noStrike">
              <a:latin typeface="Arial"/>
            </a:endParaRPr>
          </a:p>
          <a:p>
            <a:pPr lvl="1" marL="432000" indent="-214560">
              <a:lnSpc>
                <a:spcPct val="100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WenQuanYi Micro Hei"/>
              </a:rPr>
              <a:t>Chipotle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449"/>
              </a:spcBef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WenQuanYi Micro Hei"/>
              </a:rPr>
              <a:t>What also works</a:t>
            </a:r>
            <a:endParaRPr b="0" lang="en-US" sz="2200" spc="-1" strike="noStrike">
              <a:latin typeface="Arial"/>
            </a:endParaRPr>
          </a:p>
          <a:p>
            <a:pPr lvl="1" marL="432000" indent="-214560">
              <a:lnSpc>
                <a:spcPct val="100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WenQuanYi Micro Hei"/>
              </a:rPr>
              <a:t>.. just use your phone as usual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0" y="3960"/>
            <a:ext cx="9132840" cy="100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Where to eat?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2893320" y="1094400"/>
            <a:ext cx="6117840" cy="4401360"/>
          </a:xfrm>
          <a:prstGeom prst="rect">
            <a:avLst/>
          </a:prstGeom>
          <a:ln>
            <a:noFill/>
          </a:ln>
        </p:spPr>
      </p:pic>
      <p:sp>
        <p:nvSpPr>
          <p:cNvPr id="143" name="CustomShape 3"/>
          <p:cNvSpPr/>
          <p:nvPr/>
        </p:nvSpPr>
        <p:spPr>
          <a:xfrm>
            <a:off x="4014000" y="5630400"/>
            <a:ext cx="4900680" cy="79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WenQuanYi Micro Hei"/>
              </a:rPr>
              <a:t>MIT Web site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GB" sz="2200" spc="-1" strike="noStrike" u="sng">
                <a:solidFill>
                  <a:srgbClr val="0000ff"/>
                </a:solidFill>
                <a:uFillTx/>
                <a:latin typeface="Arial"/>
                <a:ea typeface="WenQuanYi Micro Hei"/>
                <a:hlinkClick r:id="rId2"/>
              </a:rPr>
              <a:t>https://web.mit.edu/visitmit/where-eat/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44" name="CustomShape 4"/>
          <p:cNvSpPr/>
          <p:nvPr/>
        </p:nvSpPr>
        <p:spPr>
          <a:xfrm>
            <a:off x="5835600" y="3693600"/>
            <a:ext cx="227880" cy="22788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7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5"/>
          <p:cNvSpPr/>
          <p:nvPr/>
        </p:nvSpPr>
        <p:spPr>
          <a:xfrm>
            <a:off x="7050600" y="4767480"/>
            <a:ext cx="88884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32-123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6" name="Line 6"/>
          <p:cNvSpPr/>
          <p:nvPr/>
        </p:nvSpPr>
        <p:spPr>
          <a:xfrm flipH="1" flipV="1">
            <a:off x="6064200" y="3922200"/>
            <a:ext cx="1022400" cy="878400"/>
          </a:xfrm>
          <a:prstGeom prst="line">
            <a:avLst/>
          </a:prstGeom>
          <a:ln w="38160">
            <a:solidFill>
              <a:srgbClr val="fe7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371520" y="990360"/>
            <a:ext cx="8429760" cy="3698640"/>
          </a:xfrm>
          <a:prstGeom prst="rect">
            <a:avLst/>
          </a:prstGeom>
          <a:ln>
            <a:noFill/>
          </a:ln>
        </p:spPr>
      </p:pic>
      <p:sp>
        <p:nvSpPr>
          <p:cNvPr id="148" name="CustomShape 1"/>
          <p:cNvSpPr/>
          <p:nvPr/>
        </p:nvSpPr>
        <p:spPr>
          <a:xfrm>
            <a:off x="0" y="3960"/>
            <a:ext cx="9132840" cy="100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Reception / Dinner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2368080" y="2011680"/>
            <a:ext cx="227880" cy="22788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7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3"/>
          <p:cNvSpPr/>
          <p:nvPr/>
        </p:nvSpPr>
        <p:spPr>
          <a:xfrm>
            <a:off x="1794600" y="4767480"/>
            <a:ext cx="140544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32-123 /124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1" name="Line 4"/>
          <p:cNvSpPr/>
          <p:nvPr/>
        </p:nvSpPr>
        <p:spPr>
          <a:xfrm flipV="1">
            <a:off x="2377440" y="2286000"/>
            <a:ext cx="91440" cy="2560320"/>
          </a:xfrm>
          <a:prstGeom prst="line">
            <a:avLst/>
          </a:prstGeom>
          <a:ln w="38160">
            <a:solidFill>
              <a:srgbClr val="fe7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5"/>
          <p:cNvSpPr/>
          <p:nvPr/>
        </p:nvSpPr>
        <p:spPr>
          <a:xfrm>
            <a:off x="462600" y="5487480"/>
            <a:ext cx="246312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34-401 A/B (4</a:t>
            </a:r>
            <a:r>
              <a:rPr b="1" lang="en-US" sz="1800" spc="-1" strike="noStrike" baseline="1400000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floor)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3" name="CustomShape 6"/>
          <p:cNvSpPr/>
          <p:nvPr/>
        </p:nvSpPr>
        <p:spPr>
          <a:xfrm>
            <a:off x="1812240" y="5041440"/>
            <a:ext cx="206856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Conference Venue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4" name="CustomShape 7"/>
          <p:cNvSpPr/>
          <p:nvPr/>
        </p:nvSpPr>
        <p:spPr>
          <a:xfrm>
            <a:off x="444600" y="5797440"/>
            <a:ext cx="233532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Reception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Monday 6:30-8:30pm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5" name="Line 8"/>
          <p:cNvSpPr/>
          <p:nvPr/>
        </p:nvSpPr>
        <p:spPr>
          <a:xfrm flipV="1">
            <a:off x="1170720" y="2468880"/>
            <a:ext cx="109440" cy="2999160"/>
          </a:xfrm>
          <a:prstGeom prst="line">
            <a:avLst/>
          </a:prstGeom>
          <a:ln w="38160">
            <a:solidFill>
              <a:srgbClr val="00dc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9"/>
          <p:cNvSpPr/>
          <p:nvPr/>
        </p:nvSpPr>
        <p:spPr>
          <a:xfrm>
            <a:off x="6402600" y="5487480"/>
            <a:ext cx="246312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E52 Samberg Center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7" name="CustomShape 10"/>
          <p:cNvSpPr/>
          <p:nvPr/>
        </p:nvSpPr>
        <p:spPr>
          <a:xfrm>
            <a:off x="6420600" y="5797800"/>
            <a:ext cx="20930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Conference Dinner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Tuesday 7-9pm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8" name="Line 11"/>
          <p:cNvSpPr/>
          <p:nvPr/>
        </p:nvSpPr>
        <p:spPr>
          <a:xfrm flipH="1" flipV="1">
            <a:off x="8321040" y="3017520"/>
            <a:ext cx="30960" cy="2460240"/>
          </a:xfrm>
          <a:prstGeom prst="line">
            <a:avLst/>
          </a:prstGeom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223920" y="1157040"/>
            <a:ext cx="8679240" cy="56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Zoom connections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9"/>
              </a:spcBef>
            </a:pPr>
            <a:r>
              <a:rPr b="0" lang="en-GB" sz="1500" spc="-1" strike="noStrike">
                <a:solidFill>
                  <a:srgbClr val="0000ff"/>
                </a:solidFill>
                <a:latin typeface="Arial"/>
                <a:ea typeface="WenQuanYi Micro Hei"/>
              </a:rPr>
              <a:t>  </a:t>
            </a:r>
            <a:r>
              <a:rPr b="0" lang="en-GB" sz="1700" spc="-1" strike="noStrike">
                <a:solidFill>
                  <a:srgbClr val="0000ff"/>
                </a:solidFill>
                <a:latin typeface="Arial"/>
                <a:ea typeface="WenQuanYi Micro Hei"/>
              </a:rPr>
              <a:t>32-123 Big room -- Plenary/Parallel room: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9"/>
              </a:spcBef>
            </a:pPr>
            <a:r>
              <a:rPr b="0" lang="en-GB" sz="1700" spc="-1" strike="noStrike">
                <a:solidFill>
                  <a:srgbClr val="0000ff"/>
                </a:solidFill>
                <a:latin typeface="Arial"/>
                <a:ea typeface="WenQuanYi Micro Hei"/>
              </a:rPr>
              <a:t>  </a:t>
            </a:r>
            <a:r>
              <a:rPr b="0" lang="en-GB" sz="1700" spc="-1" strike="noStrike" u="sng">
                <a:solidFill>
                  <a:srgbClr val="0000ff"/>
                </a:solidFill>
                <a:uFillTx/>
                <a:latin typeface="Arial"/>
                <a:ea typeface="WenQuanYi Micro Hei"/>
                <a:hlinkClick r:id="rId1"/>
              </a:rPr>
              <a:t>https://mit.zoom.us/j/94405507633?pwd=WHNySGNXN0h3ZU9UeC9OdnZwaDdGUT09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700" spc="-1" strike="noStrike">
                <a:solidFill>
                  <a:srgbClr val="0000ff"/>
                </a:solidFill>
                <a:latin typeface="Arial"/>
                <a:ea typeface="WenQuanYi Micro Hei"/>
              </a:rPr>
              <a:t>  </a:t>
            </a:r>
            <a:r>
              <a:rPr b="0" lang="en-GB" sz="1700" spc="-1" strike="noStrike">
                <a:solidFill>
                  <a:srgbClr val="0000ff"/>
                </a:solidFill>
                <a:latin typeface="Arial"/>
                <a:ea typeface="WenQuanYi Micro Hei"/>
              </a:rPr>
              <a:t>Password: 511786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75"/>
              </a:spcBef>
            </a:pPr>
            <a:r>
              <a:rPr b="0" lang="en-GB" sz="1700" spc="-1" strike="noStrike">
                <a:solidFill>
                  <a:srgbClr val="0000ff"/>
                </a:solidFill>
                <a:latin typeface="Arial"/>
                <a:ea typeface="WenQuanYi Micro Hei"/>
              </a:rPr>
              <a:t>  </a:t>
            </a:r>
            <a:r>
              <a:rPr b="0" lang="en-GB" sz="1700" spc="-1" strike="noStrike">
                <a:solidFill>
                  <a:srgbClr val="0000ff"/>
                </a:solidFill>
                <a:latin typeface="Arial"/>
                <a:ea typeface="WenQuanYi Micro Hei"/>
              </a:rPr>
              <a:t>32-124 Smaller room -- Parallel only: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700" spc="-1" strike="noStrike">
                <a:solidFill>
                  <a:srgbClr val="0000ff"/>
                </a:solidFill>
                <a:latin typeface="Arial"/>
                <a:ea typeface="WenQuanYi Micro Hei"/>
              </a:rPr>
              <a:t>  </a:t>
            </a:r>
            <a:r>
              <a:rPr b="0" lang="en-GB" sz="1700" spc="-1" strike="noStrike" u="sng">
                <a:solidFill>
                  <a:srgbClr val="0000ff"/>
                </a:solidFill>
                <a:uFillTx/>
                <a:latin typeface="Arial"/>
                <a:ea typeface="WenQuanYi Micro Hei"/>
                <a:hlinkClick r:id="rId2"/>
              </a:rPr>
              <a:t>https://mit.zoom.us/j/95307472672?pwd=cXhHeHFtZ3ozcS9mZTEvcldhaUJidz09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700" spc="-1" strike="noStrike">
                <a:solidFill>
                  <a:srgbClr val="0000ff"/>
                </a:solidFill>
                <a:latin typeface="Arial"/>
                <a:ea typeface="WenQuanYi Micro Hei"/>
              </a:rPr>
              <a:t>  </a:t>
            </a:r>
            <a:r>
              <a:rPr b="0" lang="en-GB" sz="1700" spc="-1" strike="noStrike">
                <a:solidFill>
                  <a:srgbClr val="0000ff"/>
                </a:solidFill>
                <a:latin typeface="Arial"/>
                <a:ea typeface="WenQuanYi Micro Hei"/>
              </a:rPr>
              <a:t>password: 558789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7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Indico and slides</a:t>
            </a:r>
            <a:endParaRPr b="0" lang="en-US" sz="3200" spc="-1" strike="noStrike">
              <a:latin typeface="Arial"/>
            </a:endParaRPr>
          </a:p>
          <a:p>
            <a:pPr lvl="1" marL="457200" indent="-27396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We project from </a:t>
            </a:r>
            <a:r>
              <a:rPr b="0" i="1" lang="en-GB" sz="2400" spc="-1" strike="noStrike">
                <a:solidFill>
                  <a:srgbClr val="ff0000"/>
                </a:solidFill>
                <a:latin typeface="Arial"/>
                <a:ea typeface="WenQuanYi Micro Hei"/>
              </a:rPr>
              <a:t>a fixed laptop</a:t>
            </a: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, please upload your slides at least one hour before your talk!</a:t>
            </a:r>
            <a:endParaRPr b="0" lang="en-US" sz="2400" spc="-1" strike="noStrike">
              <a:latin typeface="Arial"/>
            </a:endParaRPr>
          </a:p>
          <a:p>
            <a:pPr lvl="1" marL="457200" indent="-27396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PDF files are by far most reliable</a:t>
            </a:r>
            <a:endParaRPr b="0" lang="en-US" sz="2400" spc="-1" strike="noStrike">
              <a:latin typeface="Arial"/>
            </a:endParaRPr>
          </a:p>
          <a:p>
            <a:pPr lvl="1" marL="457200" indent="-27396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To upload: make a local (MIT) indico account with your email as used in submitting your abstract (your standard email)</a:t>
            </a:r>
            <a:endParaRPr b="0" lang="en-US" sz="2400" spc="-1" strike="noStrike">
              <a:latin typeface="Arial"/>
            </a:endParaRPr>
          </a:p>
          <a:p>
            <a:pPr lvl="1" marL="457200" indent="-27396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Arial"/>
                <a:ea typeface="WenQuanYi Micro Hei"/>
              </a:rPr>
              <a:t>Trouble? email session conveners or fcc-help@mit.edu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0" y="3960"/>
            <a:ext cx="9132840" cy="109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Zoom and Indico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223920" y="977040"/>
            <a:ext cx="8679240" cy="56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To DOE/BNL, the MIT Physics Department and the Lab for Nuclear Science for funding support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0" y="3960"/>
            <a:ext cx="9132840" cy="109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Thank you!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63" name="" descr=""/>
          <p:cNvPicPr/>
          <p:nvPr/>
        </p:nvPicPr>
        <p:blipFill>
          <a:blip r:embed="rId1"/>
          <a:stretch/>
        </p:blipFill>
        <p:spPr>
          <a:xfrm>
            <a:off x="187920" y="2047680"/>
            <a:ext cx="5166000" cy="3490920"/>
          </a:xfrm>
          <a:prstGeom prst="rect">
            <a:avLst/>
          </a:prstGeom>
          <a:ln>
            <a:noFill/>
          </a:ln>
        </p:spPr>
      </p:pic>
      <p:pic>
        <p:nvPicPr>
          <p:cNvPr id="164" name="" descr=""/>
          <p:cNvPicPr/>
          <p:nvPr/>
        </p:nvPicPr>
        <p:blipFill>
          <a:blip r:embed="rId2"/>
          <a:stretch/>
        </p:blipFill>
        <p:spPr>
          <a:xfrm>
            <a:off x="3686400" y="2641680"/>
            <a:ext cx="3339000" cy="2112840"/>
          </a:xfrm>
          <a:prstGeom prst="rect">
            <a:avLst/>
          </a:prstGeom>
          <a:ln>
            <a:noFill/>
          </a:ln>
        </p:spPr>
      </p:pic>
      <p:pic>
        <p:nvPicPr>
          <p:cNvPr id="165" name="" descr=""/>
          <p:cNvPicPr/>
          <p:nvPr/>
        </p:nvPicPr>
        <p:blipFill>
          <a:blip r:embed="rId3"/>
          <a:stretch/>
        </p:blipFill>
        <p:spPr>
          <a:xfrm>
            <a:off x="3969360" y="4777200"/>
            <a:ext cx="3815280" cy="198900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4"/>
          <a:stretch/>
        </p:blipFill>
        <p:spPr>
          <a:xfrm>
            <a:off x="6660000" y="2950560"/>
            <a:ext cx="2392200" cy="133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-963000" y="14040"/>
            <a:ext cx="10317960" cy="6879240"/>
          </a:xfrm>
          <a:prstGeom prst="rect">
            <a:avLst/>
          </a:prstGeom>
          <a:ln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1099080" y="318960"/>
            <a:ext cx="3724200" cy="164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omfortaa"/>
                <a:ea typeface="DejaVu Sans"/>
              </a:rPr>
              <a:t>MIT Supports: ‘eduroam’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en-US" sz="2800" spc="-1" strike="noStrike">
                <a:solidFill>
                  <a:srgbClr val="000000"/>
                </a:solidFill>
                <a:latin typeface="Comfortaa"/>
                <a:ea typeface="DejaVu Sans"/>
              </a:rPr>
              <a:t>otherwise</a:t>
            </a:r>
            <a:r>
              <a:rPr b="1" lang="en-US" sz="2800" spc="-1" strike="noStrike">
                <a:solidFill>
                  <a:srgbClr val="000000"/>
                </a:solidFill>
                <a:latin typeface="Comfortaa"/>
                <a:ea typeface="DejaVu Sans"/>
              </a:rPr>
              <a:t>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omfortaa"/>
                <a:ea typeface="DejaVu Sans"/>
              </a:rPr>
              <a:t>‘</a:t>
            </a:r>
            <a:r>
              <a:rPr b="1" lang="en-US" sz="2800" spc="-1" strike="noStrike">
                <a:solidFill>
                  <a:srgbClr val="000000"/>
                </a:solidFill>
                <a:latin typeface="Comfortaa"/>
                <a:ea typeface="DejaVu Sans"/>
              </a:rPr>
              <a:t>MIT GUEST’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-963000" y="-21960"/>
            <a:ext cx="10317960" cy="6879240"/>
          </a:xfrm>
          <a:prstGeom prst="rect">
            <a:avLst/>
          </a:prstGeom>
          <a:ln>
            <a:noFill/>
          </a:ln>
        </p:spPr>
      </p:pic>
      <p:sp>
        <p:nvSpPr>
          <p:cNvPr id="92" name="CustomShape 1"/>
          <p:cNvSpPr/>
          <p:nvPr/>
        </p:nvSpPr>
        <p:spPr>
          <a:xfrm>
            <a:off x="1063080" y="231480"/>
            <a:ext cx="3724200" cy="136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omfortaa"/>
                <a:ea typeface="DejaVu Sans"/>
              </a:rPr>
              <a:t>Iconic View of MIT The Stata Center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omfortaa"/>
                <a:ea typeface="DejaVu Sans"/>
              </a:rPr>
              <a:t>and our venue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omfortaa"/>
                <a:ea typeface="DejaVu Sans"/>
              </a:rPr>
              <a:t>A Frank Gehry building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0" y="3960"/>
            <a:ext cx="9132840" cy="109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From the 2023 P5 report*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91440" y="6461280"/>
            <a:ext cx="7252920" cy="37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* </a:t>
            </a:r>
            <a:r>
              <a:rPr b="0" i="1" lang="en-US" sz="14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1"/>
              </a:rPr>
              <a:t>2023 P5 report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2"/>
          <a:stretch/>
        </p:blipFill>
        <p:spPr>
          <a:xfrm>
            <a:off x="424800" y="1079280"/>
            <a:ext cx="8379360" cy="1572120"/>
          </a:xfrm>
          <a:prstGeom prst="rect">
            <a:avLst/>
          </a:prstGeom>
          <a:ln>
            <a:noFill/>
          </a:ln>
        </p:spPr>
      </p:pic>
      <p:sp>
        <p:nvSpPr>
          <p:cNvPr id="96" name="CustomShape 3"/>
          <p:cNvSpPr/>
          <p:nvPr/>
        </p:nvSpPr>
        <p:spPr>
          <a:xfrm>
            <a:off x="449280" y="2707200"/>
            <a:ext cx="86616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1800" spc="-1" strike="noStrike">
                <a:latin typeface="Arial"/>
              </a:rPr>
              <a:t>&lt;snip&gt;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3"/>
          <a:stretch/>
        </p:blipFill>
        <p:spPr>
          <a:xfrm>
            <a:off x="540720" y="3193920"/>
            <a:ext cx="8046360" cy="2292120"/>
          </a:xfrm>
          <a:prstGeom prst="rect">
            <a:avLst/>
          </a:prstGeom>
          <a:ln>
            <a:noFill/>
          </a:ln>
        </p:spPr>
      </p:pic>
      <p:sp>
        <p:nvSpPr>
          <p:cNvPr id="98" name="CustomShape 4"/>
          <p:cNvSpPr/>
          <p:nvPr/>
        </p:nvSpPr>
        <p:spPr>
          <a:xfrm>
            <a:off x="449640" y="5731200"/>
            <a:ext cx="86616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1800" spc="-1" strike="noStrike">
                <a:latin typeface="Arial"/>
              </a:rPr>
              <a:t>&lt;snip&gt;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9" name="CustomShape 5"/>
          <p:cNvSpPr/>
          <p:nvPr/>
        </p:nvSpPr>
        <p:spPr>
          <a:xfrm>
            <a:off x="1005840" y="3193920"/>
            <a:ext cx="2102760" cy="28044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CustomShape 6"/>
          <p:cNvSpPr/>
          <p:nvPr/>
        </p:nvSpPr>
        <p:spPr>
          <a:xfrm>
            <a:off x="1005840" y="3822120"/>
            <a:ext cx="1874160" cy="28044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CustomShape 7"/>
          <p:cNvSpPr/>
          <p:nvPr/>
        </p:nvSpPr>
        <p:spPr>
          <a:xfrm>
            <a:off x="4029840" y="3517920"/>
            <a:ext cx="3925080" cy="28044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223920" y="1157040"/>
            <a:ext cx="8679240" cy="56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P5 report – offshore Higgs factory</a:t>
            </a:r>
            <a:endParaRPr b="0" lang="en-US" sz="3200" spc="-1" strike="noStrike">
              <a:latin typeface="Arial"/>
            </a:endParaRPr>
          </a:p>
          <a:p>
            <a:pPr lvl="1" marL="457200" indent="-27396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Arial"/>
                <a:ea typeface="WenQuanYi Micro Hei"/>
              </a:rPr>
              <a:t>US must make a strong impact on the Higgs factory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Build up an active US FCC community</a:t>
            </a:r>
            <a:endParaRPr b="0" lang="en-US" sz="3200" spc="-1" strike="noStrike">
              <a:latin typeface="Arial"/>
            </a:endParaRPr>
          </a:p>
          <a:p>
            <a:pPr lvl="1" marL="457200" indent="-27396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Accelerator development essential to help FCC-ee design</a:t>
            </a:r>
            <a:endParaRPr b="0" lang="en-US" sz="2400" spc="-1" strike="noStrike">
              <a:latin typeface="Arial"/>
            </a:endParaRPr>
          </a:p>
          <a:p>
            <a:pPr lvl="1" marL="457200" indent="-27396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But detectors are the key for the physics</a:t>
            </a:r>
            <a:endParaRPr b="0" lang="en-US" sz="2400" spc="-1" strike="noStrike">
              <a:latin typeface="Arial"/>
            </a:endParaRPr>
          </a:p>
          <a:p>
            <a:pPr lvl="1" marL="457200" indent="-27396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Develop our own ideas about the physics focus of a detector</a:t>
            </a:r>
            <a:endParaRPr b="0" lang="en-US" sz="2400" spc="-1" strike="noStrike">
              <a:latin typeface="Arial"/>
            </a:endParaRPr>
          </a:p>
          <a:p>
            <a:pPr lvl="2" marL="731520" indent="-22824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c462"/>
                </a:solidFill>
                <a:latin typeface="Arial"/>
                <a:ea typeface="WenQuanYi Micro Hei"/>
              </a:rPr>
              <a:t>What is the way to optimize a detector?</a:t>
            </a:r>
            <a:endParaRPr b="0" lang="en-US" sz="2000" spc="-1" strike="noStrike">
              <a:latin typeface="Arial"/>
            </a:endParaRPr>
          </a:p>
          <a:p>
            <a:pPr lvl="2" marL="731520" indent="-22824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c462"/>
                </a:solidFill>
                <a:latin typeface="Arial"/>
                <a:ea typeface="WenQuanYi Micro Hei"/>
              </a:rPr>
              <a:t>Given a physics goal, where do we spend the money?</a:t>
            </a:r>
            <a:endParaRPr b="0" lang="en-US" sz="2000" spc="-1" strike="noStrike">
              <a:latin typeface="Arial"/>
            </a:endParaRPr>
          </a:p>
          <a:p>
            <a:pPr lvl="1" marL="457200" indent="-27396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Make sure we can ask for R&amp;D funding in a coherent fashion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Synergy with linear collider folks very important</a:t>
            </a:r>
            <a:endParaRPr b="0" lang="en-US" sz="3200" spc="-1" strike="noStrike">
              <a:latin typeface="Arial"/>
            </a:endParaRPr>
          </a:p>
          <a:p>
            <a:pPr lvl="1" marL="457200" indent="-27396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Plenary session today, invited plenty of people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9"/>
              </a:spcBef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0" y="3960"/>
            <a:ext cx="9132840" cy="109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Goals for the Workshop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0" y="3960"/>
            <a:ext cx="91328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Overview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299520" y="923760"/>
            <a:ext cx="8429760" cy="5732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0" y="3960"/>
            <a:ext cx="91328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Values in Physics at MIT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390960" y="93240"/>
            <a:ext cx="8338320" cy="3740760"/>
          </a:xfrm>
          <a:prstGeom prst="rect">
            <a:avLst/>
          </a:prstGeom>
          <a:ln>
            <a:noFill/>
          </a:ln>
        </p:spPr>
      </p:pic>
      <p:pic>
        <p:nvPicPr>
          <p:cNvPr id="108" name="" descr=""/>
          <p:cNvPicPr/>
          <p:nvPr/>
        </p:nvPicPr>
        <p:blipFill>
          <a:blip r:embed="rId2"/>
          <a:stretch/>
        </p:blipFill>
        <p:spPr>
          <a:xfrm>
            <a:off x="460800" y="3983400"/>
            <a:ext cx="8192520" cy="2633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3960"/>
            <a:ext cx="91328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Values in Physics at MIT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243000" y="1254960"/>
            <a:ext cx="8774280" cy="5228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0" y="3960"/>
            <a:ext cx="91328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Code of Conduct*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250200" y="6475680"/>
            <a:ext cx="2320200" cy="31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1600" spc="-1" strike="noStrike">
                <a:latin typeface="Arial"/>
              </a:rPr>
              <a:t>* Adapted from the APS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390960" y="1051560"/>
            <a:ext cx="8338320" cy="5166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17988</TotalTime>
  <Application>LibreOffice/6.4.7.2$Linux_X86_64 LibreOffice_project/639b8ac485750d5696d7590a72ef1b496725cfb5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2024-03-25T10:20:53Z</dcterms:modified>
  <cp:revision>193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</Properties>
</file>