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889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" name="Shape 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200">
        <a:latin typeface="+mn-lt"/>
        <a:ea typeface="+mn-ea"/>
        <a:cs typeface="+mn-cs"/>
        <a:sym typeface="Calibri"/>
      </a:defRPr>
    </a:lvl1pPr>
    <a:lvl2pPr indent="228600" defTabSz="1828800" latinLnBrk="0">
      <a:defRPr sz="2200">
        <a:latin typeface="+mn-lt"/>
        <a:ea typeface="+mn-ea"/>
        <a:cs typeface="+mn-cs"/>
        <a:sym typeface="Calibri"/>
      </a:defRPr>
    </a:lvl2pPr>
    <a:lvl3pPr indent="457200" defTabSz="1828800" latinLnBrk="0">
      <a:defRPr sz="2200">
        <a:latin typeface="+mn-lt"/>
        <a:ea typeface="+mn-ea"/>
        <a:cs typeface="+mn-cs"/>
        <a:sym typeface="Calibri"/>
      </a:defRPr>
    </a:lvl3pPr>
    <a:lvl4pPr indent="685800" defTabSz="1828800" latinLnBrk="0">
      <a:defRPr sz="2200">
        <a:latin typeface="+mn-lt"/>
        <a:ea typeface="+mn-ea"/>
        <a:cs typeface="+mn-cs"/>
        <a:sym typeface="Calibri"/>
      </a:defRPr>
    </a:lvl4pPr>
    <a:lvl5pPr indent="914400" defTabSz="1828800" latinLnBrk="0">
      <a:defRPr sz="2200">
        <a:latin typeface="+mn-lt"/>
        <a:ea typeface="+mn-ea"/>
        <a:cs typeface="+mn-cs"/>
        <a:sym typeface="Calibri"/>
      </a:defRPr>
    </a:lvl5pPr>
    <a:lvl6pPr indent="1143000" defTabSz="1828800" latinLnBrk="0">
      <a:defRPr sz="2200">
        <a:latin typeface="+mn-lt"/>
        <a:ea typeface="+mn-ea"/>
        <a:cs typeface="+mn-cs"/>
        <a:sym typeface="Calibri"/>
      </a:defRPr>
    </a:lvl6pPr>
    <a:lvl7pPr indent="1371600" defTabSz="1828800" latinLnBrk="0">
      <a:defRPr sz="2200">
        <a:latin typeface="+mn-lt"/>
        <a:ea typeface="+mn-ea"/>
        <a:cs typeface="+mn-cs"/>
        <a:sym typeface="Calibri"/>
      </a:defRPr>
    </a:lvl7pPr>
    <a:lvl8pPr indent="1600200" defTabSz="1828800" latinLnBrk="0">
      <a:defRPr sz="2200">
        <a:latin typeface="+mn-lt"/>
        <a:ea typeface="+mn-ea"/>
        <a:cs typeface="+mn-cs"/>
        <a:sym typeface="Calibri"/>
      </a:defRPr>
    </a:lvl8pPr>
    <a:lvl9pPr indent="1828800" defTabSz="1828800" latinLnBrk="0">
      <a:defRPr sz="2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Top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/>
          <p:nvPr>
            <p:ph type="sldNum" sz="quarter" idx="2"/>
          </p:nvPr>
        </p:nvSpPr>
        <p:spPr>
          <a:xfrm>
            <a:off x="23574612" y="13269220"/>
            <a:ext cx="449854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1" y="58954"/>
            <a:ext cx="2319503" cy="1287324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lide Number"/>
          <p:cNvSpPr txBox="1"/>
          <p:nvPr>
            <p:ph type="sldNum" sz="quarter" idx="2"/>
          </p:nvPr>
        </p:nvSpPr>
        <p:spPr>
          <a:xfrm>
            <a:off x="23581928" y="13269220"/>
            <a:ext cx="449854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" name="Title Text"/>
          <p:cNvSpPr txBox="1"/>
          <p:nvPr>
            <p:ph type="title"/>
          </p:nvPr>
        </p:nvSpPr>
        <p:spPr>
          <a:xfrm>
            <a:off x="3962400" y="5349874"/>
            <a:ext cx="16459200" cy="3016251"/>
          </a:xfrm>
          <a:prstGeom prst="rect">
            <a:avLst/>
          </a:prstGeom>
        </p:spPr>
        <p:txBody>
          <a:bodyPr/>
          <a:lstStyle>
            <a:lvl1pPr>
              <a:defRPr sz="10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" name="Footer Placeholder 2"/>
          <p:cNvSpPr txBox="1"/>
          <p:nvPr/>
        </p:nvSpPr>
        <p:spPr>
          <a:xfrm>
            <a:off x="8525350" y="13251361"/>
            <a:ext cx="7333299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1800"/>
            </a:lvl1pPr>
          </a:lstStyle>
          <a:p>
            <a:pPr/>
            <a:r>
              <a:t>The IDEA detector concept  - Paolo Giacomelli </a:t>
            </a:r>
          </a:p>
        </p:txBody>
      </p:sp>
      <p:sp>
        <p:nvSpPr>
          <p:cNvPr id="30" name="Date Placeholder 1"/>
          <p:cNvSpPr txBox="1"/>
          <p:nvPr/>
        </p:nvSpPr>
        <p:spPr>
          <a:xfrm>
            <a:off x="308841" y="13251361"/>
            <a:ext cx="1363641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>
              <a:defRPr sz="1800"/>
            </a:lvl1pPr>
          </a:lstStyle>
          <a:p>
            <a:pPr/>
            <a:r>
              <a:t>25/03/2024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"/>
          <p:cNvSpPr/>
          <p:nvPr/>
        </p:nvSpPr>
        <p:spPr>
          <a:xfrm flipV="1">
            <a:off x="3111757" y="1244731"/>
            <a:ext cx="20483728" cy="2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lnSpc>
                <a:spcPct val="120000"/>
              </a:lnSpc>
              <a:spcBef>
                <a:spcPts val="1400"/>
              </a:spcBef>
              <a:defRPr sz="1600"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3234221" y="-26589"/>
            <a:ext cx="18372709" cy="1284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l" defTabSz="821531">
              <a:defRPr b="1"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idx="1"/>
          </p:nvPr>
        </p:nvSpPr>
        <p:spPr>
          <a:xfrm>
            <a:off x="3516017" y="2241351"/>
            <a:ext cx="17351966" cy="10349689"/>
          </a:xfrm>
          <a:prstGeom prst="rect">
            <a:avLst/>
          </a:prstGeom>
        </p:spPr>
        <p:txBody>
          <a:bodyPr lIns="71437" tIns="71437" rIns="71437" bIns="71437"/>
          <a:lstStyle>
            <a:lvl1pPr marL="441157" indent="-441157" algn="just" defTabSz="82153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65000"/>
              <a:buFont typeface="Verdana"/>
              <a:defRPr sz="44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822157" indent="-441157" algn="just" defTabSz="82153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65000"/>
              <a:buFont typeface="Verdana"/>
              <a:buChar char="•"/>
              <a:defRPr sz="44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076157" indent="-441157" algn="just" defTabSz="82153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65000"/>
              <a:buFont typeface="Verdana"/>
              <a:defRPr sz="44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584157" indent="-441157" algn="just" defTabSz="82153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Font typeface="Verdana"/>
              <a:buChar char="•"/>
              <a:defRPr sz="44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965157" indent="-441157" algn="just" defTabSz="82153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Font typeface="Verdana"/>
              <a:buChar char="•"/>
              <a:defRPr sz="44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Footer Placeholder 2"/>
          <p:cNvSpPr txBox="1"/>
          <p:nvPr/>
        </p:nvSpPr>
        <p:spPr>
          <a:xfrm>
            <a:off x="8525350" y="13251361"/>
            <a:ext cx="7333299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1800"/>
            </a:lvl1pPr>
          </a:lstStyle>
          <a:p>
            <a:pPr/>
            <a:r>
              <a:t>The IDEA detector concept - Paolo Giacomelli </a:t>
            </a:r>
          </a:p>
        </p:txBody>
      </p:sp>
      <p:pic>
        <p:nvPicPr>
          <p:cNvPr id="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03554" y="61840"/>
            <a:ext cx="2314301" cy="1284438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lide Number"/>
          <p:cNvSpPr txBox="1"/>
          <p:nvPr>
            <p:ph type="sldNum" sz="quarter" idx="2"/>
          </p:nvPr>
        </p:nvSpPr>
        <p:spPr>
          <a:xfrm>
            <a:off x="23610836" y="13282215"/>
            <a:ext cx="409849" cy="402098"/>
          </a:xfrm>
          <a:prstGeom prst="rect">
            <a:avLst/>
          </a:prstGeom>
        </p:spPr>
        <p:txBody>
          <a:bodyPr lIns="71437" tIns="71437" rIns="71437" bIns="71437" anchor="t">
            <a:normAutofit fontScale="100000" lnSpcReduction="0"/>
          </a:bodyPr>
          <a:lstStyle>
            <a:lvl1pPr defTabSz="821531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3" name="FCC-Logo_RGB_Black.png" descr="FCC-Logo_RGB_Blac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75" y="252817"/>
            <a:ext cx="2781002" cy="93987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Date Placeholder 1"/>
          <p:cNvSpPr txBox="1"/>
          <p:nvPr/>
        </p:nvSpPr>
        <p:spPr>
          <a:xfrm>
            <a:off x="308841" y="13251361"/>
            <a:ext cx="1363641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>
              <a:defRPr sz="1800"/>
            </a:lvl1pPr>
          </a:lstStyle>
          <a:p>
            <a:pPr/>
            <a:r>
              <a:t>25/03/2024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>
            <a:off x="3174264" y="1244736"/>
            <a:ext cx="20437980" cy="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lnSpc>
                <a:spcPct val="120000"/>
              </a:lnSpc>
              <a:spcBef>
                <a:spcPts val="1400"/>
              </a:spcBef>
              <a:defRPr sz="1600"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2" name="Title Text"/>
          <p:cNvSpPr txBox="1"/>
          <p:nvPr>
            <p:ph type="title"/>
          </p:nvPr>
        </p:nvSpPr>
        <p:spPr>
          <a:xfrm>
            <a:off x="3228430" y="-26589"/>
            <a:ext cx="14695523" cy="1284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l" defTabSz="821531">
              <a:defRPr b="1"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23609041" y="13282215"/>
            <a:ext cx="409848" cy="402098"/>
          </a:xfrm>
          <a:prstGeom prst="rect">
            <a:avLst/>
          </a:prstGeom>
        </p:spPr>
        <p:txBody>
          <a:bodyPr lIns="71437" tIns="71437" rIns="71437" bIns="71437" anchor="t">
            <a:normAutofit fontScale="100000" lnSpcReduction="0"/>
          </a:bodyPr>
          <a:lstStyle>
            <a:lvl1pPr defTabSz="821531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4" name="Footer Placeholder 2"/>
          <p:cNvSpPr txBox="1"/>
          <p:nvPr/>
        </p:nvSpPr>
        <p:spPr>
          <a:xfrm>
            <a:off x="8525350" y="13251361"/>
            <a:ext cx="7333299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1800"/>
            </a:lvl1pPr>
          </a:lstStyle>
          <a:p>
            <a:pPr/>
            <a:r>
              <a:t>The IDEA detector concept - Paolo Giacomelli </a:t>
            </a:r>
          </a:p>
        </p:txBody>
      </p:sp>
      <p:sp>
        <p:nvSpPr>
          <p:cNvPr id="55" name="Date Placeholder 1"/>
          <p:cNvSpPr txBox="1"/>
          <p:nvPr/>
        </p:nvSpPr>
        <p:spPr>
          <a:xfrm>
            <a:off x="308841" y="13251361"/>
            <a:ext cx="1363641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>
              <a:defRPr sz="1800"/>
            </a:lvl1pPr>
          </a:lstStyle>
          <a:p>
            <a:pPr/>
            <a:r>
              <a:t>25/03/2024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03554" y="61840"/>
            <a:ext cx="2314301" cy="1284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FCC-Logo_RGB_Black.png" descr="FCC-Logo_RGB_Blac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75" y="252817"/>
            <a:ext cx="2781002" cy="939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23577975" y="13145404"/>
            <a:ext cx="478801" cy="5257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transition xmlns:p14="http://schemas.microsoft.com/office/powerpoint/2010/main" spd="med" advClick="1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642937" marR="0" indent="-642937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69521" marR="0" indent="-612321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485900" marR="0" indent="-5715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0574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5146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9718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4290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8862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434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7.png"/><Relationship Id="rId6" Type="http://schemas.openxmlformats.org/officeDocument/2006/relationships/image" Target="../media/image3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5.tif"/><Relationship Id="rId4" Type="http://schemas.openxmlformats.org/officeDocument/2006/relationships/image" Target="../media/image6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pos.sissa.it/390/" TargetMode="External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9.jpeg"/><Relationship Id="rId4" Type="http://schemas.openxmlformats.org/officeDocument/2006/relationships/image" Target="../media/image5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3" Type="http://schemas.openxmlformats.org/officeDocument/2006/relationships/image" Target="../media/image7.tif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8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genda.infn.it/event/29752/contributions/162649/attachments/89241/119816/R&amp;D-IDEA%20tracking-FCC-Italy%20short.pdf" TargetMode="Externa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"/><Relationship Id="rId3" Type="http://schemas.openxmlformats.org/officeDocument/2006/relationships/image" Target="../media/image10.tif"/><Relationship Id="rId4" Type="http://schemas.openxmlformats.org/officeDocument/2006/relationships/image" Target="../media/image11.tif"/><Relationship Id="rId5" Type="http://schemas.openxmlformats.org/officeDocument/2006/relationships/image" Target="../media/image12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Relationship Id="rId4" Type="http://schemas.openxmlformats.org/officeDocument/2006/relationships/image" Target="../media/image58.png"/><Relationship Id="rId5" Type="http://schemas.openxmlformats.org/officeDocument/2006/relationships/image" Target="../media/image16.tif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tif"/><Relationship Id="rId3" Type="http://schemas.openxmlformats.org/officeDocument/2006/relationships/image" Target="../media/image6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tif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12.jpe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5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hyperlink" Target="https://aidainnova.web.cern.ch" TargetMode="External"/><Relationship Id="rId5" Type="http://schemas.openxmlformats.org/officeDocument/2006/relationships/image" Target="../media/image77.png"/><Relationship Id="rId6" Type="http://schemas.openxmlformats.org/officeDocument/2006/relationships/hyperlink" Target="https://web.infn.it/EURO-LABS/" TargetMode="External"/><Relationship Id="rId7" Type="http://schemas.openxmlformats.org/officeDocument/2006/relationships/image" Target="../media/image7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4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.jpeg"/><Relationship Id="rId7" Type="http://schemas.openxmlformats.org/officeDocument/2006/relationships/image" Target="../media/image10.png"/><Relationship Id="rId8" Type="http://schemas.openxmlformats.org/officeDocument/2006/relationships/image" Target="../media/image6.jpeg"/><Relationship Id="rId9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9" y="1766805"/>
            <a:ext cx="24384231" cy="9485794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The IDEA detector concept…"/>
          <p:cNvSpPr txBox="1"/>
          <p:nvPr/>
        </p:nvSpPr>
        <p:spPr>
          <a:xfrm>
            <a:off x="11981009" y="8338745"/>
            <a:ext cx="12258886" cy="2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defRPr sz="7800">
                <a:solidFill>
                  <a:srgbClr val="FFFB00"/>
                </a:solidFill>
              </a:defRPr>
            </a:pPr>
            <a:r>
              <a:t>The IDEA detector concept</a:t>
            </a:r>
          </a:p>
          <a:p>
            <a:pPr>
              <a:spcBef>
                <a:spcPts val="800"/>
              </a:spcBef>
              <a:defRPr sz="5000">
                <a:solidFill>
                  <a:srgbClr val="FFFB00"/>
                </a:solidFill>
              </a:defRPr>
            </a:pPr>
            <a:r>
              <a:t>Paolo Giacomelli</a:t>
            </a:r>
          </a:p>
          <a:p>
            <a:pPr>
              <a:defRPr sz="5000">
                <a:solidFill>
                  <a:srgbClr val="FFFB00"/>
                </a:solidFill>
              </a:defRPr>
            </a:pPr>
            <a:r>
              <a:t>INFN Bologna</a:t>
            </a:r>
          </a:p>
        </p:txBody>
      </p:sp>
      <p:sp>
        <p:nvSpPr>
          <p:cNvPr id="68" name="These projects have received funding from the European Union’s Horizon Europe Research and Innovation programme under Grant Agreements No. 101004761 (AIDAinnova),  101057511 (EURO-LABS)."/>
          <p:cNvSpPr txBox="1"/>
          <p:nvPr/>
        </p:nvSpPr>
        <p:spPr>
          <a:xfrm>
            <a:off x="2262725" y="11973202"/>
            <a:ext cx="21639363" cy="116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just" defTabSz="584200">
              <a:lnSpc>
                <a:spcPct val="110000"/>
              </a:lnSpc>
              <a:defRPr i="1" sz="21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These projects have received funding from the European Union’s Horizon Europe Research and Innovation programme under Grant Agreements No. 101004761 (AIDAinnova),  101057511 (EURO-LABS).</a:t>
            </a:r>
          </a:p>
        </p:txBody>
      </p:sp>
      <p:pic>
        <p:nvPicPr>
          <p:cNvPr id="69" name="eu_flag.jpeg" descr="eu_flag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1912" y="12084553"/>
            <a:ext cx="1523023" cy="1017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Drift cha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Drift chamber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84" name="Group"/>
          <p:cNvGrpSpPr/>
          <p:nvPr/>
        </p:nvGrpSpPr>
        <p:grpSpPr>
          <a:xfrm>
            <a:off x="15208429" y="7475925"/>
            <a:ext cx="8198034" cy="5987094"/>
            <a:chOff x="0" y="0"/>
            <a:chExt cx="8198032" cy="5987093"/>
          </a:xfrm>
        </p:grpSpPr>
        <p:grpSp>
          <p:nvGrpSpPr>
            <p:cNvPr id="182" name="Group"/>
            <p:cNvGrpSpPr/>
            <p:nvPr/>
          </p:nvGrpSpPr>
          <p:grpSpPr>
            <a:xfrm>
              <a:off x="0" y="67987"/>
              <a:ext cx="8198034" cy="5919107"/>
              <a:chOff x="0" y="0"/>
              <a:chExt cx="8198033" cy="5919105"/>
            </a:xfrm>
          </p:grpSpPr>
          <p:pic>
            <p:nvPicPr>
              <p:cNvPr id="180" name="Picture 9" descr="Picture 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1922" b="0"/>
              <a:stretch>
                <a:fillRect/>
              </a:stretch>
            </p:blipFill>
            <p:spPr>
              <a:xfrm>
                <a:off x="0" y="0"/>
                <a:ext cx="7911364" cy="5636873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  <p:pic>
            <p:nvPicPr>
              <p:cNvPr id="181" name="Picture 10" descr="Picture 10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flipH="1">
                <a:off x="6988740" y="3394595"/>
                <a:ext cx="1209294" cy="2524511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</p:grpSp>
        <p:sp>
          <p:nvSpPr>
            <p:cNvPr id="183" name="TextBox 1"/>
            <p:cNvSpPr txBox="1"/>
            <p:nvPr/>
          </p:nvSpPr>
          <p:spPr>
            <a:xfrm>
              <a:off x="350834" y="0"/>
              <a:ext cx="1560944" cy="634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3200"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/>
              <a:r>
                <a:t>IDEA DC</a:t>
              </a:r>
            </a:p>
          </p:txBody>
        </p:sp>
      </p:grpSp>
      <p:pic>
        <p:nvPicPr>
          <p:cNvPr id="1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727" y="6249593"/>
            <a:ext cx="10954247" cy="7086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20896" y="1243676"/>
            <a:ext cx="7333299" cy="57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IDEA: Extremely transparent Drift Chamber…"/>
          <p:cNvSpPr txBox="1"/>
          <p:nvPr/>
        </p:nvSpPr>
        <p:spPr>
          <a:xfrm>
            <a:off x="866201" y="1180395"/>
            <a:ext cx="10025274" cy="6110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381000" indent="-254000" algn="l" defTabSz="914400">
              <a:lnSpc>
                <a:spcPct val="120000"/>
              </a:lnSpc>
              <a:buClr>
                <a:srgbClr val="000000"/>
              </a:buClr>
              <a:buSzPct val="50000"/>
              <a:buChar char="◆"/>
              <a:defRPr sz="3800">
                <a:latin typeface="+mn-lt"/>
                <a:ea typeface="+mn-ea"/>
                <a:cs typeface="+mn-cs"/>
                <a:sym typeface="Calibri"/>
              </a:defRPr>
            </a:pPr>
            <a:r>
              <a:t>IDEA: Extremely transparent Drift Chamber</a:t>
            </a:r>
          </a:p>
          <a:p>
            <a:pPr lvl="1" marL="711200" indent="-381000" algn="l" defTabSz="914400">
              <a:lnSpc>
                <a:spcPct val="120000"/>
              </a:lnSpc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Gas: </a:t>
            </a:r>
            <a:r>
              <a:t>90% He </a:t>
            </a:r>
            <a:r>
              <a:t>–</a:t>
            </a:r>
            <a:r>
              <a:t> 10% iC</a:t>
            </a:r>
            <a:r>
              <a:rPr baseline="-14000"/>
              <a:t>4</a:t>
            </a:r>
            <a:r>
              <a:t>H</a:t>
            </a:r>
            <a:r>
              <a:rPr baseline="-14000"/>
              <a:t>10</a:t>
            </a:r>
          </a:p>
          <a:p>
            <a:pPr lvl="1" marL="711200" indent="-381000" algn="l" defTabSz="914400">
              <a:lnSpc>
                <a:spcPct val="120000"/>
              </a:lnSpc>
              <a:spcBef>
                <a:spcPts val="300"/>
              </a:spcBef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Radius 0.35 – 2.00 m</a:t>
            </a:r>
          </a:p>
          <a:p>
            <a:pPr lvl="1" marL="711200" indent="-381000" algn="l" defTabSz="914400">
              <a:lnSpc>
                <a:spcPct val="120000"/>
              </a:lnSpc>
              <a:spcBef>
                <a:spcPts val="300"/>
              </a:spcBef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Total thickness: 1.6% of X</a:t>
            </a:r>
            <a:r>
              <a:rPr baseline="-14000"/>
              <a:t>0 </a:t>
            </a:r>
            <a:r>
              <a:t>at 90</a:t>
            </a:r>
            <a:r>
              <a:rPr baseline="36421"/>
              <a:t>o</a:t>
            </a:r>
            <a:endParaRPr baseline="4421"/>
          </a:p>
          <a:p>
            <a:pPr lvl="1" marL="711200" indent="-381000" algn="l" defTabSz="914400">
              <a:lnSpc>
                <a:spcPct val="120000"/>
              </a:lnSpc>
              <a:spcBef>
                <a:spcPts val="300"/>
              </a:spcBef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baseline="4421"/>
              <a:t>All stereo wires (56448 cells, 343968 wires)</a:t>
            </a:r>
          </a:p>
          <a:p>
            <a:pPr lvl="2" marL="930275" indent="-333375" algn="l" defTabSz="914400">
              <a:lnSpc>
                <a:spcPct val="120000"/>
              </a:lnSpc>
              <a:spcBef>
                <a:spcPts val="300"/>
              </a:spcBef>
              <a:buSzPct val="65000"/>
              <a:buChar char="❖"/>
              <a:defRPr sz="3800">
                <a:solidFill>
                  <a:srgbClr val="0000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Tungsten wires dominant contribution</a:t>
            </a:r>
          </a:p>
          <a:p>
            <a:pPr lvl="1" marL="711200" indent="-381000" algn="l" defTabSz="914400">
              <a:lnSpc>
                <a:spcPct val="120000"/>
              </a:lnSpc>
              <a:spcBef>
                <a:spcPts val="300"/>
              </a:spcBef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112 layers for each 15</a:t>
            </a:r>
            <a:r>
              <a:rPr baseline="31999"/>
              <a:t>o</a:t>
            </a:r>
            <a:r>
              <a:t> azimuthal sector</a:t>
            </a:r>
          </a:p>
          <a:p>
            <a:pPr lvl="1" marL="711200" indent="-381000" algn="l" defTabSz="914400">
              <a:lnSpc>
                <a:spcPct val="120000"/>
              </a:lnSpc>
              <a:spcBef>
                <a:spcPts val="300"/>
              </a:spcBef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max drift time: 350 ns</a:t>
            </a:r>
          </a:p>
        </p:txBody>
      </p:sp>
      <p:sp>
        <p:nvSpPr>
          <p:cNvPr id="188" name="L = 4m"/>
          <p:cNvSpPr txBox="1"/>
          <p:nvPr/>
        </p:nvSpPr>
        <p:spPr>
          <a:xfrm>
            <a:off x="20260852" y="5135170"/>
            <a:ext cx="1821305" cy="775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sz="4200">
                <a:solidFill>
                  <a:srgbClr val="0433FF"/>
                </a:solidFill>
              </a:defRPr>
            </a:lvl1pPr>
          </a:lstStyle>
          <a:p>
            <a:pPr/>
            <a:r>
              <a:t>L = 4m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Drift chamber</a:t>
            </a:r>
          </a:p>
        </p:txBody>
      </p:sp>
      <p:sp>
        <p:nvSpPr>
          <p:cNvPr id="191" name="Slide Number Placeholder 5"/>
          <p:cNvSpPr txBox="1"/>
          <p:nvPr>
            <p:ph type="sldNum" sz="quarter" idx="2"/>
          </p:nvPr>
        </p:nvSpPr>
        <p:spPr>
          <a:xfrm>
            <a:off x="23626007" y="13282215"/>
            <a:ext cx="39288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2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548" y="4711467"/>
            <a:ext cx="13851465" cy="83949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" name="Group 12"/>
          <p:cNvGrpSpPr/>
          <p:nvPr/>
        </p:nvGrpSpPr>
        <p:grpSpPr>
          <a:xfrm>
            <a:off x="13883217" y="1613399"/>
            <a:ext cx="9601512" cy="5388212"/>
            <a:chOff x="0" y="0"/>
            <a:chExt cx="9601511" cy="5388211"/>
          </a:xfrm>
        </p:grpSpPr>
        <p:grpSp>
          <p:nvGrpSpPr>
            <p:cNvPr id="195" name="Picture 13"/>
            <p:cNvGrpSpPr/>
            <p:nvPr/>
          </p:nvGrpSpPr>
          <p:grpSpPr>
            <a:xfrm>
              <a:off x="875191" y="0"/>
              <a:ext cx="8726321" cy="5388212"/>
              <a:chOff x="0" y="0"/>
              <a:chExt cx="8726320" cy="5388211"/>
            </a:xfrm>
          </p:grpSpPr>
          <p:pic>
            <p:nvPicPr>
              <p:cNvPr id="193" name="image42.png" descr="image42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6906" t="0" r="9405" b="1016"/>
              <a:stretch>
                <a:fillRect/>
              </a:stretch>
            </p:blipFill>
            <p:spPr>
              <a:xfrm>
                <a:off x="9524" y="64129"/>
                <a:ext cx="8707272" cy="53145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4" name="Rectangle"/>
              <p:cNvSpPr/>
              <p:nvPr/>
            </p:nvSpPr>
            <p:spPr>
              <a:xfrm>
                <a:off x="0" y="0"/>
                <a:ext cx="8726321" cy="5388212"/>
              </a:xfrm>
              <a:prstGeom prst="rect">
                <a:avLst/>
              </a:prstGeom>
              <a:noFill/>
              <a:ln w="12700" cap="flat">
                <a:solidFill>
                  <a:srgbClr val="3366FF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>
                  <a:spcBef>
                    <a:spcPts val="1300"/>
                  </a:spcBef>
                  <a:defRPr sz="56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196" name="TextBox 14"/>
            <p:cNvSpPr txBox="1"/>
            <p:nvPr/>
          </p:nvSpPr>
          <p:spPr>
            <a:xfrm>
              <a:off x="0" y="1287810"/>
              <a:ext cx="2965222" cy="577648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>
                <a:defRPr b="1" spc="300">
                  <a:ln w="11430" cap="flat">
                    <a:solidFill>
                      <a:srgbClr val="3366FF"/>
                    </a:solidFill>
                    <a:prstDash val="solid"/>
                    <a:round/>
                  </a:ln>
                  <a:solidFill>
                    <a:srgbClr val="3366FF"/>
                  </a:solidFill>
                  <a:effectLst>
                    <a:outerShdw sx="100000" sy="100000" kx="0" ky="0" algn="b" rotWithShape="0" blurRad="25400" dist="0" dir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/>
              <a:r>
                <a:t>Gas envelope</a:t>
              </a:r>
            </a:p>
          </p:txBody>
        </p:sp>
        <p:sp>
          <p:nvSpPr>
            <p:cNvPr id="197" name="Straight Arrow Connector 15"/>
            <p:cNvSpPr/>
            <p:nvPr/>
          </p:nvSpPr>
          <p:spPr>
            <a:xfrm>
              <a:off x="1426617" y="2051656"/>
              <a:ext cx="583604" cy="952531"/>
            </a:xfrm>
            <a:prstGeom prst="line">
              <a:avLst/>
            </a:prstGeom>
            <a:noFill/>
            <a:ln w="50800" cap="flat">
              <a:solidFill>
                <a:srgbClr val="00CC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spcBef>
                  <a:spcPts val="1300"/>
                </a:spcBef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8" name="TextBox 16"/>
            <p:cNvSpPr txBox="1"/>
            <p:nvPr/>
          </p:nvSpPr>
          <p:spPr>
            <a:xfrm>
              <a:off x="958708" y="211092"/>
              <a:ext cx="2274288" cy="577648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>
                <a:defRPr b="1" spc="300">
                  <a:ln w="11430" cap="flat">
                    <a:solidFill>
                      <a:srgbClr val="FFFF00"/>
                    </a:solidFill>
                    <a:prstDash val="solid"/>
                    <a:round/>
                  </a:ln>
                  <a:solidFill>
                    <a:srgbClr val="FFFF00"/>
                  </a:solidFill>
                  <a:effectLst>
                    <a:outerShdw sx="100000" sy="100000" kx="0" ky="0" algn="b" rotWithShape="0" blurRad="25400" dist="0" dir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/>
              <a:r>
                <a:t>Wire Cage</a:t>
              </a:r>
            </a:p>
          </p:txBody>
        </p:sp>
        <p:sp>
          <p:nvSpPr>
            <p:cNvPr id="199" name="Straight Arrow Connector 17"/>
            <p:cNvSpPr/>
            <p:nvPr/>
          </p:nvSpPr>
          <p:spPr>
            <a:xfrm>
              <a:off x="2010220" y="740304"/>
              <a:ext cx="3623009" cy="426163"/>
            </a:xfrm>
            <a:prstGeom prst="line">
              <a:avLst/>
            </a:prstGeom>
            <a:noFill/>
            <a:ln w="508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spcBef>
                  <a:spcPts val="1300"/>
                </a:spcBef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0" name="Straight Arrow Connector 18"/>
            <p:cNvSpPr/>
            <p:nvPr/>
          </p:nvSpPr>
          <p:spPr>
            <a:xfrm flipH="1" flipV="1">
              <a:off x="5447220" y="3081412"/>
              <a:ext cx="4060179" cy="711905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spcBef>
                  <a:spcPts val="1300"/>
                </a:spcBef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1" name="Straight Arrow Connector 19"/>
            <p:cNvSpPr/>
            <p:nvPr/>
          </p:nvSpPr>
          <p:spPr>
            <a:xfrm flipH="1">
              <a:off x="1297503" y="1817022"/>
              <a:ext cx="47918" cy="1339997"/>
            </a:xfrm>
            <a:prstGeom prst="line">
              <a:avLst/>
            </a:prstGeom>
            <a:noFill/>
            <a:ln w="50800" cap="flat">
              <a:solidFill>
                <a:srgbClr val="00CC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spcBef>
                  <a:spcPts val="1300"/>
                </a:spcBef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203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67934" y="8338614"/>
            <a:ext cx="8564467" cy="373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extBox 6"/>
          <p:cNvSpPr txBox="1"/>
          <p:nvPr/>
        </p:nvSpPr>
        <p:spPr>
          <a:xfrm>
            <a:off x="6752739" y="11798734"/>
            <a:ext cx="9336406" cy="1088152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spcBef>
                <a:spcPts val="1500"/>
              </a:spcBef>
              <a:defRPr sz="6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Based on MEG2 experience</a:t>
            </a:r>
          </a:p>
        </p:txBody>
      </p:sp>
      <p:grpSp>
        <p:nvGrpSpPr>
          <p:cNvPr id="207" name="Group 7"/>
          <p:cNvGrpSpPr/>
          <p:nvPr/>
        </p:nvGrpSpPr>
        <p:grpSpPr>
          <a:xfrm>
            <a:off x="1251167" y="4682011"/>
            <a:ext cx="21788102" cy="8475941"/>
            <a:chOff x="0" y="0"/>
            <a:chExt cx="21788101" cy="8475940"/>
          </a:xfrm>
        </p:grpSpPr>
        <p:pic>
          <p:nvPicPr>
            <p:cNvPr id="205" name="Picture 8" descr="Picture 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1788102" cy="84759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" name="TextBox 9"/>
            <p:cNvSpPr txBox="1"/>
            <p:nvPr/>
          </p:nvSpPr>
          <p:spPr>
            <a:xfrm>
              <a:off x="5501571" y="7116722"/>
              <a:ext cx="9336406" cy="1088153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>
                <a:spcBef>
                  <a:spcPts val="1500"/>
                </a:spcBef>
                <a:defRPr sz="64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Based on MEG2 experience</a:t>
              </a:r>
            </a:p>
          </p:txBody>
        </p:sp>
      </p:grpSp>
      <p:sp>
        <p:nvSpPr>
          <p:cNvPr id="208" name="Content Placeholder 2"/>
          <p:cNvSpPr txBox="1"/>
          <p:nvPr>
            <p:ph type="body" idx="4294967295"/>
          </p:nvPr>
        </p:nvSpPr>
        <p:spPr>
          <a:xfrm>
            <a:off x="33486" y="1613399"/>
            <a:ext cx="20726401" cy="8229601"/>
          </a:xfrm>
          <a:prstGeom prst="rect">
            <a:avLst/>
          </a:prstGeom>
        </p:spPr>
        <p:txBody>
          <a:bodyPr/>
          <a:lstStyle/>
          <a:p>
            <a: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4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90% He - 10% C</a:t>
            </a:r>
            <a:r>
              <a:rPr baseline="-15851"/>
              <a:t>4</a:t>
            </a:r>
            <a:r>
              <a:t>H</a:t>
            </a:r>
            <a:r>
              <a:rPr baseline="-15851"/>
              <a:t>10</a:t>
            </a:r>
            <a:r>
              <a:t> – All stereo –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 ~ 100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m</a:t>
            </a:r>
          </a:p>
          <a:p>
            <a: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FF7E79"/>
                </a:solidFill>
              </a:rPr>
              <a:t>Small cells, max drift time ~ 350 ns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xit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5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Class="exit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0" dur="5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4" dur="5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4"/>
      <p:bldP build="whole" bldLvl="1" animBg="1" rev="0" advAuto="0" spid="203" grpId="5"/>
      <p:bldP build="whole" bldLvl="1" animBg="1" rev="0" advAuto="0" spid="207" grpId="2"/>
      <p:bldP build="whole" bldLvl="1" animBg="1" rev="0" advAuto="0" spid="202" grpId="3"/>
      <p:bldP build="whole" bldLvl="1" animBg="1" rev="0" advAuto="0" spid="20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Drift cha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Drift chamber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9728" y="1292608"/>
            <a:ext cx="8328895" cy="5194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0" t="0" r="1633" b="0"/>
          <a:stretch>
            <a:fillRect/>
          </a:stretch>
        </p:blipFill>
        <p:spPr>
          <a:xfrm>
            <a:off x="15936411" y="6528953"/>
            <a:ext cx="6903691" cy="68279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" name="Group"/>
          <p:cNvGrpSpPr/>
          <p:nvPr/>
        </p:nvGrpSpPr>
        <p:grpSpPr>
          <a:xfrm>
            <a:off x="4187241" y="6949278"/>
            <a:ext cx="6903642" cy="6352270"/>
            <a:chOff x="0" y="0"/>
            <a:chExt cx="6903640" cy="6352269"/>
          </a:xfrm>
        </p:grpSpPr>
        <p:pic>
          <p:nvPicPr>
            <p:cNvPr id="214" name="Picture 7" descr="Picture 7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19" t="2881" r="1294" b="0"/>
            <a:stretch>
              <a:fillRect/>
            </a:stretch>
          </p:blipFill>
          <p:spPr>
            <a:xfrm>
              <a:off x="0" y="0"/>
              <a:ext cx="6903641" cy="6352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" name="TextBox 9"/>
            <p:cNvSpPr txBox="1"/>
            <p:nvPr/>
          </p:nvSpPr>
          <p:spPr>
            <a:xfrm>
              <a:off x="3091989" y="1666152"/>
              <a:ext cx="3536690" cy="621654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914400">
                <a:spcBef>
                  <a:spcPts val="400"/>
                </a:spcBef>
                <a:defRPr sz="30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dN/dx from Garfield++</a:t>
              </a:r>
            </a:p>
          </p:txBody>
        </p:sp>
      </p:grpSp>
      <p:sp>
        <p:nvSpPr>
          <p:cNvPr id="217" name="In general, tracks have rather low momenta (pT ≲ 50 GeV)…"/>
          <p:cNvSpPr txBox="1"/>
          <p:nvPr>
            <p:ph type="body" sz="half" idx="4294967295"/>
          </p:nvPr>
        </p:nvSpPr>
        <p:spPr>
          <a:xfrm>
            <a:off x="703941" y="1250647"/>
            <a:ext cx="14848132" cy="6021350"/>
          </a:xfrm>
          <a:prstGeom prst="rect">
            <a:avLst/>
          </a:prstGeom>
        </p:spPr>
        <p:txBody>
          <a:bodyPr lIns="46037" tIns="46037" rIns="46037" bIns="46037"/>
          <a:lstStyle/>
          <a:p>
            <a:pPr marL="317500" indent="-317500" defTabSz="914400">
              <a:lnSpc>
                <a:spcPct val="110000"/>
              </a:lnSpc>
              <a:spcBef>
                <a:spcPts val="400"/>
              </a:spcBef>
              <a:buSzPct val="50000"/>
              <a:buFontTx/>
              <a:buChar char="◆"/>
              <a:defRPr sz="3400"/>
            </a:pPr>
            <a:r>
              <a:t>In general, tracks have rather low momenta (p</a:t>
            </a:r>
            <a:r>
              <a:rPr baseline="-16058"/>
              <a:t>T </a:t>
            </a:r>
            <a:r>
              <a:t>≲ 50 GeV)</a:t>
            </a:r>
          </a:p>
          <a:p>
            <a:pPr lvl="1" marL="673100" indent="-317500" defTabSz="914400">
              <a:lnSpc>
                <a:spcPct val="110000"/>
              </a:lnSpc>
              <a:spcBef>
                <a:spcPts val="300"/>
              </a:spcBef>
              <a:buSzPct val="60000"/>
              <a:buFontTx/>
              <a:buChar char="❑"/>
              <a:defRPr sz="3400">
                <a:solidFill>
                  <a:srgbClr val="FF0000"/>
                </a:solidFill>
              </a:defRPr>
            </a:pPr>
            <a:r>
              <a:t>Transparency more relevant than asymptotic resolution </a:t>
            </a:r>
          </a:p>
          <a:p>
            <a:pPr marL="317500" indent="-317500" defTabSz="914400">
              <a:lnSpc>
                <a:spcPct val="110000"/>
              </a:lnSpc>
              <a:spcBef>
                <a:spcPts val="2000"/>
              </a:spcBef>
              <a:buSzPct val="50000"/>
              <a:buFontTx/>
              <a:buChar char="◆"/>
              <a:defRPr sz="3400"/>
            </a:pPr>
            <a:r>
              <a:t>Drift chamber (gaseous tracker) advantages</a:t>
            </a:r>
          </a:p>
          <a:p>
            <a:pPr lvl="1" marL="673100" indent="-317500" defTabSz="914400">
              <a:lnSpc>
                <a:spcPct val="110000"/>
              </a:lnSpc>
              <a:spcBef>
                <a:spcPts val="300"/>
              </a:spcBef>
              <a:buSzPct val="60000"/>
              <a:buFontTx/>
              <a:buChar char="❑"/>
              <a:defRPr sz="3400">
                <a:solidFill>
                  <a:srgbClr val="FF0000"/>
                </a:solidFill>
              </a:defRPr>
            </a:pPr>
            <a:r>
              <a:t>Extremely transparent: minimal multiple scattering and secondary interactions</a:t>
            </a:r>
          </a:p>
          <a:p>
            <a:pPr lvl="1" marL="673100" indent="-317500" defTabSz="914400">
              <a:lnSpc>
                <a:spcPct val="110000"/>
              </a:lnSpc>
              <a:spcBef>
                <a:spcPts val="300"/>
              </a:spcBef>
              <a:buSzPct val="60000"/>
              <a:buFontTx/>
              <a:buChar char="❑"/>
              <a:defRPr sz="3400">
                <a:solidFill>
                  <a:srgbClr val="FF0000"/>
                </a:solidFill>
              </a:defRPr>
            </a:pPr>
            <a:r>
              <a:t>Continuous tracking: reconstruction of far-detached vertices (K</a:t>
            </a:r>
            <a:r>
              <a:rPr baseline="39882"/>
              <a:t>0</a:t>
            </a:r>
            <a:r>
              <a:rPr baseline="-14941"/>
              <a:t>S </a:t>
            </a:r>
            <a:r>
              <a:t>,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L</a:t>
            </a:r>
            <a:r>
              <a:t>, BSM,  LLPs)</a:t>
            </a:r>
          </a:p>
          <a:p>
            <a:pPr lvl="1" marL="673100" indent="-317500" defTabSz="914400">
              <a:lnSpc>
                <a:spcPct val="110000"/>
              </a:lnSpc>
              <a:spcBef>
                <a:spcPts val="300"/>
              </a:spcBef>
              <a:buSzPct val="60000"/>
              <a:buFontTx/>
              <a:buChar char="❑"/>
              <a:defRPr sz="3400">
                <a:solidFill>
                  <a:srgbClr val="FF0000"/>
                </a:solidFill>
              </a:defRPr>
            </a:pPr>
            <a:r>
              <a:t>Outstanding Particle separation via dE/dx or cluster counting (dN/dx) </a:t>
            </a:r>
          </a:p>
          <a:p>
            <a:pPr lvl="2" marL="858837" indent="-317500" defTabSz="914400">
              <a:lnSpc>
                <a:spcPct val="110000"/>
              </a:lnSpc>
              <a:spcBef>
                <a:spcPts val="300"/>
              </a:spcBef>
              <a:buSzPct val="65000"/>
              <a:buFontTx/>
              <a:buChar char="❖"/>
              <a:defRPr sz="3400">
                <a:solidFill>
                  <a:srgbClr val="008000"/>
                </a:solidFill>
              </a:defRPr>
            </a:pPr>
            <a:r>
              <a:t>&gt;3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 K/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p</a:t>
            </a:r>
            <a:r>
              <a:t>  separation up to ~35 GeV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Cluster counting</a:t>
            </a:r>
          </a:p>
        </p:txBody>
      </p:sp>
      <p:sp>
        <p:nvSpPr>
          <p:cNvPr id="220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56820" y="1500848"/>
            <a:ext cx="6213694" cy="575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rcRect l="0" t="0" r="37407" b="0"/>
          <a:stretch>
            <a:fillRect/>
          </a:stretch>
        </p:blipFill>
        <p:spPr>
          <a:xfrm>
            <a:off x="238723" y="5287287"/>
            <a:ext cx="9074253" cy="7822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29549" y="7603738"/>
            <a:ext cx="10888617" cy="506469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extBox 11"/>
          <p:cNvSpPr txBox="1"/>
          <p:nvPr/>
        </p:nvSpPr>
        <p:spPr>
          <a:xfrm>
            <a:off x="9086603" y="6430257"/>
            <a:ext cx="5214363" cy="855485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spcBef>
                <a:spcPts val="1100"/>
              </a:spcBef>
              <a:defRPr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Test beam data 2022</a:t>
            </a:r>
          </a:p>
        </p:txBody>
      </p:sp>
      <p:sp>
        <p:nvSpPr>
          <p:cNvPr id="225" name="Content Placeholder 2"/>
          <p:cNvSpPr txBox="1"/>
          <p:nvPr>
            <p:ph type="body" idx="4294967295"/>
          </p:nvPr>
        </p:nvSpPr>
        <p:spPr>
          <a:xfrm>
            <a:off x="58056" y="1618553"/>
            <a:ext cx="18452666" cy="8229601"/>
          </a:xfrm>
          <a:prstGeom prst="rect">
            <a:avLst/>
          </a:prstGeom>
        </p:spPr>
        <p:txBody>
          <a:bodyPr/>
          <a:lstStyle/>
          <a:p>
            <a: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2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Cluster counting 2x better than dE/dx</a:t>
            </a:r>
          </a:p>
          <a:p>
            <a:pPr lvl="1" marL="1092200" indent="-635000">
              <a:spcBef>
                <a:spcPts val="1100"/>
              </a:spcBef>
              <a:buClr>
                <a:srgbClr val="FF0000"/>
              </a:buClr>
              <a:buFontTx/>
              <a:buChar char="➢"/>
              <a:defRPr sz="4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Poisson vs . Landau </a:t>
            </a:r>
            <a:r>
              <a:rPr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>
                <a:solidFill>
                  <a:srgbClr val="000000"/>
                </a:solidFill>
              </a:rPr>
              <a:t>no large tails</a:t>
            </a:r>
            <a:endParaRPr>
              <a:solidFill>
                <a:srgbClr val="000000"/>
              </a:solidFill>
            </a:endParaRPr>
          </a:p>
          <a:p>
            <a: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2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Sample signal few GHz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on detector electronics R&amp;D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Drift chamber future plans</a:t>
            </a:r>
          </a:p>
        </p:txBody>
      </p:sp>
      <p:sp>
        <p:nvSpPr>
          <p:cNvPr id="228" name="Date Placeholder 3"/>
          <p:cNvSpPr txBox="1"/>
          <p:nvPr/>
        </p:nvSpPr>
        <p:spPr>
          <a:xfrm>
            <a:off x="91441" y="13106400"/>
            <a:ext cx="11458787" cy="574174"/>
          </a:xfrm>
          <a:prstGeom prst="rect">
            <a:avLst/>
          </a:prstGeom>
          <a:ln w="12700">
            <a:miter lim="400000"/>
          </a:ln>
        </p:spPr>
        <p:txBody>
          <a:bodyPr tIns="91439" bIns="91439">
            <a:spAutoFit/>
          </a:bodyPr>
          <a:lstStyle/>
          <a:p>
            <a:pPr algn="l">
              <a:defRPr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29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0" name="Content Placeholder 2"/>
          <p:cNvSpPr txBox="1"/>
          <p:nvPr>
            <p:ph type="body" idx="4294967295"/>
          </p:nvPr>
        </p:nvSpPr>
        <p:spPr>
          <a:xfrm>
            <a:off x="987607" y="2572291"/>
            <a:ext cx="22408786" cy="8571418"/>
          </a:xfrm>
          <a:prstGeom prst="rect">
            <a:avLst/>
          </a:prstGeom>
        </p:spPr>
        <p:txBody>
          <a:bodyPr/>
          <a:lstStyle/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Complete mapping of dN/dx data in all relevant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bg</a:t>
            </a:r>
            <a:r>
              <a:t> regions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lvl="1" marL="1092200" indent="-635000">
              <a:lnSpc>
                <a:spcPct val="130000"/>
              </a:lnSpc>
              <a:spcBef>
                <a:spcPts val="1100"/>
              </a:spcBef>
              <a:buClr>
                <a:srgbClr val="FF0000"/>
              </a:buClr>
              <a:buFontTx/>
              <a:buChar char="➢"/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Understand details of cluster counting performance</a:t>
            </a:r>
          </a:p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Build large mechanical prototype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Build full length functioning prototype with few cells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Develop on-detector cluster counting electronics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 </a:t>
            </a:r>
          </a:p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Towards a drift chamber TDR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Resistive LGAD</a:t>
            </a:r>
          </a:p>
        </p:txBody>
      </p:sp>
      <p:sp>
        <p:nvSpPr>
          <p:cNvPr id="233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0" t="0" r="12230" b="0"/>
          <a:stretch>
            <a:fillRect/>
          </a:stretch>
        </p:blipFill>
        <p:spPr>
          <a:xfrm>
            <a:off x="1689651" y="4477222"/>
            <a:ext cx="10198342" cy="2595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7763" t="0" r="0" b="0"/>
          <a:stretch>
            <a:fillRect/>
          </a:stretch>
        </p:blipFill>
        <p:spPr>
          <a:xfrm>
            <a:off x="13330768" y="2040867"/>
            <a:ext cx="10872800" cy="3202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7913" y="7343008"/>
            <a:ext cx="10037973" cy="5763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22842" y="6858000"/>
            <a:ext cx="8879117" cy="642811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traight Arrow Connector 12"/>
          <p:cNvSpPr/>
          <p:nvPr/>
        </p:nvSpPr>
        <p:spPr>
          <a:xfrm flipV="1">
            <a:off x="11700919" y="5774723"/>
            <a:ext cx="2084985" cy="566443"/>
          </a:xfrm>
          <a:prstGeom prst="line">
            <a:avLst/>
          </a:prstGeom>
          <a:ln w="114300">
            <a:solidFill>
              <a:srgbClr val="FF0000"/>
            </a:solidFill>
            <a:tailEnd type="triangle"/>
          </a:ln>
        </p:spPr>
        <p:txBody>
          <a:bodyPr lIns="0" tIns="0" rIns="0" bIns="0"/>
          <a:lstStyle/>
          <a:p>
            <a:pPr algn="l">
              <a:spcBef>
                <a:spcPts val="1300"/>
              </a:spcBef>
              <a:defRPr sz="56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39" name="TextBox 6"/>
          <p:cNvSpPr txBox="1"/>
          <p:nvPr/>
        </p:nvSpPr>
        <p:spPr>
          <a:xfrm>
            <a:off x="658502" y="3894101"/>
            <a:ext cx="15659666" cy="2932445"/>
          </a:xfrm>
          <a:prstGeom prst="rect">
            <a:avLst/>
          </a:prstGeom>
          <a:solidFill>
            <a:srgbClr val="3333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>
              <a:spcBef>
                <a:spcPts val="1300"/>
              </a:spcBef>
              <a:defRPr sz="5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Very attractive option for timing in Si wrapper region</a:t>
            </a:r>
          </a:p>
          <a:p>
            <a:pPr algn="l">
              <a:spcBef>
                <a:spcPts val="1300"/>
              </a:spcBef>
              <a:defRPr sz="5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Cost reduction is major area of R&amp;D</a:t>
            </a:r>
          </a:p>
          <a:p>
            <a:pPr algn="l">
              <a:spcBef>
                <a:spcPts val="1300"/>
              </a:spcBef>
              <a:defRPr sz="5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Some “fast” devices also prototyped by Arcadia group</a:t>
            </a:r>
          </a:p>
        </p:txBody>
      </p:sp>
      <p:sp>
        <p:nvSpPr>
          <p:cNvPr id="240" name="Content Placeholder 2"/>
          <p:cNvSpPr txBox="1"/>
          <p:nvPr>
            <p:ph type="body" idx="4294967295"/>
          </p:nvPr>
        </p:nvSpPr>
        <p:spPr>
          <a:xfrm>
            <a:off x="159211" y="1737267"/>
            <a:ext cx="20726401" cy="8229601"/>
          </a:xfrm>
          <a:prstGeom prst="rect">
            <a:avLst/>
          </a:prstGeom>
        </p:spPr>
        <p:txBody>
          <a:bodyPr/>
          <a:lstStyle>
            <a:lvl1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93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092200" indent="-635000">
              <a:spcBef>
                <a:spcPts val="1100"/>
              </a:spcBef>
              <a:buClr>
                <a:srgbClr val="FF0000"/>
              </a:buClr>
              <a:buFontTx/>
              <a:buChar char="➢"/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2pPr>
          </a:lstStyle>
          <a:p>
            <a:pPr/>
            <a:r>
              <a:t>Recent new activity with INFN-GE/(TO)</a:t>
            </a:r>
          </a:p>
          <a:p>
            <a:pPr lvl="1"/>
            <a:r>
              <a:t>Match time and position resolution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uperconducting soleno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Superconducting solenoid</a:t>
            </a: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80093" y="2370051"/>
            <a:ext cx="9109648" cy="149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09426" y="4406478"/>
            <a:ext cx="5678211" cy="34637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Group"/>
          <p:cNvGrpSpPr/>
          <p:nvPr/>
        </p:nvGrpSpPr>
        <p:grpSpPr>
          <a:xfrm>
            <a:off x="8726390" y="4922541"/>
            <a:ext cx="9859871" cy="7514432"/>
            <a:chOff x="0" y="0"/>
            <a:chExt cx="9859870" cy="7514431"/>
          </a:xfrm>
        </p:grpSpPr>
        <p:pic>
          <p:nvPicPr>
            <p:cNvPr id="246" name="Picture 13" descr="Picture 1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533229"/>
              <a:ext cx="9859871" cy="698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TextBox 14"/>
            <p:cNvSpPr txBox="1"/>
            <p:nvPr/>
          </p:nvSpPr>
          <p:spPr>
            <a:xfrm>
              <a:off x="4617003" y="0"/>
              <a:ext cx="4484839" cy="591259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spcBef>
                  <a:spcPts val="400"/>
                </a:spcBef>
                <a:defRPr sz="34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Courtesy of H. TenKate</a:t>
              </a:r>
            </a:p>
          </p:txBody>
        </p:sp>
      </p:grpSp>
      <p:sp>
        <p:nvSpPr>
          <p:cNvPr id="249" name="Ultra light 2 T solenoid:…"/>
          <p:cNvSpPr txBox="1"/>
          <p:nvPr>
            <p:ph type="body" sz="half" idx="4294967295"/>
          </p:nvPr>
        </p:nvSpPr>
        <p:spPr>
          <a:xfrm>
            <a:off x="83971" y="1425585"/>
            <a:ext cx="10128393" cy="7626667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634999" indent="-634999" defTabSz="9144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FontTx/>
              <a:buChar char="❖"/>
              <a:defRPr sz="42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Ultra light 2 T solenoid:</a:t>
            </a:r>
          </a:p>
          <a:p>
            <a:pPr lvl="1" marL="1092200" indent="-635000" defTabSz="914400">
              <a:lnSpc>
                <a:spcPct val="150000"/>
              </a:lnSpc>
              <a:spcBef>
                <a:spcPts val="500"/>
              </a:spcBef>
              <a:buClr>
                <a:srgbClr val="FF0000"/>
              </a:buClr>
              <a:buFontTx/>
              <a:buChar char="➢"/>
              <a:defRPr sz="3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Radial envelope 30 cm</a:t>
            </a:r>
          </a:p>
          <a:p>
            <a:pPr lvl="1" marL="1092200" indent="-635000" defTabSz="914400">
              <a:lnSpc>
                <a:spcPct val="150000"/>
              </a:lnSpc>
              <a:spcBef>
                <a:spcPts val="500"/>
              </a:spcBef>
              <a:buClr>
                <a:srgbClr val="FF0000"/>
              </a:buClr>
              <a:buFontTx/>
              <a:buChar char="➢"/>
              <a:defRPr sz="3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Single layer self-supporting winding (20 kA)</a:t>
            </a:r>
          </a:p>
          <a:p>
            <a:pPr lvl="2" marL="1549400" indent="-635000" defTabSz="914400">
              <a:lnSpc>
                <a:spcPct val="150000"/>
              </a:lnSpc>
              <a:spcBef>
                <a:spcPts val="400"/>
              </a:spcBef>
              <a:buClr>
                <a:srgbClr val="FF0000"/>
              </a:buClr>
              <a:buFont typeface="Wingdings"/>
              <a:buBlip>
                <a:blip r:embed="rId5"/>
              </a:buBlip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Cold mass: </a:t>
            </a:r>
            <a:r>
              <a:t>X</a:t>
            </a:r>
            <a:r>
              <a:rPr baseline="-15999"/>
              <a:t>0</a:t>
            </a:r>
            <a:r>
              <a:t> = 0.46, λ = 0.09</a:t>
            </a:r>
          </a:p>
          <a:p>
            <a:pPr lvl="1" marL="1092200" indent="-635000" defTabSz="914400">
              <a:lnSpc>
                <a:spcPct val="150000"/>
              </a:lnSpc>
              <a:spcBef>
                <a:spcPts val="500"/>
              </a:spcBef>
              <a:buClr>
                <a:srgbClr val="FF0000"/>
              </a:buClr>
              <a:buFontTx/>
              <a:buChar char="➢"/>
              <a:defRPr sz="3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Vacuum vessel (25 mm Al): X</a:t>
            </a:r>
            <a:r>
              <a:rPr baseline="-17999"/>
              <a:t>0</a:t>
            </a:r>
            <a:r>
              <a:t> = 0.28</a:t>
            </a:r>
          </a:p>
          <a:p>
            <a:pPr lvl="2" marL="1549400" indent="-635000" defTabSz="914400">
              <a:lnSpc>
                <a:spcPct val="150000"/>
              </a:lnSpc>
              <a:spcBef>
                <a:spcPts val="400"/>
              </a:spcBef>
              <a:buClr>
                <a:srgbClr val="FF0000"/>
              </a:buClr>
              <a:buFont typeface="Wingdings"/>
              <a:buBlip>
                <a:blip r:embed="rId5"/>
              </a:buBlip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Can improve with new technology</a:t>
            </a:r>
          </a:p>
          <a:p>
            <a:pPr lvl="3" marL="2006600" indent="-635000" defTabSz="914400">
              <a:lnSpc>
                <a:spcPct val="150000"/>
              </a:lnSpc>
              <a:spcBef>
                <a:spcPts val="400"/>
              </a:spcBef>
              <a:buClr>
                <a:srgbClr val="FF0000"/>
              </a:buClr>
              <a:buFont typeface="Wingdings"/>
              <a:buBlip>
                <a:blip r:embed="rId6"/>
              </a:buBlip>
              <a:defRPr sz="38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Corrugated plate: X</a:t>
            </a:r>
            <a:r>
              <a:rPr baseline="-15000"/>
              <a:t>0</a:t>
            </a:r>
            <a:r>
              <a:t> = 0.11</a:t>
            </a:r>
          </a:p>
          <a:p>
            <a:pPr lvl="3" marL="2006600" indent="-635000" defTabSz="914400">
              <a:lnSpc>
                <a:spcPct val="150000"/>
              </a:lnSpc>
              <a:spcBef>
                <a:spcPts val="400"/>
              </a:spcBef>
              <a:buClr>
                <a:srgbClr val="FF0000"/>
              </a:buClr>
              <a:buFont typeface="Wingdings"/>
              <a:buBlip>
                <a:blip r:embed="rId6"/>
              </a:buBlip>
              <a:defRPr sz="38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Honeycomb: X</a:t>
            </a:r>
            <a:r>
              <a:rPr baseline="-15000"/>
              <a:t>0</a:t>
            </a:r>
            <a:r>
              <a:t> = 0.04</a:t>
            </a:r>
          </a:p>
        </p:txBody>
      </p:sp>
      <p:sp>
        <p:nvSpPr>
          <p:cNvPr id="250" name="Interest from Genova (in synergy with DUNE) on alternative superconducting magnets like MgB2"/>
          <p:cNvSpPr txBox="1"/>
          <p:nvPr/>
        </p:nvSpPr>
        <p:spPr>
          <a:xfrm>
            <a:off x="942340" y="12335560"/>
            <a:ext cx="22499321" cy="76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sz="4100">
                <a:solidFill>
                  <a:srgbClr val="0096FF"/>
                </a:solidFill>
              </a:defRPr>
            </a:pPr>
            <a:r>
              <a:t>Interest from Genova (in synergy with DUNE) on alternative superconducting magnets like MgB</a:t>
            </a:r>
            <a:r>
              <a:rPr baseline="-5999"/>
              <a:t>2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ual Readout Calorime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Dual Readout Calorimetry</a:t>
            </a: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865" y="1511451"/>
            <a:ext cx="7610284" cy="254683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Alternate…"/>
          <p:cNvSpPr txBox="1"/>
          <p:nvPr/>
        </p:nvSpPr>
        <p:spPr>
          <a:xfrm>
            <a:off x="7835910" y="2124341"/>
            <a:ext cx="3533128" cy="1916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lnSpc>
                <a:spcPct val="120000"/>
              </a:lnSpc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Alternate</a:t>
            </a:r>
          </a:p>
          <a:p>
            <a:pPr algn="l" defTabSz="1300480">
              <a:lnSpc>
                <a:spcPct val="120000"/>
              </a:lnSpc>
              <a:defRPr sz="3600">
                <a:solidFill>
                  <a:srgbClr val="FF4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Cherenkov fibers</a:t>
            </a:r>
          </a:p>
          <a:p>
            <a:pPr algn="l" defTabSz="1300480">
              <a:lnSpc>
                <a:spcPct val="120000"/>
              </a:lnSpc>
              <a:defRPr sz="3600"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Scintillating fibers</a:t>
            </a:r>
          </a:p>
        </p:txBody>
      </p:sp>
      <p:grpSp>
        <p:nvGrpSpPr>
          <p:cNvPr id="264" name="Group"/>
          <p:cNvGrpSpPr/>
          <p:nvPr/>
        </p:nvGrpSpPr>
        <p:grpSpPr>
          <a:xfrm>
            <a:off x="1122991" y="8894846"/>
            <a:ext cx="7141417" cy="3969416"/>
            <a:chOff x="0" y="0"/>
            <a:chExt cx="7141415" cy="3969415"/>
          </a:xfrm>
        </p:grpSpPr>
        <p:sp>
          <p:nvSpPr>
            <p:cNvPr id="256" name="Equation"/>
            <p:cNvSpPr txBox="1"/>
            <p:nvPr/>
          </p:nvSpPr>
          <p:spPr>
            <a:xfrm>
              <a:off x="1137548" y="1423923"/>
              <a:ext cx="4811898" cy="531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172B46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400" i="1">
                            <a:solidFill>
                              <a:srgbClr val="172B46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3400" i="1">
                            <a:solidFill>
                              <a:srgbClr val="172B46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e</m:t>
                    </m:r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172B46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xmlns:a="http://schemas.openxmlformats.org/drawingml/2006/main" sz="3400" i="1">
                            <a:solidFill>
                              <a:srgbClr val="172B46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-</m:t>
                    </m:r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172B46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400" i="1">
                            <a:solidFill>
                              <a:srgbClr val="172B46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3400" i="1">
                            <a:solidFill>
                              <a:srgbClr val="172B46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3400" i="1">
                        <a:solidFill>
                          <a:srgbClr val="172B46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m:oMathPara>
              </a14:m>
              <a:endParaRPr sz="3400">
                <a:solidFill>
                  <a:srgbClr val="172B47"/>
                </a:solidFill>
              </a:endParaRPr>
            </a:p>
          </p:txBody>
        </p:sp>
        <p:grpSp>
          <p:nvGrpSpPr>
            <p:cNvPr id="263" name="Group"/>
            <p:cNvGrpSpPr/>
            <p:nvPr/>
          </p:nvGrpSpPr>
          <p:grpSpPr>
            <a:xfrm>
              <a:off x="0" y="0"/>
              <a:ext cx="7141416" cy="3969416"/>
              <a:chOff x="0" y="0"/>
              <a:chExt cx="7141415" cy="3969415"/>
            </a:xfrm>
          </p:grpSpPr>
          <p:sp>
            <p:nvSpPr>
              <p:cNvPr id="257" name="Equation"/>
              <p:cNvSpPr txBox="1"/>
              <p:nvPr/>
            </p:nvSpPr>
            <p:spPr>
              <a:xfrm>
                <a:off x="1137548" y="414003"/>
                <a:ext cx="4984439" cy="5623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e>
                          <m:r>
                            <a:rPr xmlns:a="http://schemas.openxmlformats.org/drawingml/2006/main" sz="36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xmlns:a="http://schemas.openxmlformats.org/drawingml/2006/main" sz="36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36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sSub>
                        <m:e>
                          <m:r>
                            <a:rPr xmlns:a="http://schemas.openxmlformats.org/drawingml/2006/main" sz="36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xmlns:a="http://schemas.openxmlformats.org/drawingml/2006/main" sz="36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b>
                        <m:e>
                          <m:r>
                            <a:rPr xmlns:a="http://schemas.openxmlformats.org/drawingml/2006/main" sz="36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xmlns:a="http://schemas.openxmlformats.org/drawingml/2006/main" sz="36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36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36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3600">
                  <a:solidFill>
                    <a:srgbClr val="172B47"/>
                  </a:solidFill>
                </a:endParaRPr>
              </a:p>
            </p:txBody>
          </p:sp>
          <p:sp>
            <p:nvSpPr>
              <p:cNvPr id="258" name="Equation"/>
              <p:cNvSpPr txBox="1"/>
              <p:nvPr/>
            </p:nvSpPr>
            <p:spPr>
              <a:xfrm>
                <a:off x="395401" y="2520427"/>
                <a:ext cx="2343507" cy="11239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8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800" i="1">
                          <a:solidFill>
                            <a:srgbClr val="172B4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xmlns:a="http://schemas.openxmlformats.org/drawingml/2006/main" sz="38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8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38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8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χ</m:t>
                          </m:r>
                          <m:r>
                            <a:rPr xmlns:a="http://schemas.openxmlformats.org/drawingml/2006/main" sz="38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a:rPr xmlns:a="http://schemas.openxmlformats.org/drawingml/2006/main" sz="38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xmlns:a="http://schemas.openxmlformats.org/drawingml/2006/main" sz="38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800" i="1">
                              <a:solidFill>
                                <a:srgbClr val="172B46"/>
                              </a:solidFill>
                              <a:latin typeface="Cambria Math" panose="02040503050406030204" pitchFamily="18" charset="0"/>
                            </a:rPr>
                            <m:t>χ</m:t>
                          </m:r>
                        </m:den>
                      </m:f>
                    </m:oMath>
                  </m:oMathPara>
                </a14:m>
                <a:endParaRPr sz="3800">
                  <a:solidFill>
                    <a:srgbClr val="172B47"/>
                  </a:solidFill>
                </a:endParaRPr>
              </a:p>
            </p:txBody>
          </p:sp>
          <p:grpSp>
            <p:nvGrpSpPr>
              <p:cNvPr id="261" name="Group"/>
              <p:cNvGrpSpPr/>
              <p:nvPr/>
            </p:nvGrpSpPr>
            <p:grpSpPr>
              <a:xfrm>
                <a:off x="3165288" y="2520427"/>
                <a:ext cx="3757536" cy="1011105"/>
                <a:chOff x="0" y="0"/>
                <a:chExt cx="3757535" cy="1011103"/>
              </a:xfrm>
            </p:grpSpPr>
            <p:sp>
              <p:nvSpPr>
                <p:cNvPr id="259" name="Equation"/>
                <p:cNvSpPr txBox="1"/>
                <p:nvPr/>
              </p:nvSpPr>
              <p:spPr>
                <a:xfrm>
                  <a:off x="1145570" y="0"/>
                  <a:ext cx="2611966" cy="1011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/>
                  </a:pPr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a:rPr xmlns:a="http://schemas.openxmlformats.org/drawingml/2006/main" sz="3300" i="1">
                            <a:solidFill>
                              <a:srgbClr val="172B46"/>
                            </a:solidFill>
                            <a:latin typeface="Cambria Math" panose="02040503050406030204" pitchFamily="18" charset="0"/>
                          </a:rPr>
                          <m:t>χ</m:t>
                        </m:r>
                        <m:r>
                          <a:rPr xmlns:a="http://schemas.openxmlformats.org/drawingml/2006/main" sz="3300" i="1">
                            <a:solidFill>
                              <a:srgbClr val="172B46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-</m:t>
                            </m:r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  <m:sSub>
                              <m:e>
                                <m:r>
                                  <a:rPr xmlns:a="http://schemas.openxmlformats.org/drawingml/2006/main" sz="3300" i="1">
                                    <a:solidFill>
                                      <a:srgbClr val="172B46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xmlns:a="http://schemas.openxmlformats.org/drawingml/2006/main" sz="3300" i="1">
                                    <a:solidFill>
                                      <a:srgbClr val="172B46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sub>
                            </m:sSub>
                          </m:num>
                          <m:den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-</m:t>
                            </m:r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xmlns:a="http://schemas.openxmlformats.org/drawingml/2006/main" sz="3300" i="1">
                                <a:solidFill>
                                  <a:srgbClr val="172B46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  <m:sSub>
                              <m:e>
                                <m:r>
                                  <a:rPr xmlns:a="http://schemas.openxmlformats.org/drawingml/2006/main" sz="3300" i="1">
                                    <a:solidFill>
                                      <a:srgbClr val="172B46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xmlns:a="http://schemas.openxmlformats.org/drawingml/2006/main" sz="3300" i="1">
                                    <a:solidFill>
                                      <a:srgbClr val="172B46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sz="3300">
                    <a:solidFill>
                      <a:srgbClr val="172B47"/>
                    </a:solidFill>
                  </a:endParaRPr>
                </a:p>
              </p:txBody>
            </p:sp>
            <p:sp>
              <p:nvSpPr>
                <p:cNvPr id="260" name="with:"/>
                <p:cNvSpPr txBox="1"/>
                <p:nvPr/>
              </p:nvSpPr>
              <p:spPr>
                <a:xfrm>
                  <a:off x="0" y="227990"/>
                  <a:ext cx="1002520" cy="7179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rmAutofit fontScale="100000" lnSpcReduction="0"/>
                </a:bodyPr>
                <a:lstStyle>
                  <a:lvl1pPr defTabSz="584200">
                    <a:defRPr sz="3000">
                      <a:solidFill>
                        <a:srgbClr val="172B47"/>
                      </a:solidFill>
                      <a:latin typeface="Adobe Arabic Regular"/>
                      <a:ea typeface="Adobe Arabic Regular"/>
                      <a:cs typeface="Adobe Arabic Regular"/>
                      <a:sym typeface="Adobe Arabic Regular"/>
                    </a:defRPr>
                  </a:lvl1pPr>
                </a:lstStyle>
                <a:p>
                  <a:pPr/>
                  <a:r>
                    <a:t>with:</a:t>
                  </a:r>
                </a:p>
              </p:txBody>
            </p:sp>
          </p:grpSp>
          <p:sp>
            <p:nvSpPr>
              <p:cNvPr id="262" name="Rectangle"/>
              <p:cNvSpPr/>
              <p:nvPr/>
            </p:nvSpPr>
            <p:spPr>
              <a:xfrm>
                <a:off x="0" y="0"/>
                <a:ext cx="7141416" cy="3969416"/>
              </a:xfrm>
              <a:prstGeom prst="rect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2400">
                    <a:latin typeface="+mn-lt"/>
                    <a:ea typeface="+mn-ea"/>
                    <a:cs typeface="+mn-cs"/>
                    <a:sym typeface="Calibri"/>
                  </a:defRPr>
                </a:pPr>
              </a:p>
            </p:txBody>
          </p:sp>
        </p:grpSp>
      </p:grpSp>
      <p:sp>
        <p:nvSpPr>
          <p:cNvPr id="265" name="Newer DR  calorimeter…"/>
          <p:cNvSpPr txBox="1"/>
          <p:nvPr/>
        </p:nvSpPr>
        <p:spPr>
          <a:xfrm>
            <a:off x="13833214" y="5734411"/>
            <a:ext cx="4693567" cy="129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1300480">
              <a:defRPr sz="3800">
                <a:latin typeface="+mn-lt"/>
                <a:ea typeface="+mn-ea"/>
                <a:cs typeface="+mn-cs"/>
                <a:sym typeface="Calibri"/>
              </a:defRPr>
            </a:pPr>
            <a:r>
              <a:t>Newer DR  calorimeter </a:t>
            </a:r>
          </a:p>
          <a:p>
            <a:pPr algn="just" defTabSz="1300480">
              <a:defRPr sz="3800">
                <a:latin typeface="+mn-lt"/>
                <a:ea typeface="+mn-ea"/>
                <a:cs typeface="+mn-cs"/>
                <a:sym typeface="Calibri"/>
              </a:defRPr>
            </a:pPr>
            <a:r>
              <a:t>( bucatini calorimeter)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69796" y="6985455"/>
            <a:ext cx="10820401" cy="6273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" name="Group"/>
          <p:cNvGrpSpPr/>
          <p:nvPr/>
        </p:nvGrpSpPr>
        <p:grpSpPr>
          <a:xfrm>
            <a:off x="13321340" y="1450892"/>
            <a:ext cx="10458201" cy="4190974"/>
            <a:chOff x="0" y="0"/>
            <a:chExt cx="10458200" cy="4190972"/>
          </a:xfrm>
        </p:grpSpPr>
        <p:sp>
          <p:nvSpPr>
            <p:cNvPr id="267" name="~2m long capillaries"/>
            <p:cNvSpPr txBox="1"/>
            <p:nvPr/>
          </p:nvSpPr>
          <p:spPr>
            <a:xfrm>
              <a:off x="-1" y="1744824"/>
              <a:ext cx="4248990" cy="701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~2m long capillaries</a:t>
              </a:r>
            </a:p>
          </p:txBody>
        </p:sp>
        <p:pic>
          <p:nvPicPr>
            <p:cNvPr id="26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433175" y="0"/>
              <a:ext cx="6025026" cy="4190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0" name="Measure simultaneously:…"/>
          <p:cNvSpPr txBox="1"/>
          <p:nvPr>
            <p:ph type="body" sz="quarter" idx="4294967295"/>
          </p:nvPr>
        </p:nvSpPr>
        <p:spPr>
          <a:xfrm>
            <a:off x="1172155" y="4601634"/>
            <a:ext cx="7043089" cy="3941699"/>
          </a:xfrm>
          <a:prstGeom prst="rect">
            <a:avLst/>
          </a:prstGeom>
        </p:spPr>
        <p:txBody>
          <a:bodyPr lIns="65023" tIns="65023" rIns="65023" bIns="65023"/>
          <a:lstStyle/>
          <a:p>
            <a:pPr marL="465364" indent="-465364" defTabSz="1300480">
              <a:lnSpc>
                <a:spcPct val="110000"/>
              </a:lnSpc>
              <a:spcBef>
                <a:spcPts val="900"/>
              </a:spcBef>
              <a:buClr>
                <a:srgbClr val="FF0000"/>
              </a:buClr>
              <a:buFontTx/>
              <a:buChar char="❖"/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Measure simultaneously:</a:t>
            </a:r>
          </a:p>
          <a:p>
            <a:pPr lvl="1" marL="862012" indent="-404812" defTabSz="1300480">
              <a:lnSpc>
                <a:spcPct val="110000"/>
              </a:lnSpc>
              <a:spcBef>
                <a:spcPts val="800"/>
              </a:spcBef>
              <a:buClr>
                <a:srgbClr val="FF0000"/>
              </a:buClr>
              <a:buFontTx/>
              <a:buChar char="➢"/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>
                <a:solidFill>
                  <a:srgbClr val="011993"/>
                </a:solidFill>
              </a:rPr>
              <a:t>Scintillation signal (S)</a:t>
            </a:r>
          </a:p>
          <a:p>
            <a:pPr lvl="1" marL="862012" indent="-404812" defTabSz="1300480">
              <a:lnSpc>
                <a:spcPct val="110000"/>
              </a:lnSpc>
              <a:spcBef>
                <a:spcPts val="800"/>
              </a:spcBef>
              <a:buClr>
                <a:srgbClr val="FF0000"/>
              </a:buClr>
              <a:buFontTx/>
              <a:buChar char="➢"/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>
                <a:solidFill>
                  <a:srgbClr val="FF40FF"/>
                </a:solidFill>
              </a:rPr>
              <a:t>Cherenkov   signal (Q)</a:t>
            </a:r>
          </a:p>
          <a:p>
            <a:pPr marL="465364" indent="-465364" defTabSz="1300480">
              <a:lnSpc>
                <a:spcPct val="110000"/>
              </a:lnSpc>
              <a:spcBef>
                <a:spcPts val="900"/>
              </a:spcBef>
              <a:buClr>
                <a:srgbClr val="FF0000"/>
              </a:buClr>
              <a:buFontTx/>
              <a:buChar char="❖"/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Calibrate both signals with e</a:t>
            </a:r>
            <a:r>
              <a:rPr baseline="31999"/>
              <a:t>-</a:t>
            </a:r>
          </a:p>
          <a:p>
            <a:pPr marL="465364" indent="-465364" defTabSz="1300480">
              <a:lnSpc>
                <a:spcPct val="110000"/>
              </a:lnSpc>
              <a:spcBef>
                <a:spcPts val="900"/>
              </a:spcBef>
              <a:buClr>
                <a:srgbClr val="FF0000"/>
              </a:buClr>
              <a:buFontTx/>
              <a:buChar char="❖"/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Unfold event by event f</a:t>
            </a:r>
            <a:r>
              <a:rPr baseline="-21647"/>
              <a:t>em</a:t>
            </a:r>
            <a:r>
              <a:t> to obtain corrected energy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" grpId="2"/>
      <p:bldP build="p" bldLvl="1" animBg="1" rev="0" advAuto="0" spid="27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Dual Readout Calorime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Dual Readout Calorimeter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2787" y="1995806"/>
            <a:ext cx="18291095" cy="7951545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Full GEANT4 implementation of the DR calorimeter"/>
          <p:cNvSpPr txBox="1"/>
          <p:nvPr/>
        </p:nvSpPr>
        <p:spPr>
          <a:xfrm>
            <a:off x="12752469" y="1365431"/>
            <a:ext cx="10579321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b="1" sz="3400"/>
            </a:lvl1pPr>
          </a:lstStyle>
          <a:p>
            <a:pPr/>
            <a:r>
              <a:t>Full GEANT4 implementation of the DR calorimeter</a:t>
            </a:r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867" y="7968971"/>
            <a:ext cx="6084149" cy="51815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" name="Group 78"/>
          <p:cNvGrpSpPr/>
          <p:nvPr/>
        </p:nvGrpSpPr>
        <p:grpSpPr>
          <a:xfrm>
            <a:off x="486450" y="5030037"/>
            <a:ext cx="23861741" cy="8120489"/>
            <a:chOff x="0" y="0"/>
            <a:chExt cx="23861740" cy="8120488"/>
          </a:xfrm>
        </p:grpSpPr>
        <p:pic>
          <p:nvPicPr>
            <p:cNvPr id="277" name="Picture 79" descr="Picture 7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26369"/>
            <a:stretch>
              <a:fillRect/>
            </a:stretch>
          </p:blipFill>
          <p:spPr>
            <a:xfrm>
              <a:off x="0" y="-1"/>
              <a:ext cx="23861741" cy="8120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Picture 80" descr="Picture 80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5995985" y="5102479"/>
              <a:ext cx="4949574" cy="1563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TextBox 81"/>
            <p:cNvSpPr txBox="1"/>
            <p:nvPr/>
          </p:nvSpPr>
          <p:spPr>
            <a:xfrm>
              <a:off x="7775337" y="4035499"/>
              <a:ext cx="1626745" cy="1094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spcBef>
                  <a:spcPts val="600"/>
                </a:spcBef>
                <a:defRPr b="1" sz="4000">
                  <a:solidFill>
                    <a:srgbClr val="009051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EM</a:t>
              </a:r>
            </a:p>
          </p:txBody>
        </p:sp>
        <p:pic>
          <p:nvPicPr>
            <p:cNvPr id="280" name="Picture 82" descr="Picture 8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142097" y="3431996"/>
              <a:ext cx="4474777" cy="15557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TextBox 83"/>
            <p:cNvSpPr txBox="1"/>
            <p:nvPr/>
          </p:nvSpPr>
          <p:spPr>
            <a:xfrm>
              <a:off x="19413841" y="2431126"/>
              <a:ext cx="1931288" cy="1014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spcBef>
                  <a:spcPts val="600"/>
                </a:spcBef>
                <a:defRPr b="1" sz="4000">
                  <a:solidFill>
                    <a:srgbClr val="009051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xit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xit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5" dur="1000" fill="hold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Class="exit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1000" fill="hold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4"/>
      <p:bldP build="whole" bldLvl="1" animBg="1" rev="0" advAuto="0" spid="276" grpId="3"/>
      <p:bldP build="whole" bldLvl="1" animBg="1" rev="0" advAuto="0" spid="282" grpId="1"/>
      <p:bldP build="whole" bldLvl="1" animBg="1" rev="0" advAuto="0" spid="27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 calorimeter</a:t>
            </a:r>
          </a:p>
        </p:txBody>
      </p:sp>
      <p:sp>
        <p:nvSpPr>
          <p:cNvPr id="285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6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03561" y="1283641"/>
            <a:ext cx="6043687" cy="5043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rcRect l="15325" t="4470" r="7954" b="41207"/>
          <a:stretch>
            <a:fillRect/>
          </a:stretch>
        </p:blipFill>
        <p:spPr>
          <a:xfrm>
            <a:off x="31068" y="6050617"/>
            <a:ext cx="18157997" cy="644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101" y="6039356"/>
            <a:ext cx="13520576" cy="7103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83772" y="6046116"/>
            <a:ext cx="8684354" cy="6907945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TextBox 8"/>
          <p:cNvSpPr txBox="1"/>
          <p:nvPr/>
        </p:nvSpPr>
        <p:spPr>
          <a:xfrm>
            <a:off x="16022553" y="8598512"/>
            <a:ext cx="8095874" cy="965469"/>
          </a:xfrm>
          <a:prstGeom prst="rect">
            <a:avLst/>
          </a:prstGeom>
          <a:solidFill>
            <a:srgbClr val="3333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spcBef>
                <a:spcPts val="1300"/>
              </a:spcBef>
              <a:defRPr sz="5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Absolute calibration in ph.e</a:t>
            </a:r>
          </a:p>
        </p:txBody>
      </p:sp>
      <p:sp>
        <p:nvSpPr>
          <p:cNvPr id="291" name="Content Placeholder 2"/>
          <p:cNvSpPr txBox="1"/>
          <p:nvPr>
            <p:ph type="body" sz="half" idx="4294967295"/>
          </p:nvPr>
        </p:nvSpPr>
        <p:spPr>
          <a:xfrm>
            <a:off x="609785" y="1678819"/>
            <a:ext cx="20726401" cy="3885672"/>
          </a:xfrm>
          <a:prstGeom prst="rect">
            <a:avLst/>
          </a:prstGeom>
        </p:spPr>
        <p:txBody>
          <a:bodyPr/>
          <a:lstStyle/>
          <a:p>
            <a: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International collaboration:</a:t>
            </a:r>
          </a:p>
          <a:p>
            <a:pPr lvl="1" marL="1028700" indent="-571500">
              <a:spcBef>
                <a:spcPts val="900"/>
              </a:spcBef>
              <a:buClr>
                <a:srgbClr val="FF0000"/>
              </a:buClr>
              <a:buFontTx/>
              <a:buChar char="➢"/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TTU (USA), Sussex (UK), </a:t>
            </a:r>
            <a:r>
              <a:rPr u="sng"/>
              <a:t> several universities (Korea – 2 M$/5 yr), Chile</a:t>
            </a:r>
            <a:endParaRPr sz="4800"/>
          </a:p>
          <a:p>
            <a:pPr lvl="1" marL="1028700" indent="-571500">
              <a:spcBef>
                <a:spcPts val="900"/>
              </a:spcBef>
              <a:buClr>
                <a:srgbClr val="FF0000"/>
              </a:buClr>
              <a:buFontTx/>
              <a:buChar char="➢"/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Princeton, Maryland (USA), CERN for crystal extension</a:t>
            </a:r>
            <a:endParaRPr sz="4800"/>
          </a:p>
          <a:p>
            <a: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EM prototype built and tested on beams (DESY/CERN)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2"/>
      <p:bldP build="whole" bldLvl="1" animBg="1" rev="0" advAuto="0" spid="290" grpId="3"/>
      <p:bldP build="whole" bldLvl="1" animBg="1" rev="0" advAuto="0" spid="28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he IDEA detector concep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IDEA detector concept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3" name="Content Placeholder 27"/>
          <p:cNvSpPr txBox="1"/>
          <p:nvPr/>
        </p:nvSpPr>
        <p:spPr>
          <a:xfrm>
            <a:off x="16641289" y="1591708"/>
            <a:ext cx="7667973" cy="8957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normAutofit fontScale="100000" lnSpcReduction="0"/>
          </a:bodyPr>
          <a:lstStyle/>
          <a:p>
            <a:pPr marL="238759" indent="-238759" algn="l" defTabSz="859536">
              <a:lnSpc>
                <a:spcPct val="140000"/>
              </a:lnSpc>
              <a:spcBef>
                <a:spcPts val="400"/>
              </a:spcBef>
              <a:buClr>
                <a:srgbClr val="000000"/>
              </a:buClr>
              <a:buSzPct val="50000"/>
              <a:buChar char="◆"/>
              <a:defRPr b="1" sz="3759">
                <a:latin typeface="+mn-lt"/>
                <a:ea typeface="+mn-ea"/>
                <a:cs typeface="+mn-cs"/>
                <a:sym typeface="Calibri"/>
              </a:defRPr>
            </a:pPr>
            <a:r>
              <a:t>New, innovative, possibly more cost-effective concept</a:t>
            </a:r>
          </a:p>
          <a:p>
            <a:pPr lvl="1" marL="553625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❑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Silicon vertex detector</a:t>
            </a:r>
          </a:p>
          <a:p>
            <a:pPr lvl="1" marL="553625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❑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Short-drift, ultra-light wire chamber</a:t>
            </a:r>
          </a:p>
          <a:p>
            <a:pPr lvl="1" marL="553625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❑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Dual-readout calorimeter</a:t>
            </a:r>
          </a:p>
          <a:p>
            <a:pPr lvl="1" marL="553625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❑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Thin and light solenoid coil </a:t>
            </a:r>
            <a:r>
              <a:rPr i="1"/>
              <a:t>inside</a:t>
            </a:r>
            <a:r>
              <a:t> calorimeter system</a:t>
            </a:r>
          </a:p>
          <a:p>
            <a:pPr lvl="2" marL="1157986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๏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Small magnet ⇒ small yoke</a:t>
            </a:r>
          </a:p>
          <a:p>
            <a:pPr lvl="1" marL="553625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❑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Muon system made of 3 layers of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m-</a:t>
            </a:r>
            <a:r>
              <a:t>RWELL detectors in the return yoke</a:t>
            </a:r>
          </a:p>
        </p:txBody>
      </p:sp>
      <p:sp>
        <p:nvSpPr>
          <p:cNvPr id="74" name="TextBox 36"/>
          <p:cNvSpPr txBox="1"/>
          <p:nvPr/>
        </p:nvSpPr>
        <p:spPr>
          <a:xfrm>
            <a:off x="17013394" y="10478236"/>
            <a:ext cx="3953965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3000">
                <a:solidFill>
                  <a:srgbClr val="0033CC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https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://</a:t>
            </a:r>
            <a:r>
              <a:rPr sz="3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pos.sissa.it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/390/</a:t>
            </a:r>
          </a:p>
        </p:txBody>
      </p:sp>
      <p:grpSp>
        <p:nvGrpSpPr>
          <p:cNvPr id="77" name="Group 6"/>
          <p:cNvGrpSpPr/>
          <p:nvPr/>
        </p:nvGrpSpPr>
        <p:grpSpPr>
          <a:xfrm>
            <a:off x="96762" y="1310680"/>
            <a:ext cx="16559502" cy="11848375"/>
            <a:chOff x="0" y="0"/>
            <a:chExt cx="16559500" cy="11848373"/>
          </a:xfrm>
        </p:grpSpPr>
        <p:pic>
          <p:nvPicPr>
            <p:cNvPr id="75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59501" cy="11848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" name="TextBox 8"/>
            <p:cNvSpPr txBox="1"/>
            <p:nvPr/>
          </p:nvSpPr>
          <p:spPr>
            <a:xfrm>
              <a:off x="6104265" y="10288211"/>
              <a:ext cx="8621509" cy="1507802"/>
            </a:xfrm>
            <a:prstGeom prst="rect">
              <a:avLst/>
            </a:prstGeom>
            <a:solidFill>
              <a:srgbClr val="606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spcBef>
                  <a:spcPts val="600"/>
                </a:spcBef>
                <a:defRPr b="1" sz="38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IDEA concept (proposed in FCC CDR)</a:t>
              </a:r>
            </a:p>
            <a:p>
              <a:pPr defTabSz="914400">
                <a:spcBef>
                  <a:spcPts val="500"/>
                </a:spcBef>
                <a:defRPr b="1" sz="38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Innovative Detector for e</a:t>
              </a:r>
              <a:r>
                <a:rPr baseline="31999"/>
                <a:t>+</a:t>
              </a:r>
              <a:r>
                <a:t>e</a:t>
              </a:r>
              <a:r>
                <a:rPr baseline="31999"/>
                <a:t>-</a:t>
              </a:r>
              <a:r>
                <a:t> Accelerator</a:t>
              </a:r>
            </a:p>
          </p:txBody>
        </p:sp>
      </p:grpSp>
      <p:sp>
        <p:nvSpPr>
          <p:cNvPr id="78" name="Acknowledgments…"/>
          <p:cNvSpPr txBox="1"/>
          <p:nvPr/>
        </p:nvSpPr>
        <p:spPr>
          <a:xfrm>
            <a:off x="15236383" y="11695348"/>
            <a:ext cx="8049852" cy="1549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lnSpc>
                <a:spcPct val="110000"/>
              </a:lnSpc>
              <a:defRPr b="1" sz="3000" u="sng">
                <a:solidFill>
                  <a:srgbClr val="FF2600"/>
                </a:solidFill>
              </a:defRPr>
            </a:pPr>
            <a:r>
              <a:t>Acknowledgments</a:t>
            </a:r>
          </a:p>
          <a:p>
            <a:pPr>
              <a:lnSpc>
                <a:spcPct val="110000"/>
              </a:lnSpc>
              <a:defRPr sz="3000"/>
            </a:pPr>
            <a:r>
              <a:t>I need to thank many colleagues, in particular:</a:t>
            </a:r>
          </a:p>
          <a:p>
            <a:pPr>
              <a:lnSpc>
                <a:spcPct val="110000"/>
              </a:lnSpc>
              <a:defRPr sz="3000">
                <a:solidFill>
                  <a:srgbClr val="FF2600"/>
                </a:solidFill>
              </a:defRPr>
            </a:pPr>
            <a:r>
              <a:t>F. Bedeschi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" grpId="4"/>
      <p:bldP build="whole" bldLvl="1" animBg="1" rev="0" advAuto="0" spid="74" grpId="3"/>
      <p:bldP build="p" bldLvl="5" animBg="1" rev="0" advAuto="0" spid="73" grpId="2"/>
      <p:bldP build="whole" bldLvl="1" animBg="1" rev="0" advAuto="0" spid="7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4871" y="4732371"/>
            <a:ext cx="18176783" cy="822959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Title 1"/>
          <p:cNvSpPr txBox="1"/>
          <p:nvPr>
            <p:ph type="title"/>
          </p:nvPr>
        </p:nvSpPr>
        <p:spPr>
          <a:xfrm>
            <a:off x="3228430" y="-27060"/>
            <a:ext cx="14695523" cy="1284438"/>
          </a:xfrm>
          <a:prstGeom prst="rect">
            <a:avLst/>
          </a:prstGeom>
        </p:spPr>
        <p:txBody>
          <a:bodyPr/>
          <a:lstStyle/>
          <a:p>
            <a:pPr/>
            <a:r>
              <a:t>DR calorimeter</a:t>
            </a:r>
          </a:p>
        </p:txBody>
      </p:sp>
      <p:sp>
        <p:nvSpPr>
          <p:cNvPr id="295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41390" y="2760134"/>
            <a:ext cx="7742611" cy="10201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77414" y="4886142"/>
            <a:ext cx="8098113" cy="7261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036" y="5751443"/>
            <a:ext cx="7903448" cy="5884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icture 13" descr="Picture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5396" y="5478462"/>
            <a:ext cx="23918231" cy="6157498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Content Placeholder 2"/>
          <p:cNvSpPr txBox="1"/>
          <p:nvPr>
            <p:ph type="body" sz="quarter" idx="4294967295"/>
          </p:nvPr>
        </p:nvSpPr>
        <p:spPr>
          <a:xfrm>
            <a:off x="609785" y="1446590"/>
            <a:ext cx="20726401" cy="2834414"/>
          </a:xfrm>
          <a:prstGeom prst="rect">
            <a:avLst/>
          </a:prstGeom>
        </p:spPr>
        <p:txBody>
          <a:bodyPr/>
          <a:lstStyle>
            <a:lvl1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092200" indent="-635000">
              <a:spcBef>
                <a:spcPts val="1100"/>
              </a:spcBef>
              <a:buClr>
                <a:srgbClr val="FF0000"/>
              </a:buClr>
              <a:buFontTx/>
              <a:buChar char="➢"/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2pPr>
          </a:lstStyle>
          <a:p>
            <a:pPr/>
            <a:r>
              <a:t>Full containment hadronic prototype in progress</a:t>
            </a:r>
          </a:p>
          <a:p>
            <a:pPr lvl="1"/>
            <a:r>
              <a:t>Hidra2 call INFN CSN5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500" fill="hold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6" dur="500" fill="hold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Class="exit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0" dur="500" fill="hold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xit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4" dur="500" fill="hold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Class="entr" nodeType="afterEffect" presetSubtype="4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9" grpId="8"/>
      <p:bldP build="whole" bldLvl="1" animBg="1" rev="0" advAuto="0" spid="297" grpId="3"/>
      <p:bldP build="whole" bldLvl="1" animBg="1" rev="0" advAuto="0" spid="293" grpId="1"/>
      <p:bldP build="whole" bldLvl="1" animBg="1" rev="0" advAuto="0" spid="296" grpId="2"/>
      <p:bldP build="whole" bldLvl="1" animBg="1" rev="0" advAuto="0" spid="296" grpId="5"/>
      <p:bldP build="whole" bldLvl="1" animBg="1" rev="0" advAuto="0" spid="297" grpId="6"/>
      <p:bldP build="whole" bldLvl="1" animBg="1" rev="0" advAuto="0" spid="298" grpId="4"/>
      <p:bldP build="whole" bldLvl="1" animBg="1" rev="0" advAuto="0" spid="298" grpId="7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Dual readout future plans</a:t>
            </a:r>
          </a:p>
        </p:txBody>
      </p:sp>
      <p:sp>
        <p:nvSpPr>
          <p:cNvPr id="303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4" name="Content Placeholder 2"/>
          <p:cNvSpPr txBox="1"/>
          <p:nvPr>
            <p:ph type="body" idx="4294967295"/>
          </p:nvPr>
        </p:nvSpPr>
        <p:spPr>
          <a:xfrm>
            <a:off x="399470" y="2743200"/>
            <a:ext cx="23585060" cy="8229600"/>
          </a:xfrm>
          <a:prstGeom prst="rect">
            <a:avLst/>
          </a:prstGeom>
        </p:spPr>
        <p:txBody>
          <a:bodyPr/>
          <a:lstStyle/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Complete construction/test of Hidra2 prototype (</a:t>
            </a:r>
            <a:r>
              <a:rPr>
                <a:solidFill>
                  <a:srgbClr val="000000"/>
                </a:solidFill>
              </a:rPr>
              <a:t>one year</a:t>
            </a:r>
            <a:r>
              <a:t>)</a:t>
            </a:r>
          </a:p>
          <a:p>
            <a:pPr lvl="1" marL="1092200" indent="-635000">
              <a:lnSpc>
                <a:spcPct val="120000"/>
              </a:lnSpc>
              <a:spcBef>
                <a:spcPts val="1100"/>
              </a:spcBef>
              <a:buClr>
                <a:srgbClr val="FF0000"/>
              </a:buClr>
              <a:buFontTx/>
              <a:buChar char="➢"/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Demonstrate resolution with full containment</a:t>
            </a: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Develop scalable readout electronics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Optimize metal matrix mechanics for large production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Develop mechanical model of full system with services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Towards a DR calorimeter TDR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rystal op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Crystal option</a:t>
            </a:r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8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8794" y="1289448"/>
            <a:ext cx="19186412" cy="12013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rystal op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Crystal option</a:t>
            </a:r>
          </a:p>
        </p:txBody>
      </p:sp>
      <p:sp>
        <p:nvSpPr>
          <p:cNvPr id="3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2" name="Google Shape;77;p16" descr="Google Shape;77;p16"/>
          <p:cNvPicPr>
            <a:picLocks noChangeAspect="1"/>
          </p:cNvPicPr>
          <p:nvPr/>
        </p:nvPicPr>
        <p:blipFill>
          <a:blip r:embed="rId2">
            <a:extLst/>
          </a:blip>
          <a:srcRect l="0" t="9650" r="0" b="7861"/>
          <a:stretch>
            <a:fillRect/>
          </a:stretch>
        </p:blipFill>
        <p:spPr>
          <a:xfrm>
            <a:off x="8884552" y="1627240"/>
            <a:ext cx="14829293" cy="61510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" name="Google Shape;79;p16"/>
          <p:cNvGrpSpPr/>
          <p:nvPr/>
        </p:nvGrpSpPr>
        <p:grpSpPr>
          <a:xfrm>
            <a:off x="1317785" y="8030095"/>
            <a:ext cx="6572827" cy="4606661"/>
            <a:chOff x="-2244876" y="-232228"/>
            <a:chExt cx="6572825" cy="4606660"/>
          </a:xfrm>
        </p:grpSpPr>
        <p:sp>
          <p:nvSpPr>
            <p:cNvPr id="313" name="Rectangle"/>
            <p:cNvSpPr/>
            <p:nvPr/>
          </p:nvSpPr>
          <p:spPr>
            <a:xfrm>
              <a:off x="-1" y="0"/>
              <a:ext cx="3724094" cy="20861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9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14" name="ECAL layer:…"/>
            <p:cNvSpPr txBox="1"/>
            <p:nvPr/>
          </p:nvSpPr>
          <p:spPr>
            <a:xfrm>
              <a:off x="-2244877" y="-232229"/>
              <a:ext cx="6572827" cy="4606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marL="469900" indent="-342900" algn="l" defTabSz="914400">
                <a:lnSpc>
                  <a:spcPct val="120000"/>
                </a:lnSpc>
                <a:buClr>
                  <a:srgbClr val="727CA3"/>
                </a:buClr>
                <a:buSzPts val="3600"/>
                <a:buChar char="▪"/>
                <a:defRPr b="1" sz="3600">
                  <a:solidFill>
                    <a:srgbClr val="1C4587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ECAL layer</a:t>
              </a:r>
              <a:r>
                <a:rPr>
                  <a:solidFill>
                    <a:srgbClr val="008000"/>
                  </a:solidFill>
                </a:rPr>
                <a:t>:</a:t>
              </a:r>
              <a:endParaRPr>
                <a:solidFill>
                  <a:srgbClr val="008000"/>
                </a:solidFill>
              </a:endParaRPr>
            </a:p>
            <a:p>
              <a:pPr lvl="1" marL="914400" indent="-304800" algn="l" defTabSz="914400">
                <a:lnSpc>
                  <a:spcPct val="120000"/>
                </a:lnSpc>
                <a:buClr>
                  <a:srgbClr val="727CA3"/>
                </a:buClr>
                <a:buSzPts val="3600"/>
                <a:buChar char="▪"/>
                <a:defRPr sz="3600">
                  <a:solidFill>
                    <a:srgbClr val="00009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PbWO</a:t>
              </a:r>
              <a:r>
                <a:t> </a:t>
              </a:r>
              <a:r>
                <a:t>crystals</a:t>
              </a:r>
            </a:p>
            <a:p>
              <a:pPr lvl="1" marL="914400" indent="-304800" algn="l" defTabSz="914400">
                <a:lnSpc>
                  <a:spcPct val="120000"/>
                </a:lnSpc>
                <a:buClr>
                  <a:srgbClr val="727CA3"/>
                </a:buClr>
                <a:buSzPts val="3600"/>
                <a:buChar char="▪"/>
                <a:defRPr sz="3600">
                  <a:solidFill>
                    <a:srgbClr val="3C78D8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front segment</a:t>
              </a:r>
              <a:r>
                <a:rPr>
                  <a:solidFill>
                    <a:srgbClr val="000090"/>
                  </a:solidFill>
                </a:rPr>
                <a:t> 5 cm (~5.4 X</a:t>
              </a:r>
              <a:r>
                <a:rPr baseline="-14444">
                  <a:solidFill>
                    <a:srgbClr val="000090"/>
                  </a:solidFill>
                </a:rPr>
                <a:t>0</a:t>
              </a:r>
              <a:r>
                <a:rPr>
                  <a:solidFill>
                    <a:srgbClr val="000090"/>
                  </a:solidFill>
                </a:rPr>
                <a:t>)</a:t>
              </a:r>
              <a:endParaRPr>
                <a:solidFill>
                  <a:srgbClr val="000090"/>
                </a:solidFill>
              </a:endParaRPr>
            </a:p>
            <a:p>
              <a:pPr lvl="1" marL="914400" indent="-304800" algn="l" defTabSz="914400">
                <a:lnSpc>
                  <a:spcPct val="120000"/>
                </a:lnSpc>
                <a:buClr>
                  <a:srgbClr val="727CA3"/>
                </a:buClr>
                <a:buSzPts val="3600"/>
                <a:buChar char="▪"/>
                <a:defRPr sz="3600">
                  <a:solidFill>
                    <a:srgbClr val="0000FF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rear segment</a:t>
              </a:r>
              <a:r>
                <a:rPr>
                  <a:solidFill>
                    <a:srgbClr val="000090"/>
                  </a:solidFill>
                </a:rPr>
                <a:t> for core shower </a:t>
              </a:r>
              <a:endParaRPr>
                <a:solidFill>
                  <a:srgbClr val="000090"/>
                </a:solidFill>
              </a:endParaRPr>
            </a:p>
            <a:p>
              <a:pPr lvl="1" marL="914400" indent="-304800" algn="l" defTabSz="914400">
                <a:lnSpc>
                  <a:spcPct val="120000"/>
                </a:lnSpc>
                <a:buClr>
                  <a:srgbClr val="727CA3"/>
                </a:buClr>
                <a:buSzPts val="3600"/>
                <a:buChar char="▪"/>
                <a:defRPr sz="3600">
                  <a:solidFill>
                    <a:srgbClr val="00009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(15 cm ~16.3 X</a:t>
              </a:r>
              <a:r>
                <a:rPr baseline="-14444"/>
                <a:t>0</a:t>
              </a:r>
              <a:r>
                <a:t>)</a:t>
              </a:r>
            </a:p>
            <a:p>
              <a:pPr lvl="1" marL="914400" indent="-304800" algn="l" defTabSz="914400">
                <a:lnSpc>
                  <a:spcPct val="120000"/>
                </a:lnSpc>
                <a:buClr>
                  <a:srgbClr val="727CA3"/>
                </a:buClr>
                <a:buSzPts val="3600"/>
                <a:buChar char="▪"/>
                <a:defRPr sz="3600">
                  <a:solidFill>
                    <a:srgbClr val="00009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10x10x200 mm³ </a:t>
              </a:r>
              <a:r>
                <a:t>of </a:t>
              </a:r>
              <a:r>
                <a:t>crystal</a:t>
              </a:r>
            </a:p>
            <a:p>
              <a:pPr lvl="1" marL="914400" indent="-304800" algn="l" defTabSz="914400">
                <a:lnSpc>
                  <a:spcPct val="120000"/>
                </a:lnSpc>
                <a:buClr>
                  <a:srgbClr val="999999"/>
                </a:buClr>
                <a:buSzPts val="3600"/>
                <a:buChar char="▪"/>
                <a:defRPr sz="3600">
                  <a:solidFill>
                    <a:srgbClr val="999999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5x5 mm² SiPMs (10-15 um)</a:t>
              </a:r>
            </a:p>
          </p:txBody>
        </p:sp>
      </p:grpSp>
      <p:grpSp>
        <p:nvGrpSpPr>
          <p:cNvPr id="324" name="Group"/>
          <p:cNvGrpSpPr/>
          <p:nvPr/>
        </p:nvGrpSpPr>
        <p:grpSpPr>
          <a:xfrm>
            <a:off x="11210789" y="8934550"/>
            <a:ext cx="11394193" cy="2797750"/>
            <a:chOff x="0" y="0"/>
            <a:chExt cx="11394192" cy="2797748"/>
          </a:xfrm>
        </p:grpSpPr>
        <p:sp>
          <p:nvSpPr>
            <p:cNvPr id="316" name="TextBox 15"/>
            <p:cNvSpPr txBox="1"/>
            <p:nvPr/>
          </p:nvSpPr>
          <p:spPr>
            <a:xfrm>
              <a:off x="817813" y="1658932"/>
              <a:ext cx="2178944" cy="1138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457200">
                <a:defRPr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1</a:t>
              </a:r>
              <a:r>
                <a:rPr>
                  <a:uFill>
                    <a:solidFill>
                      <a:srgbClr val="464653"/>
                    </a:solidFill>
                  </a:uFill>
                </a:rPr>
                <a:t>x1x5 cm</a:t>
              </a:r>
              <a:r>
                <a:rPr baseline="30888">
                  <a:uFill>
                    <a:solidFill>
                      <a:srgbClr val="464653"/>
                    </a:solidFill>
                  </a:uFill>
                </a:rPr>
                <a:t>3</a:t>
              </a:r>
            </a:p>
            <a:p>
              <a:pPr defTabSz="457200">
                <a:defRPr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PbWO</a:t>
              </a:r>
            </a:p>
          </p:txBody>
        </p:sp>
        <p:sp>
          <p:nvSpPr>
            <p:cNvPr id="317" name="TextBox 16"/>
            <p:cNvSpPr txBox="1"/>
            <p:nvPr/>
          </p:nvSpPr>
          <p:spPr>
            <a:xfrm>
              <a:off x="8747935" y="1658932"/>
              <a:ext cx="2300991" cy="1138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defTabSz="457200">
                <a:defRPr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1</a:t>
              </a:r>
              <a:r>
                <a:rPr>
                  <a:uFill>
                    <a:solidFill>
                      <a:srgbClr val="464653"/>
                    </a:solidFill>
                  </a:uFill>
                </a:rPr>
                <a:t>x1x15 cm</a:t>
              </a:r>
              <a:r>
                <a:rPr baseline="30888">
                  <a:uFill>
                    <a:solidFill>
                      <a:srgbClr val="464653"/>
                    </a:solidFill>
                  </a:uFill>
                </a:rPr>
                <a:t>3</a:t>
              </a:r>
            </a:p>
            <a:p>
              <a:pPr defTabSz="457200">
                <a:defRPr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PbWO</a:t>
              </a:r>
            </a:p>
          </p:txBody>
        </p:sp>
        <p:grpSp>
          <p:nvGrpSpPr>
            <p:cNvPr id="323" name="Group"/>
            <p:cNvGrpSpPr/>
            <p:nvPr/>
          </p:nvGrpSpPr>
          <p:grpSpPr>
            <a:xfrm>
              <a:off x="0" y="0"/>
              <a:ext cx="11394193" cy="1614815"/>
              <a:chOff x="0" y="0"/>
              <a:chExt cx="11394191" cy="1614814"/>
            </a:xfrm>
          </p:grpSpPr>
          <p:pic>
            <p:nvPicPr>
              <p:cNvPr id="318" name="Picture 10" descr="Picture 10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001" t="82880" r="75362" b="0"/>
              <a:stretch>
                <a:fillRect/>
              </a:stretch>
            </p:blipFill>
            <p:spPr>
              <a:xfrm>
                <a:off x="2187707" y="274891"/>
                <a:ext cx="2305363" cy="1339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9" name="Picture 11" descr="Picture 11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0720" t="85615" r="40689" b="0"/>
              <a:stretch>
                <a:fillRect/>
              </a:stretch>
            </p:blipFill>
            <p:spPr>
              <a:xfrm flipH="1">
                <a:off x="-1" y="274890"/>
                <a:ext cx="2597689" cy="1339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0" name="Picture 12" descr="Picture 12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001" t="82880" r="40688" b="0"/>
              <a:stretch>
                <a:fillRect/>
              </a:stretch>
            </p:blipFill>
            <p:spPr>
              <a:xfrm>
                <a:off x="3805646" y="8440"/>
                <a:ext cx="7588546" cy="15947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1" name="Picture 13" descr="Picture 1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001" t="82880" r="75362" b="0"/>
              <a:stretch>
                <a:fillRect/>
              </a:stretch>
            </p:blipFill>
            <p:spPr>
              <a:xfrm>
                <a:off x="2091736" y="0"/>
                <a:ext cx="2305362" cy="1339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" name="Picture 14" descr="Picture 1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0720" t="85615" r="40689" b="0"/>
              <a:stretch>
                <a:fillRect/>
              </a:stretch>
            </p:blipFill>
            <p:spPr>
              <a:xfrm flipH="1">
                <a:off x="-1" y="0"/>
                <a:ext cx="2597689" cy="1339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2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44804" y="1283380"/>
            <a:ext cx="12473949" cy="1193569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~20 cm PbWO4…"/>
          <p:cNvSpPr txBox="1"/>
          <p:nvPr>
            <p:ph type="body" sz="quarter" idx="4294967295"/>
          </p:nvPr>
        </p:nvSpPr>
        <p:spPr>
          <a:xfrm>
            <a:off x="1072236" y="1552998"/>
            <a:ext cx="7578277" cy="627425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635000" indent="-635000" defTabSz="9144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Tx/>
              <a:buChar char="❖"/>
              <a:defRPr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FF2600"/>
                </a:solidFill>
              </a:rPr>
              <a:t>~20 cm PbWO</a:t>
            </a:r>
            <a:r>
              <a:rPr baseline="-18090">
                <a:solidFill>
                  <a:srgbClr val="FF2600"/>
                </a:solidFill>
              </a:rPr>
              <a:t>4</a:t>
            </a:r>
            <a:r>
              <a:t> </a:t>
            </a:r>
          </a:p>
          <a:p>
            <a:pPr marL="635000" indent="-635000" defTabSz="9144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Tx/>
              <a:buChar char="❖"/>
              <a:defRPr sz="4400">
                <a:solidFill>
                  <a:srgbClr val="FF26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s</a:t>
            </a:r>
            <a:r>
              <a:rPr baseline="-18090"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≈ 3%/</a:t>
            </a:r>
            <a14:m>
              <m:oMath>
                <m:rad>
                  <m:radPr>
                    <m:ctrlP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</m:ctrlPr>
                    <m:degHide m:val="on"/>
                  </m:radPr>
                  <m:deg/>
                  <m:e>
                    <m: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e>
                </m:rad>
              </m:oMath>
            </a14:m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35000" indent="-635000" defTabSz="9144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Tx/>
              <a:buChar char="❖"/>
              <a:defRPr sz="4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DR w. filters</a:t>
            </a:r>
          </a:p>
          <a:p>
            <a:pPr marL="635000" indent="-635000" defTabSz="9144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Tx/>
              <a:buChar char="❖"/>
              <a:defRPr sz="4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Timing layer</a:t>
            </a:r>
          </a:p>
          <a:p>
            <a:pPr lvl="1" marL="1219200" indent="-762000" defTabSz="914400">
              <a:lnSpc>
                <a:spcPct val="120000"/>
              </a:lnSpc>
              <a:spcBef>
                <a:spcPts val="500"/>
              </a:spcBef>
              <a:buClr>
                <a:srgbClr val="FF0000"/>
              </a:buClr>
              <a:buFontTx/>
              <a:buChar char="➢"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LYSO 20-30 ps</a:t>
            </a:r>
            <a:endParaRPr>
              <a:solidFill>
                <a:srgbClr val="000000"/>
              </a:solidFill>
            </a:endParaRPr>
          </a:p>
          <a:p>
            <a:pPr marL="558800" indent="-558800" defTabSz="9144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Tx/>
              <a:buChar char="❖"/>
              <a:defRPr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>
              <a:solidFill>
                <a:srgbClr val="FFFFFF"/>
              </a:solidFill>
            </a:endParaRPr>
          </a:p>
          <a:p>
            <a:pPr marL="635000" indent="-635000" defTabSz="9144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Tx/>
              <a:buChar char="❖"/>
              <a:defRPr sz="4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PF for jets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xit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" dur="1000" fill="hold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2"/>
      <p:bldP build="whole" bldLvl="1" animBg="1" rev="0" advAuto="0" spid="326" grpId="1"/>
      <p:bldP build="whole" bldLvl="1" animBg="1" rev="0" advAuto="0" spid="312" grpId="3"/>
      <p:bldP build="whole" bldLvl="1" animBg="1" rev="0" advAuto="0" spid="325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Crystal option future plans</a:t>
            </a:r>
          </a:p>
        </p:txBody>
      </p:sp>
      <p:sp>
        <p:nvSpPr>
          <p:cNvPr id="329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0" name="Content Placeholder 2"/>
          <p:cNvSpPr txBox="1"/>
          <p:nvPr>
            <p:ph type="body" idx="4294967295"/>
          </p:nvPr>
        </p:nvSpPr>
        <p:spPr>
          <a:xfrm>
            <a:off x="439597" y="2916453"/>
            <a:ext cx="21910264" cy="8229601"/>
          </a:xfrm>
          <a:prstGeom prst="rect">
            <a:avLst/>
          </a:prstGeom>
        </p:spPr>
        <p:txBody>
          <a:bodyPr/>
          <a:lstStyle/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Optimize crystal choice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Develop scalable readout electronics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Re-optimize fiber DR calorimeter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Develop mechanical model of full system with services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Towards an EM calorimeter TDR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μ-RWELL techn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="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-</a:t>
            </a:r>
            <a:r>
              <a:t>RWELL technology</a:t>
            </a:r>
          </a:p>
        </p:txBody>
      </p:sp>
      <p:sp>
        <p:nvSpPr>
          <p:cNvPr id="3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4" name="CasellaDiTesto 4"/>
          <p:cNvSpPr txBox="1"/>
          <p:nvPr/>
        </p:nvSpPr>
        <p:spPr>
          <a:xfrm>
            <a:off x="692461" y="1570575"/>
            <a:ext cx="11407753" cy="10792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989" tIns="58989" rIns="58989" bIns="58989">
            <a:spAutoFit/>
          </a:bodyPr>
          <a:lstStyle/>
          <a:p>
            <a:pPr algn="l" defTabSz="1300480">
              <a:lnSpc>
                <a:spcPct val="110000"/>
              </a:lnSpc>
              <a:defRPr sz="3600">
                <a:solidFill>
                  <a:srgbClr val="808080"/>
                </a:solidFill>
              </a:defRPr>
            </a:pPr>
            <a:r>
              <a:t>The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-RWELL is composed of only two elements:</a:t>
            </a:r>
          </a:p>
          <a:p>
            <a:pPr marL="381000" indent="-381000" algn="l" defTabSz="1300480">
              <a:lnSpc>
                <a:spcPct val="110000"/>
              </a:lnSpc>
              <a:buSzPct val="100000"/>
              <a:buFont typeface="Arial"/>
              <a:buChar char="•"/>
              <a:defRPr sz="3600">
                <a:solidFill>
                  <a:srgbClr val="808080"/>
                </a:solidFill>
              </a:defRPr>
            </a:pPr>
            <a:r>
              <a:t>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-RWELL_PCB</a:t>
            </a:r>
          </a:p>
          <a:p>
            <a:pPr marL="381000" indent="-381000" algn="l" defTabSz="1300480">
              <a:lnSpc>
                <a:spcPct val="110000"/>
              </a:lnSpc>
              <a:buSzPct val="100000"/>
              <a:buFont typeface="Arial"/>
              <a:buChar char="•"/>
              <a:defRPr sz="3600">
                <a:solidFill>
                  <a:srgbClr val="808080"/>
                </a:solidFill>
              </a:defRPr>
            </a:pPr>
            <a:r>
              <a:t> drift/cathode PCB defining the gas gap</a:t>
            </a:r>
          </a:p>
          <a:p>
            <a:pPr algn="l" defTabSz="1300480">
              <a:lnSpc>
                <a:spcPct val="110000"/>
              </a:lnSpc>
              <a:spcBef>
                <a:spcPts val="2000"/>
              </a:spcBef>
              <a:defRPr sz="3600">
                <a:solidFill>
                  <a:srgbClr val="808080"/>
                </a:solidFill>
              </a:defRPr>
            </a:pPr>
            <a:r>
              <a:t>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-RWELL_PCB = amplification-stage ⊕ resistive stage ⊕ readout PCB</a:t>
            </a:r>
          </a:p>
          <a:p>
            <a:pPr algn="l" defTabSz="1300480">
              <a:lnSpc>
                <a:spcPct val="110000"/>
              </a:lnSpc>
              <a:spcBef>
                <a:spcPts val="2000"/>
              </a:spcBef>
              <a:defRPr sz="3600">
                <a:solidFill>
                  <a:srgbClr val="808080"/>
                </a:solidFill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-RWELL operation:</a:t>
            </a:r>
          </a:p>
          <a:p>
            <a:pPr lvl="1" marL="621631" indent="-240631" algn="l" defTabSz="1300480">
              <a:lnSpc>
                <a:spcPct val="110000"/>
              </a:lnSpc>
              <a:buSzPct val="100000"/>
              <a:buChar char="•"/>
              <a:defRPr sz="3600">
                <a:solidFill>
                  <a:srgbClr val="808080"/>
                </a:solidFill>
              </a:defRPr>
            </a:pPr>
            <a:r>
              <a:t>A charged particle ionises the gas between the two detector elements</a:t>
            </a:r>
          </a:p>
          <a:p>
            <a:pPr lvl="1" marL="621631" indent="-240631" algn="l" defTabSz="1300480">
              <a:lnSpc>
                <a:spcPct val="110000"/>
              </a:lnSpc>
              <a:buSzPct val="100000"/>
              <a:buChar char="•"/>
              <a:defRPr sz="3600">
                <a:solidFill>
                  <a:srgbClr val="808080"/>
                </a:solidFill>
              </a:defRPr>
            </a:pPr>
            <a:r>
              <a:t>Primary electrons drift towards the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-RWELL_PCB (anode) where they are multiplied, while ions drift to the cathode </a:t>
            </a:r>
          </a:p>
          <a:p>
            <a:pPr lvl="1" marL="621631" indent="-240631" algn="l" defTabSz="1300480">
              <a:lnSpc>
                <a:spcPct val="110000"/>
              </a:lnSpc>
              <a:buSzPct val="100000"/>
              <a:buChar char="•"/>
              <a:defRPr sz="3600">
                <a:solidFill>
                  <a:srgbClr val="808080"/>
                </a:solidFill>
              </a:defRPr>
            </a:pPr>
            <a:r>
              <a:t>The signal is induced capacitively, through the DLC layer, to the readout PCB</a:t>
            </a:r>
          </a:p>
          <a:p>
            <a:pPr lvl="1" marL="621631" indent="-240631" algn="l" defTabSz="1300480">
              <a:lnSpc>
                <a:spcPct val="110000"/>
              </a:lnSpc>
              <a:buSzPct val="100000"/>
              <a:buChar char="•"/>
              <a:defRPr sz="3600">
                <a:solidFill>
                  <a:srgbClr val="808080"/>
                </a:solidFill>
              </a:defRPr>
            </a:pPr>
            <a:r>
              <a:t>HV is applied between the Anode and Cathode PCB electrodes</a:t>
            </a:r>
          </a:p>
          <a:p>
            <a:pPr lvl="1" marL="621631" indent="-240631" algn="l" defTabSz="1300480">
              <a:lnSpc>
                <a:spcPct val="110000"/>
              </a:lnSpc>
              <a:buSzPct val="100000"/>
              <a:buChar char="•"/>
              <a:defRPr sz="3600">
                <a:solidFill>
                  <a:srgbClr val="808080"/>
                </a:solidFill>
              </a:defRPr>
            </a:pPr>
            <a:r>
              <a:t>HV is also applied to the copper layer on the top of the kapton foil, providing the amplification field</a:t>
            </a:r>
          </a:p>
        </p:txBody>
      </p:sp>
      <p:grpSp>
        <p:nvGrpSpPr>
          <p:cNvPr id="339" name="Group"/>
          <p:cNvGrpSpPr/>
          <p:nvPr/>
        </p:nvGrpSpPr>
        <p:grpSpPr>
          <a:xfrm>
            <a:off x="12809943" y="2790471"/>
            <a:ext cx="11078072" cy="10074755"/>
            <a:chOff x="0" y="0"/>
            <a:chExt cx="11078071" cy="10074753"/>
          </a:xfrm>
        </p:grpSpPr>
        <p:pic>
          <p:nvPicPr>
            <p:cNvPr id="335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9085" t="58896" r="0" b="0"/>
            <a:stretch>
              <a:fillRect/>
            </a:stretch>
          </p:blipFill>
          <p:spPr>
            <a:xfrm>
              <a:off x="15166" y="6903696"/>
              <a:ext cx="2851316" cy="2778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146427" y="6808990"/>
              <a:ext cx="6712958" cy="3265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Picture 9" descr="Picture 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7645"/>
            <a:stretch>
              <a:fillRect/>
            </a:stretch>
          </p:blipFill>
          <p:spPr>
            <a:xfrm>
              <a:off x="0" y="0"/>
              <a:ext cx="11078072" cy="5989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8" name="Line"/>
            <p:cNvSpPr/>
            <p:nvPr/>
          </p:nvSpPr>
          <p:spPr>
            <a:xfrm flipV="1">
              <a:off x="2150679" y="3492740"/>
              <a:ext cx="1833438" cy="3676464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</p:grpSp>
      <p:sp>
        <p:nvSpPr>
          <p:cNvPr id="340" name="(*) G. Bencivenni et al., “The micro-Resistive WELL detector: a compact spark-protected single amplification-stage MPGD”, 2015_JINST_10_P02008)"/>
          <p:cNvSpPr txBox="1"/>
          <p:nvPr/>
        </p:nvSpPr>
        <p:spPr>
          <a:xfrm>
            <a:off x="839977" y="12398091"/>
            <a:ext cx="10985788" cy="79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457200">
              <a:defRPr sz="20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(*) G. Bencivenni et al., “The micro-Resistive WELL detector: a compact spark-protected single amplification-stage MPGD”, 2015_JINST_10_P02008)</a:t>
            </a:r>
          </a:p>
        </p:txBody>
      </p:sp>
      <p:grpSp>
        <p:nvGrpSpPr>
          <p:cNvPr id="343" name="Group 8"/>
          <p:cNvGrpSpPr/>
          <p:nvPr/>
        </p:nvGrpSpPr>
        <p:grpSpPr>
          <a:xfrm>
            <a:off x="20080040" y="1348371"/>
            <a:ext cx="3924643" cy="1344819"/>
            <a:chOff x="0" y="0"/>
            <a:chExt cx="3924641" cy="1344817"/>
          </a:xfrm>
        </p:grpSpPr>
        <p:sp>
          <p:nvSpPr>
            <p:cNvPr id="341" name="TextBox 37"/>
            <p:cNvSpPr txBox="1"/>
            <p:nvPr/>
          </p:nvSpPr>
          <p:spPr>
            <a:xfrm>
              <a:off x="2136602" y="75749"/>
              <a:ext cx="1788040" cy="105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b="1" sz="1400">
                  <a:solidFill>
                    <a:srgbClr val="449DBF"/>
                  </a:solidFill>
                  <a:latin typeface="Oswald"/>
                  <a:ea typeface="Oswald"/>
                  <a:cs typeface="Oswald"/>
                  <a:sym typeface="Oswald"/>
                </a:defRPr>
              </a:pPr>
              <a:r>
                <a:t>LNF</a:t>
              </a:r>
            </a:p>
            <a:p>
              <a:pPr algn="l" defTabSz="914400">
                <a:defRPr b="1" sz="1400">
                  <a:solidFill>
                    <a:srgbClr val="449DBF"/>
                  </a:solidFill>
                  <a:latin typeface="Oswald"/>
                  <a:ea typeface="Oswald"/>
                  <a:cs typeface="Oswald"/>
                  <a:sym typeface="Oswald"/>
                </a:defRPr>
              </a:pPr>
              <a:r>
                <a:t>BOLOGNA</a:t>
              </a:r>
            </a:p>
            <a:p>
              <a:pPr algn="l" defTabSz="914400">
                <a:defRPr b="1" sz="1400">
                  <a:solidFill>
                    <a:srgbClr val="449DBF"/>
                  </a:solidFill>
                  <a:latin typeface="Oswald"/>
                  <a:ea typeface="Oswald"/>
                  <a:cs typeface="Oswald"/>
                  <a:sym typeface="Oswald"/>
                </a:defRPr>
              </a:pPr>
              <a:r>
                <a:t>FERRARA</a:t>
              </a:r>
            </a:p>
            <a:p>
              <a:pPr algn="l" defTabSz="914400">
                <a:defRPr b="1" sz="1400">
                  <a:solidFill>
                    <a:srgbClr val="449DBF"/>
                  </a:solidFill>
                  <a:latin typeface="Oswald"/>
                  <a:ea typeface="Oswald"/>
                  <a:cs typeface="Oswald"/>
                  <a:sym typeface="Oswald"/>
                </a:defRPr>
              </a:pPr>
              <a:r>
                <a:t>TORINO</a:t>
              </a:r>
            </a:p>
          </p:txBody>
        </p:sp>
        <p:pic>
          <p:nvPicPr>
            <p:cNvPr id="342" name="Picture 9" descr="Picture 9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299333" cy="1344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reshower and muon detec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Preshower and muon detector</a:t>
            </a:r>
          </a:p>
        </p:txBody>
      </p:sp>
      <p:sp>
        <p:nvSpPr>
          <p:cNvPr id="3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7" name="TextBox 11"/>
          <p:cNvSpPr txBox="1"/>
          <p:nvPr/>
        </p:nvSpPr>
        <p:spPr>
          <a:xfrm>
            <a:off x="2272033" y="1310421"/>
            <a:ext cx="5438399" cy="707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ts val="5900"/>
              </a:lnSpc>
              <a:defRPr b="1" sz="4000" u="sng">
                <a:solidFill>
                  <a:srgbClr val="FF2600"/>
                </a:solidFill>
              </a:defRPr>
            </a:lvl1pPr>
          </a:lstStyle>
          <a:p>
            <a:pPr/>
            <a:r>
              <a:t>Preshower Detector</a:t>
            </a:r>
          </a:p>
        </p:txBody>
      </p:sp>
      <p:sp>
        <p:nvSpPr>
          <p:cNvPr id="348" name="TextBox 15"/>
          <p:cNvSpPr txBox="1"/>
          <p:nvPr/>
        </p:nvSpPr>
        <p:spPr>
          <a:xfrm>
            <a:off x="1437796" y="2076846"/>
            <a:ext cx="7106873" cy="1089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lnSpc>
                <a:spcPts val="4200"/>
              </a:lnSpc>
              <a:defRPr sz="3400">
                <a:solidFill>
                  <a:srgbClr val="0433FF"/>
                </a:solidFill>
              </a:defRPr>
            </a:pPr>
            <a:r>
              <a:t>High resolution after the magnet</a:t>
            </a:r>
          </a:p>
          <a:p>
            <a:pPr defTabSz="914400">
              <a:lnSpc>
                <a:spcPts val="4200"/>
              </a:lnSpc>
              <a:defRPr sz="3400">
                <a:solidFill>
                  <a:srgbClr val="0433FF"/>
                </a:solidFill>
              </a:defRPr>
            </a:pPr>
            <a:r>
              <a:t>to improve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baseline="31999"/>
              <a:t>±</a:t>
            </a:r>
            <a:r>
              <a:t>/e</a:t>
            </a:r>
            <a:r>
              <a:rPr baseline="31999"/>
              <a:t>±</a:t>
            </a:r>
            <a:r>
              <a:t> and 2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  <a:r>
              <a:t> separation</a:t>
            </a:r>
          </a:p>
        </p:txBody>
      </p:sp>
      <p:sp>
        <p:nvSpPr>
          <p:cNvPr id="349" name="TextBox 18"/>
          <p:cNvSpPr txBox="1"/>
          <p:nvPr/>
        </p:nvSpPr>
        <p:spPr>
          <a:xfrm>
            <a:off x="1697305" y="3584707"/>
            <a:ext cx="6253058" cy="2113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lnSpc>
                <a:spcPts val="4200"/>
              </a:lnSpc>
              <a:defRPr sz="3200"/>
            </a:pPr>
            <a:r>
              <a:t>Efficiency &gt; 98%</a:t>
            </a:r>
          </a:p>
          <a:p>
            <a:pPr defTabSz="914400">
              <a:lnSpc>
                <a:spcPts val="4200"/>
              </a:lnSpc>
              <a:defRPr sz="3200"/>
            </a:pPr>
            <a:r>
              <a:t>Space Resolution &lt; 100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m</a:t>
            </a:r>
          </a:p>
          <a:p>
            <a:pPr defTabSz="914400">
              <a:lnSpc>
                <a:spcPts val="4200"/>
              </a:lnSpc>
              <a:defRPr sz="3200"/>
            </a:pPr>
            <a:r>
              <a:t>Mass production</a:t>
            </a:r>
          </a:p>
          <a:p>
            <a:pPr defTabSz="914400">
              <a:lnSpc>
                <a:spcPts val="4200"/>
              </a:lnSpc>
              <a:defRPr sz="3200"/>
            </a:pPr>
            <a:r>
              <a:t>Optimization of FEE channels/cost</a:t>
            </a:r>
          </a:p>
        </p:txBody>
      </p:sp>
      <p:sp>
        <p:nvSpPr>
          <p:cNvPr id="350" name="TextBox 14"/>
          <p:cNvSpPr txBox="1"/>
          <p:nvPr/>
        </p:nvSpPr>
        <p:spPr>
          <a:xfrm>
            <a:off x="15572370" y="1310421"/>
            <a:ext cx="3944216" cy="707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ts val="5900"/>
              </a:lnSpc>
              <a:defRPr b="1" sz="4000" u="sng">
                <a:solidFill>
                  <a:srgbClr val="009051"/>
                </a:solidFill>
              </a:defRPr>
            </a:lvl1pPr>
          </a:lstStyle>
          <a:p>
            <a:pPr/>
            <a:r>
              <a:t>Muon Detector</a:t>
            </a:r>
          </a:p>
        </p:txBody>
      </p:sp>
      <p:sp>
        <p:nvSpPr>
          <p:cNvPr id="351" name="TextBox 16"/>
          <p:cNvSpPr txBox="1"/>
          <p:nvPr/>
        </p:nvSpPr>
        <p:spPr>
          <a:xfrm>
            <a:off x="12972477" y="2173256"/>
            <a:ext cx="9144001" cy="518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ts val="4200"/>
              </a:lnSpc>
              <a:defRPr sz="3400">
                <a:solidFill>
                  <a:srgbClr val="0433FF"/>
                </a:solidFill>
              </a:defRPr>
            </a:lvl1pPr>
          </a:lstStyle>
          <a:p>
            <a:pPr/>
            <a:r>
              <a:t>Identify muons and search for LLPs</a:t>
            </a:r>
          </a:p>
        </p:txBody>
      </p:sp>
      <p:sp>
        <p:nvSpPr>
          <p:cNvPr id="352" name="TextBox 19"/>
          <p:cNvSpPr txBox="1"/>
          <p:nvPr/>
        </p:nvSpPr>
        <p:spPr>
          <a:xfrm>
            <a:off x="14417949" y="3346789"/>
            <a:ext cx="6253058" cy="2113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lnSpc>
                <a:spcPts val="4200"/>
              </a:lnSpc>
              <a:defRPr sz="3200"/>
            </a:pPr>
            <a:r>
              <a:t>Efficiency &gt; 98%</a:t>
            </a:r>
          </a:p>
          <a:p>
            <a:pPr defTabSz="914400">
              <a:lnSpc>
                <a:spcPts val="4200"/>
              </a:lnSpc>
              <a:defRPr sz="3200"/>
            </a:pPr>
            <a:r>
              <a:t>Space Resolution &lt; 400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m</a:t>
            </a:r>
          </a:p>
          <a:p>
            <a:pPr defTabSz="914400">
              <a:lnSpc>
                <a:spcPts val="4200"/>
              </a:lnSpc>
              <a:defRPr sz="3200"/>
            </a:pPr>
            <a:r>
              <a:t>Mass production</a:t>
            </a:r>
          </a:p>
          <a:p>
            <a:pPr defTabSz="914400">
              <a:lnSpc>
                <a:spcPts val="4200"/>
              </a:lnSpc>
              <a:defRPr sz="3200"/>
            </a:pPr>
            <a:r>
              <a:t>Optimization of FEE channels/cost</a:t>
            </a:r>
          </a:p>
        </p:txBody>
      </p:sp>
      <p:sp>
        <p:nvSpPr>
          <p:cNvPr id="353" name="TextBox 20"/>
          <p:cNvSpPr txBox="1"/>
          <p:nvPr/>
        </p:nvSpPr>
        <p:spPr>
          <a:xfrm>
            <a:off x="12895767" y="10674721"/>
            <a:ext cx="5102128" cy="234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lnSpc>
                <a:spcPct val="120000"/>
              </a:lnSpc>
              <a:defRPr b="1" sz="4000" u="sng">
                <a:solidFill>
                  <a:srgbClr val="FF2600"/>
                </a:solidFill>
              </a:defRPr>
            </a:pPr>
            <a:r>
              <a:t>Preshower</a:t>
            </a:r>
          </a:p>
          <a:p>
            <a:pPr defTabSz="914400">
              <a:lnSpc>
                <a:spcPct val="120000"/>
              </a:lnSpc>
              <a:defRPr sz="3400"/>
            </a:pPr>
            <a:r>
              <a:t> pitch = 0.4 mm </a:t>
            </a:r>
          </a:p>
          <a:p>
            <a:pPr defTabSz="914400">
              <a:lnSpc>
                <a:spcPct val="120000"/>
              </a:lnSpc>
              <a:defRPr sz="3400"/>
            </a:pPr>
            <a:r>
              <a:t>FEE capacitance = 70 pF </a:t>
            </a:r>
          </a:p>
          <a:p>
            <a:pPr defTabSz="914400">
              <a:lnSpc>
                <a:spcPct val="120000"/>
              </a:lnSpc>
              <a:defRPr sz="3400"/>
            </a:pPr>
            <a:r>
              <a:t> 1.3 million channels</a:t>
            </a:r>
          </a:p>
        </p:txBody>
      </p:sp>
      <p:sp>
        <p:nvSpPr>
          <p:cNvPr id="354" name="TextBox 21"/>
          <p:cNvSpPr txBox="1"/>
          <p:nvPr/>
        </p:nvSpPr>
        <p:spPr>
          <a:xfrm>
            <a:off x="18658245" y="10674721"/>
            <a:ext cx="5257606" cy="234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lnSpc>
                <a:spcPct val="120000"/>
              </a:lnSpc>
              <a:defRPr b="1" sz="4000" u="sng">
                <a:solidFill>
                  <a:srgbClr val="009051"/>
                </a:solidFill>
              </a:defRPr>
            </a:pPr>
            <a:r>
              <a:t>Muon</a:t>
            </a:r>
          </a:p>
          <a:p>
            <a:pPr defTabSz="914400">
              <a:lnSpc>
                <a:spcPct val="120000"/>
              </a:lnSpc>
              <a:defRPr sz="3400"/>
            </a:pPr>
            <a:r>
              <a:t> pitch = 1.2 mm </a:t>
            </a:r>
          </a:p>
          <a:p>
            <a:pPr defTabSz="914400">
              <a:lnSpc>
                <a:spcPct val="120000"/>
              </a:lnSpc>
              <a:defRPr sz="3400"/>
            </a:pPr>
            <a:r>
              <a:t> FEE capacitance = 220 pF </a:t>
            </a:r>
          </a:p>
          <a:p>
            <a:pPr defTabSz="914400">
              <a:lnSpc>
                <a:spcPct val="120000"/>
              </a:lnSpc>
              <a:defRPr sz="3400"/>
            </a:pPr>
            <a:r>
              <a:t>5 million channels</a:t>
            </a:r>
          </a:p>
        </p:txBody>
      </p:sp>
      <p:grpSp>
        <p:nvGrpSpPr>
          <p:cNvPr id="359" name="Group"/>
          <p:cNvGrpSpPr/>
          <p:nvPr/>
        </p:nvGrpSpPr>
        <p:grpSpPr>
          <a:xfrm>
            <a:off x="421759" y="6188729"/>
            <a:ext cx="6059791" cy="7104623"/>
            <a:chOff x="0" y="0"/>
            <a:chExt cx="6059790" cy="7104621"/>
          </a:xfrm>
        </p:grpSpPr>
        <p:grpSp>
          <p:nvGrpSpPr>
            <p:cNvPr id="357" name="Group"/>
            <p:cNvGrpSpPr/>
            <p:nvPr/>
          </p:nvGrpSpPr>
          <p:grpSpPr>
            <a:xfrm>
              <a:off x="0" y="0"/>
              <a:ext cx="6059791" cy="5988917"/>
              <a:chOff x="0" y="0"/>
              <a:chExt cx="6059790" cy="5988916"/>
            </a:xfrm>
          </p:grpSpPr>
          <p:pic>
            <p:nvPicPr>
              <p:cNvPr id="355" name="Picture 2" descr="Picture 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6059791" cy="59889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6" name="Barrel Preshower"/>
              <p:cNvSpPr txBox="1"/>
              <p:nvPr/>
            </p:nvSpPr>
            <p:spPr>
              <a:xfrm>
                <a:off x="26578" y="97979"/>
                <a:ext cx="3138844" cy="602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>
                  <a:defRPr sz="30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Barrel Preshower</a:t>
                </a:r>
              </a:p>
            </p:txBody>
          </p:sp>
        </p:grpSp>
        <p:sp>
          <p:nvSpPr>
            <p:cNvPr id="358" name="Similar design for the Muon detector"/>
            <p:cNvSpPr txBox="1"/>
            <p:nvPr/>
          </p:nvSpPr>
          <p:spPr>
            <a:xfrm>
              <a:off x="685882" y="5995236"/>
              <a:ext cx="3944216" cy="1109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>
                <a:defRPr sz="3200"/>
              </a:lvl1pPr>
            </a:lstStyle>
            <a:p>
              <a:pPr/>
              <a:r>
                <a:t>Similar design for the Muon detector</a:t>
              </a:r>
            </a:p>
          </p:txBody>
        </p:sp>
      </p:grpSp>
      <p:grpSp>
        <p:nvGrpSpPr>
          <p:cNvPr id="364" name="Group"/>
          <p:cNvGrpSpPr/>
          <p:nvPr/>
        </p:nvGrpSpPr>
        <p:grpSpPr>
          <a:xfrm>
            <a:off x="7557427" y="6179638"/>
            <a:ext cx="5102127" cy="6152478"/>
            <a:chOff x="0" y="0"/>
            <a:chExt cx="5102126" cy="6152476"/>
          </a:xfrm>
        </p:grpSpPr>
        <p:grpSp>
          <p:nvGrpSpPr>
            <p:cNvPr id="362" name="Group"/>
            <p:cNvGrpSpPr/>
            <p:nvPr/>
          </p:nvGrpSpPr>
          <p:grpSpPr>
            <a:xfrm>
              <a:off x="0" y="0"/>
              <a:ext cx="5102127" cy="4968446"/>
              <a:chOff x="0" y="0"/>
              <a:chExt cx="5102126" cy="4968445"/>
            </a:xfrm>
          </p:grpSpPr>
          <p:pic>
            <p:nvPicPr>
              <p:cNvPr id="360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5102127" cy="49684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1" name="Endcap Preshower"/>
              <p:cNvSpPr txBox="1"/>
              <p:nvPr/>
            </p:nvSpPr>
            <p:spPr>
              <a:xfrm>
                <a:off x="76904" y="46064"/>
                <a:ext cx="3414734" cy="602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>
                  <a:defRPr sz="30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Endcap Preshower</a:t>
                </a:r>
              </a:p>
            </p:txBody>
          </p:sp>
        </p:grpSp>
        <p:sp>
          <p:nvSpPr>
            <p:cNvPr id="363" name="Similar design for the Muon detector"/>
            <p:cNvSpPr txBox="1"/>
            <p:nvPr/>
          </p:nvSpPr>
          <p:spPr>
            <a:xfrm>
              <a:off x="578955" y="5043091"/>
              <a:ext cx="3944216" cy="1109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>
                <a:defRPr sz="3200"/>
              </a:lvl1pPr>
            </a:lstStyle>
            <a:p>
              <a:pPr/>
              <a:r>
                <a:t>Similar design for the Muon detector</a:t>
              </a:r>
            </a:p>
          </p:txBody>
        </p:sp>
      </p:grpSp>
      <p:grpSp>
        <p:nvGrpSpPr>
          <p:cNvPr id="367" name="Group"/>
          <p:cNvGrpSpPr/>
          <p:nvPr/>
        </p:nvGrpSpPr>
        <p:grpSpPr>
          <a:xfrm>
            <a:off x="15121123" y="6469126"/>
            <a:ext cx="6865985" cy="2499884"/>
            <a:chOff x="0" y="0"/>
            <a:chExt cx="6865984" cy="2499883"/>
          </a:xfrm>
        </p:grpSpPr>
        <p:sp>
          <p:nvSpPr>
            <p:cNvPr id="365" name="50x50 cm2 2D tiles to cover more than 1650 m2"/>
            <p:cNvSpPr txBox="1"/>
            <p:nvPr/>
          </p:nvSpPr>
          <p:spPr>
            <a:xfrm>
              <a:off x="479753" y="1079646"/>
              <a:ext cx="5906479" cy="1420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>
                <a:lnSpc>
                  <a:spcPct val="120000"/>
                </a:lnSpc>
                <a:defRPr sz="4000"/>
              </a:pPr>
              <a:r>
                <a:rPr>
                  <a:solidFill>
                    <a:srgbClr val="FF2600"/>
                  </a:solidFill>
                </a:rPr>
                <a:t>50x50 cm</a:t>
              </a:r>
              <a:r>
                <a:rPr baseline="31999">
                  <a:solidFill>
                    <a:srgbClr val="FF2600"/>
                  </a:solidFill>
                </a:rPr>
                <a:t>2</a:t>
              </a:r>
              <a:r>
                <a:t> 2D tiles to cover more than 1650 m</a:t>
              </a:r>
              <a:r>
                <a:rPr baseline="31999"/>
                <a:t>2</a:t>
              </a:r>
            </a:p>
          </p:txBody>
        </p:sp>
        <p:sp>
          <p:nvSpPr>
            <p:cNvPr id="366" name="Detector technology: µ-RWELL"/>
            <p:cNvSpPr txBox="1"/>
            <p:nvPr/>
          </p:nvSpPr>
          <p:spPr>
            <a:xfrm>
              <a:off x="0" y="0"/>
              <a:ext cx="6865985" cy="777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1300480">
                <a:defRPr b="1" sz="4200">
                  <a:latin typeface="+mn-lt"/>
                  <a:ea typeface="+mn-ea"/>
                  <a:cs typeface="+mn-cs"/>
                  <a:sym typeface="Calibri"/>
                </a:defRPr>
              </a:pPr>
              <a:r>
                <a:t>Detector technology: </a:t>
              </a:r>
              <a:r>
                <a:rPr>
                  <a:solidFill>
                    <a:srgbClr val="011993"/>
                  </a:solidFill>
                </a:rPr>
                <a:t>µ</a:t>
              </a:r>
              <a:r>
                <a:rPr>
                  <a:solidFill>
                    <a:srgbClr val="011993"/>
                  </a:solidFill>
                </a:rPr>
                <a:t>-RWELL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0" name="Ongoing R&amp;D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Ongoing R&amp;D</a:t>
            </a:r>
          </a:p>
          <a:p>
            <a:pPr>
              <a:defRPr sz="4400"/>
            </a:pPr>
            <a:r>
              <a:t>Click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here</a:t>
            </a:r>
            <a:r>
              <a:t> for more R&amp;D information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ARCADIA MD3 tes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ARCADIA MD3 test</a:t>
            </a:r>
          </a:p>
        </p:txBody>
      </p:sp>
      <p:sp>
        <p:nvSpPr>
          <p:cNvPr id="373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4" name="CasellaDiTesto 33"/>
          <p:cNvSpPr txBox="1"/>
          <p:nvPr/>
        </p:nvSpPr>
        <p:spPr>
          <a:xfrm>
            <a:off x="5723107" y="11564520"/>
            <a:ext cx="5419821" cy="157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3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110 nm CMOS CIS technology, high-resistivity bulk, operated in full depletion mode </a:t>
            </a:r>
          </a:p>
        </p:txBody>
      </p:sp>
      <p:sp>
        <p:nvSpPr>
          <p:cNvPr id="375" name="3 engineering runs with:…"/>
          <p:cNvSpPr txBox="1"/>
          <p:nvPr/>
        </p:nvSpPr>
        <p:spPr>
          <a:xfrm>
            <a:off x="532347" y="1504587"/>
            <a:ext cx="23319306" cy="447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08000" indent="-508000" algn="l" defTabSz="457200">
              <a:lnSpc>
                <a:spcPct val="120000"/>
              </a:lnSpc>
              <a:buClr>
                <a:srgbClr val="000000"/>
              </a:buClr>
              <a:buSzPct val="100000"/>
              <a:buChar char="❖"/>
              <a:defRPr sz="4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 engineering runs with:</a:t>
            </a:r>
          </a:p>
          <a:p>
            <a:pPr lvl="1" marL="889000" indent="-381000" algn="l" defTabSz="457200">
              <a:lnSpc>
                <a:spcPct val="120000"/>
              </a:lnSpc>
              <a:buClr>
                <a:srgbClr val="000000"/>
              </a:buClr>
              <a:buSzPct val="120000"/>
              <a:buChar char="‣"/>
              <a:defRPr sz="4000">
                <a:solidFill>
                  <a:srgbClr val="4F8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full-scale DMAPS</a:t>
            </a:r>
          </a:p>
          <a:p>
            <a:pPr lvl="1" marL="889000" indent="-381000" algn="l" defTabSz="457200">
              <a:lnSpc>
                <a:spcPct val="120000"/>
              </a:lnSpc>
              <a:buClr>
                <a:srgbClr val="000000"/>
              </a:buClr>
              <a:buSzPct val="120000"/>
              <a:buChar char="‣"/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sensor R&amp;D (monolithic FD-strips and readout, </a:t>
            </a:r>
            <a:r>
              <a:rPr>
                <a:solidFill>
                  <a:srgbClr val="4F8F00"/>
                </a:solidFill>
              </a:rPr>
              <a:t>fast sensors with gain layer)</a:t>
            </a:r>
            <a:endParaRPr>
              <a:solidFill>
                <a:srgbClr val="4F8F00"/>
              </a:solidFill>
            </a:endParaRPr>
          </a:p>
          <a:p>
            <a:pPr marL="508000" indent="-508000" algn="l" defTabSz="457200">
              <a:lnSpc>
                <a:spcPct val="120000"/>
              </a:lnSpc>
              <a:buClr>
                <a:srgbClr val="000000"/>
              </a:buClr>
              <a:buSzPct val="100000"/>
              <a:buChar char="❖"/>
              <a:defRPr sz="40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 rate capability</a:t>
            </a:r>
            <a:r>
              <a:rPr>
                <a:solidFill>
                  <a:srgbClr val="4F8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>
                <a:solidFill>
                  <a:srgbClr val="4F8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MHz/cm</a:t>
            </a:r>
            <a:r>
              <a:rPr baseline="31999">
                <a:solidFill>
                  <a:srgbClr val="4F8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>
                <a:solidFill>
                  <a:srgbClr val="4F8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architecture on a scalable 512x512 pixel matrix  (25 </a:t>
            </a:r>
            <a:r>
              <a:rPr>
                <a:solidFill>
                  <a:srgbClr val="FF2600"/>
                </a:solidFill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pitch)</a:t>
            </a:r>
            <a:r>
              <a:rPr>
                <a:solidFill>
                  <a:srgbClr val="4F8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>
                <a:solidFill>
                  <a:srgbClr val="4F8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MD3 Main Demonstrator chip:</a:t>
            </a:r>
            <a:endParaRPr b="1">
              <a:solidFill>
                <a:srgbClr val="4F8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62000" indent="-381000" algn="l" defTabSz="457200">
              <a:lnSpc>
                <a:spcPct val="120000"/>
              </a:lnSpc>
              <a:buClr>
                <a:srgbClr val="000000"/>
              </a:buClr>
              <a:buSzPct val="120000"/>
              <a:buChar char="‣"/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/>
              <a:t>measured</a:t>
            </a:r>
            <a:r>
              <a:rPr>
                <a:solidFill>
                  <a:srgbClr val="4F8F00"/>
                </a:solidFill>
              </a:rPr>
              <a:t> 30 mW/cm</a:t>
            </a:r>
            <a:r>
              <a:rPr baseline="31999">
                <a:solidFill>
                  <a:srgbClr val="4F8F00"/>
                </a:solidFill>
              </a:rPr>
              <a:t>2</a:t>
            </a:r>
            <a:r>
              <a:rPr>
                <a:solidFill>
                  <a:srgbClr val="4F8F00"/>
                </a:solidFill>
              </a:rPr>
              <a:t> </a:t>
            </a:r>
            <a:r>
              <a:t>at full-speed</a:t>
            </a:r>
            <a:r>
              <a:rPr>
                <a:solidFill>
                  <a:srgbClr val="4F8F00"/>
                </a:solidFill>
              </a:rPr>
              <a:t> </a:t>
            </a:r>
            <a:r>
              <a:t>(16 data Tx active) and</a:t>
            </a:r>
            <a:r>
              <a:rPr>
                <a:solidFill>
                  <a:srgbClr val="4F8F00"/>
                </a:solidFill>
              </a:rPr>
              <a:t> </a:t>
            </a:r>
            <a:r>
              <a:rPr sz="4400">
                <a:solidFill>
                  <a:srgbClr val="4F8F00"/>
                </a:solidFill>
              </a:rPr>
              <a:t>10 mW/cm</a:t>
            </a:r>
            <a:r>
              <a:rPr baseline="31999" sz="4400">
                <a:solidFill>
                  <a:srgbClr val="4F8F00"/>
                </a:solidFill>
              </a:rPr>
              <a:t>2</a:t>
            </a:r>
            <a:r>
              <a:rPr>
                <a:solidFill>
                  <a:srgbClr val="4F8F00"/>
                </a:solidFill>
              </a:rPr>
              <a:t> </a:t>
            </a:r>
            <a:r>
              <a:t>on low-rate mode (1 data Tx active)</a:t>
            </a:r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49" y="7778422"/>
            <a:ext cx="5882558" cy="3676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93902" y="7793849"/>
            <a:ext cx="7238303" cy="36765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0" name="Group"/>
          <p:cNvGrpSpPr/>
          <p:nvPr/>
        </p:nvGrpSpPr>
        <p:grpSpPr>
          <a:xfrm>
            <a:off x="6145203" y="6528103"/>
            <a:ext cx="4092450" cy="4926918"/>
            <a:chOff x="0" y="0"/>
            <a:chExt cx="4092448" cy="4926917"/>
          </a:xfrm>
        </p:grpSpPr>
        <p:pic>
          <p:nvPicPr>
            <p:cNvPr id="37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92449" cy="4926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9" name="Main Demonstrator…"/>
            <p:cNvSpPr txBox="1"/>
            <p:nvPr/>
          </p:nvSpPr>
          <p:spPr>
            <a:xfrm>
              <a:off x="293851" y="1130381"/>
              <a:ext cx="3504747" cy="1705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457200">
                <a:lnSpc>
                  <a:spcPct val="130000"/>
                </a:lnSpc>
                <a:defRPr b="1" sz="2550">
                  <a:solidFill>
                    <a:srgbClr val="0096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Main Demonstrator</a:t>
              </a:r>
            </a:p>
            <a:p>
              <a:pPr defTabSz="457200">
                <a:lnSpc>
                  <a:spcPct val="130000"/>
                </a:lnSpc>
                <a:defRPr b="1" sz="2550">
                  <a:solidFill>
                    <a:srgbClr val="0096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MD3</a:t>
              </a:r>
            </a:p>
            <a:p>
              <a:pPr defTabSz="457200">
                <a:lnSpc>
                  <a:spcPct val="130000"/>
                </a:lnSpc>
                <a:defRPr b="1" sz="2550">
                  <a:solidFill>
                    <a:srgbClr val="0096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Matrix: 1,28 x 1,28 cm2</a:t>
              </a:r>
            </a:p>
          </p:txBody>
        </p:sp>
      </p:grpSp>
      <p:grpSp>
        <p:nvGrpSpPr>
          <p:cNvPr id="383" name="Group"/>
          <p:cNvGrpSpPr/>
          <p:nvPr/>
        </p:nvGrpSpPr>
        <p:grpSpPr>
          <a:xfrm>
            <a:off x="431881" y="6919095"/>
            <a:ext cx="4802540" cy="5395253"/>
            <a:chOff x="0" y="0"/>
            <a:chExt cx="4802539" cy="5395252"/>
          </a:xfrm>
        </p:grpSpPr>
        <p:pic>
          <p:nvPicPr>
            <p:cNvPr id="38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02540" cy="4560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2" name="Cosmic ray data"/>
            <p:cNvSpPr txBox="1"/>
            <p:nvPr/>
          </p:nvSpPr>
          <p:spPr>
            <a:xfrm>
              <a:off x="1018944" y="4817605"/>
              <a:ext cx="2764652" cy="577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>
                  <a:solidFill>
                    <a:srgbClr val="FF9300"/>
                  </a:solidFill>
                </a:defRPr>
              </a:lvl1pPr>
            </a:lstStyle>
            <a:p>
              <a:pPr/>
              <a:r>
                <a:t>Cosmic ray data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ilicon detectors: ATLASPix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Silicon detectors: ATLASPix3</a:t>
            </a:r>
          </a:p>
        </p:txBody>
      </p:sp>
      <p:sp>
        <p:nvSpPr>
          <p:cNvPr id="386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7" name="Based on ATLASPIX3 R&amp;D…"/>
          <p:cNvSpPr txBox="1"/>
          <p:nvPr/>
        </p:nvSpPr>
        <p:spPr>
          <a:xfrm>
            <a:off x="532347" y="1504587"/>
            <a:ext cx="9324587" cy="8881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457200">
              <a:lnSpc>
                <a:spcPct val="150000"/>
              </a:lnSpc>
              <a:buClr>
                <a:srgbClr val="000000"/>
              </a:buClr>
              <a:buSzPct val="100000"/>
              <a:buChar char="❖"/>
              <a:defRPr sz="46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Based on ATLASPIX3 R&amp;D</a:t>
            </a:r>
          </a:p>
          <a:p>
            <a:pPr lvl="1" marL="889000" indent="-381000" algn="l" defTabSz="457200">
              <a:lnSpc>
                <a:spcPct val="150000"/>
              </a:lnSpc>
              <a:buClr>
                <a:srgbClr val="000000"/>
              </a:buClr>
              <a:buSzPct val="120000"/>
              <a:buChar char="‣"/>
              <a:defRPr sz="4600">
                <a:solidFill>
                  <a:srgbClr val="4F8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50x50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m</a:t>
            </a:r>
            <a:r>
              <a:rPr baseline="31999"/>
              <a:t>2</a:t>
            </a:r>
          </a:p>
          <a:p>
            <a:pPr lvl="1" marL="889000" indent="-381000" algn="l" defTabSz="457200">
              <a:lnSpc>
                <a:spcPct val="150000"/>
              </a:lnSpc>
              <a:buClr>
                <a:srgbClr val="000000"/>
              </a:buClr>
              <a:buSzPct val="120000"/>
              <a:buChar char="‣"/>
              <a:defRPr sz="4600">
                <a:solidFill>
                  <a:srgbClr val="4F8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Up to 1.28 Gb/s downlink</a:t>
            </a:r>
          </a:p>
          <a:p>
            <a:pPr lvl="1" marL="889000" indent="-381000" algn="l" defTabSz="457200">
              <a:lnSpc>
                <a:spcPct val="150000"/>
              </a:lnSpc>
              <a:buClr>
                <a:srgbClr val="000000"/>
              </a:buClr>
              <a:buSzPct val="120000"/>
              <a:buChar char="‣"/>
              <a:defRPr sz="4600">
                <a:solidFill>
                  <a:srgbClr val="4F8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TSI 180 nm process</a:t>
            </a:r>
          </a:p>
          <a:p>
            <a:pPr lvl="1" marL="889000" indent="-381000" algn="l" defTabSz="457200">
              <a:lnSpc>
                <a:spcPct val="150000"/>
              </a:lnSpc>
              <a:buClr>
                <a:srgbClr val="000000"/>
              </a:buClr>
              <a:buSzPct val="120000"/>
              <a:buChar char="‣"/>
              <a:defRPr sz="4600">
                <a:solidFill>
                  <a:srgbClr val="4F8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132 columns of 372 pixels</a:t>
            </a:r>
          </a:p>
          <a:p>
            <a:pPr marL="571500" indent="-571500" algn="l" defTabSz="457200">
              <a:lnSpc>
                <a:spcPct val="150000"/>
              </a:lnSpc>
              <a:buClr>
                <a:srgbClr val="000000"/>
              </a:buClr>
              <a:buSzPct val="100000"/>
              <a:buChar char="❖"/>
              <a:defRPr sz="46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Active length (r-phi x z)</a:t>
            </a:r>
            <a:endParaRPr b="1">
              <a:solidFill>
                <a:srgbClr val="4F8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62000" indent="-381000" algn="l" defTabSz="457200">
              <a:lnSpc>
                <a:spcPct val="150000"/>
              </a:lnSpc>
              <a:buClr>
                <a:srgbClr val="000000"/>
              </a:buClr>
              <a:buSzPct val="120000"/>
              <a:buChar char="‣"/>
              <a:defRPr sz="4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18.6 mm x 19.8 mm</a:t>
            </a:r>
          </a:p>
          <a:p>
            <a:pPr marL="571500" indent="-571500" algn="l" defTabSz="457200">
              <a:lnSpc>
                <a:spcPct val="150000"/>
              </a:lnSpc>
              <a:buClr>
                <a:srgbClr val="000000"/>
              </a:buClr>
              <a:buSzPct val="100000"/>
              <a:buChar char="❖"/>
              <a:defRPr sz="46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Module is made of 2x2 chips</a:t>
            </a:r>
            <a:endParaRPr b="1">
              <a:solidFill>
                <a:srgbClr val="4F8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indent="-571500" algn="l" defTabSz="457200">
              <a:lnSpc>
                <a:spcPct val="150000"/>
              </a:lnSpc>
              <a:buClr>
                <a:srgbClr val="000000"/>
              </a:buClr>
              <a:buSzPct val="100000"/>
              <a:buChar char="❖"/>
              <a:defRPr sz="46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Power goal 100 mW/cm</a:t>
            </a:r>
            <a:r>
              <a:rPr baseline="31999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(175 now)</a:t>
            </a:r>
          </a:p>
        </p:txBody>
      </p:sp>
      <p:pic>
        <p:nvPicPr>
          <p:cNvPr id="3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0636" y="1621514"/>
            <a:ext cx="9862819" cy="11259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8026" y="1315553"/>
            <a:ext cx="11343888" cy="11084894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IDEA detector layou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IDEA detector layout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3" name="Beam pipe: R∼1.0 cm"/>
          <p:cNvSpPr txBox="1"/>
          <p:nvPr/>
        </p:nvSpPr>
        <p:spPr>
          <a:xfrm>
            <a:off x="3200835" y="1566268"/>
            <a:ext cx="4347427" cy="829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lnSpc>
                <a:spcPct val="120000"/>
              </a:lnSpc>
              <a:defRPr sz="38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 b="1">
                <a:solidFill>
                  <a:srgbClr val="172B47"/>
                </a:solidFill>
                <a:latin typeface="+mj-lt"/>
                <a:ea typeface="+mj-ea"/>
                <a:cs typeface="+mj-cs"/>
                <a:sym typeface="Helvetica"/>
              </a:rPr>
              <a:t>Beam pipe</a:t>
            </a:r>
            <a:r>
              <a:rPr sz="40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:</a:t>
            </a:r>
            <a:r>
              <a:rPr sz="40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 R∼1.0 cm</a:t>
            </a:r>
          </a:p>
        </p:txBody>
      </p:sp>
      <p:sp>
        <p:nvSpPr>
          <p:cNvPr id="84" name="Vertex:…"/>
          <p:cNvSpPr txBox="1"/>
          <p:nvPr/>
        </p:nvSpPr>
        <p:spPr>
          <a:xfrm>
            <a:off x="3126164" y="2393163"/>
            <a:ext cx="3138246" cy="2058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lnSpc>
                <a:spcPct val="110000"/>
              </a:lnSpc>
              <a:defRPr sz="3800">
                <a:solidFill>
                  <a:srgbClr val="E19AE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b="1">
                <a:solidFill>
                  <a:srgbClr val="172B47"/>
                </a:solidFill>
                <a:latin typeface="+mj-lt"/>
                <a:ea typeface="+mj-ea"/>
                <a:cs typeface="+mj-cs"/>
                <a:sym typeface="Helvetica"/>
              </a:rPr>
              <a:t>Vertex</a:t>
            </a:r>
            <a:r>
              <a:rPr>
                <a:solidFill>
                  <a:srgbClr val="172B47"/>
                </a:solidFill>
              </a:rPr>
              <a:t>: </a:t>
            </a:r>
            <a:endParaRPr>
              <a:solidFill>
                <a:srgbClr val="172B47"/>
              </a:solidFill>
            </a:endParaRPr>
          </a:p>
          <a:p>
            <a:pPr indent="359999" algn="l" defTabSz="821531">
              <a:lnSpc>
                <a:spcPct val="110000"/>
              </a:lnSpc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5 MAPS layers </a:t>
            </a:r>
            <a:endParaRPr>
              <a:solidFill>
                <a:srgbClr val="172B47"/>
              </a:solidFill>
              <a:latin typeface="Adobe Arabic Regular"/>
              <a:ea typeface="Adobe Arabic Regular"/>
              <a:cs typeface="Adobe Arabic Regular"/>
              <a:sym typeface="Adobe Arabic Regular"/>
            </a:endParaRPr>
          </a:p>
          <a:p>
            <a:pPr indent="359999" algn="l" defTabSz="821531">
              <a:lnSpc>
                <a:spcPct val="110000"/>
              </a:lnSpc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R = 1.37-31.5 cm</a:t>
            </a:r>
          </a:p>
        </p:txBody>
      </p:sp>
      <p:sp>
        <p:nvSpPr>
          <p:cNvPr id="85" name="Line"/>
          <p:cNvSpPr/>
          <p:nvPr/>
        </p:nvSpPr>
        <p:spPr>
          <a:xfrm>
            <a:off x="7130134" y="4100312"/>
            <a:ext cx="4109245" cy="7354786"/>
          </a:xfrm>
          <a:prstGeom prst="line">
            <a:avLst/>
          </a:prstGeom>
          <a:ln w="50800">
            <a:solidFill>
              <a:schemeClr val="accent1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86" name="Drift Chamber: 112 layers…"/>
          <p:cNvSpPr txBox="1"/>
          <p:nvPr/>
        </p:nvSpPr>
        <p:spPr>
          <a:xfrm>
            <a:off x="3143019" y="4545929"/>
            <a:ext cx="5096554" cy="1453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lnSpc>
                <a:spcPct val="110000"/>
              </a:lnSpc>
              <a:defRPr sz="38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b="1">
                <a:latin typeface="+mj-lt"/>
                <a:ea typeface="+mj-ea"/>
                <a:cs typeface="+mj-cs"/>
                <a:sym typeface="Helvetica"/>
              </a:rPr>
              <a:t>Drift Chamber</a:t>
            </a:r>
            <a:r>
              <a:rPr sz="4000"/>
              <a:t>: </a:t>
            </a:r>
            <a:r>
              <a:rPr sz="4000"/>
              <a:t>112</a:t>
            </a:r>
            <a:r>
              <a:rPr sz="4000">
                <a:latin typeface="Adobe Arabic Bold"/>
                <a:ea typeface="Adobe Arabic Bold"/>
                <a:cs typeface="Adobe Arabic Bold"/>
                <a:sym typeface="Adobe Arabic Bold"/>
              </a:rPr>
              <a:t> </a:t>
            </a:r>
            <a:r>
              <a:rPr sz="4000"/>
              <a:t>layers</a:t>
            </a:r>
            <a:endParaRPr sz="4000"/>
          </a:p>
          <a:p>
            <a:pPr indent="359999" algn="l" defTabSz="821531">
              <a:lnSpc>
                <a:spcPct val="110000"/>
              </a:lnSpc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4 m long, R = 35-200 cm</a:t>
            </a:r>
          </a:p>
        </p:txBody>
      </p:sp>
      <p:sp>
        <p:nvSpPr>
          <p:cNvPr id="87" name="Line"/>
          <p:cNvSpPr/>
          <p:nvPr/>
        </p:nvSpPr>
        <p:spPr>
          <a:xfrm>
            <a:off x="7074301" y="5958202"/>
            <a:ext cx="4693392" cy="3913113"/>
          </a:xfrm>
          <a:prstGeom prst="line">
            <a:avLst/>
          </a:prstGeom>
          <a:ln w="50800">
            <a:solidFill>
              <a:srgbClr val="FFFC79"/>
            </a:solidFill>
            <a:tailEnd type="triangle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88" name="Outer Silicon wrapper:…"/>
          <p:cNvSpPr txBox="1"/>
          <p:nvPr/>
        </p:nvSpPr>
        <p:spPr>
          <a:xfrm>
            <a:off x="3125160" y="6159341"/>
            <a:ext cx="6196446" cy="1379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821531">
              <a:defRPr sz="3800">
                <a:solidFill>
                  <a:srgbClr val="E19AE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b="1">
                <a:solidFill>
                  <a:srgbClr val="172B47"/>
                </a:solidFill>
                <a:latin typeface="+mj-lt"/>
                <a:ea typeface="+mj-ea"/>
                <a:cs typeface="+mj-cs"/>
                <a:sym typeface="Helvetica"/>
              </a:rPr>
              <a:t>Outer Silicon wrapper</a:t>
            </a:r>
            <a:r>
              <a:rPr>
                <a:solidFill>
                  <a:srgbClr val="172B47"/>
                </a:solidFill>
              </a:rPr>
              <a:t>:</a:t>
            </a:r>
            <a:endParaRPr>
              <a:solidFill>
                <a:srgbClr val="172B47"/>
              </a:solidFill>
            </a:endParaRPr>
          </a:p>
          <a:p>
            <a:pPr indent="359999" algn="l" defTabSz="821531"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72B47"/>
                </a:solidFill>
              </a:rPr>
              <a:t>Si </a:t>
            </a: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strips</a:t>
            </a:r>
          </a:p>
        </p:txBody>
      </p:sp>
      <p:sp>
        <p:nvSpPr>
          <p:cNvPr id="89" name="Line"/>
          <p:cNvSpPr/>
          <p:nvPr/>
        </p:nvSpPr>
        <p:spPr>
          <a:xfrm>
            <a:off x="7032338" y="7034587"/>
            <a:ext cx="4767506" cy="899522"/>
          </a:xfrm>
          <a:prstGeom prst="line">
            <a:avLst/>
          </a:prstGeom>
          <a:ln w="50800">
            <a:solidFill>
              <a:srgbClr val="7A81FF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90" name="Superconducting solenoid coil:…"/>
          <p:cNvSpPr txBox="1"/>
          <p:nvPr/>
        </p:nvSpPr>
        <p:spPr>
          <a:xfrm>
            <a:off x="3171057" y="7606714"/>
            <a:ext cx="6104653" cy="200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defRPr sz="4800">
                <a:solidFill>
                  <a:srgbClr val="1DB10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t>Superconducting solenoid coil: </a:t>
            </a:r>
          </a:p>
          <a:p>
            <a:pPr indent="359999" algn="l" defTabSz="821531"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DB10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2 T</a:t>
            </a: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, R ∼ 2.1-2.4 m</a:t>
            </a:r>
            <a:endParaRPr>
              <a:solidFill>
                <a:srgbClr val="172B47"/>
              </a:solidFill>
              <a:latin typeface="Adobe Arabic Regular"/>
              <a:ea typeface="Adobe Arabic Regular"/>
              <a:cs typeface="Adobe Arabic Regular"/>
              <a:sym typeface="Adobe Arabic Regular"/>
            </a:endParaRPr>
          </a:p>
          <a:p>
            <a:pPr indent="359999" algn="l" defTabSz="821531"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DB10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0.74 X</a:t>
            </a:r>
            <a:r>
              <a:rPr baseline="-5999">
                <a:solidFill>
                  <a:srgbClr val="1DB10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0</a:t>
            </a:r>
            <a:r>
              <a:rPr>
                <a:solidFill>
                  <a:srgbClr val="1DB10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, 0.16 </a:t>
            </a:r>
            <a:r>
              <a:rPr>
                <a:solidFill>
                  <a:srgbClr val="1DB100"/>
                </a:solid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 @ 90°</a:t>
            </a:r>
          </a:p>
        </p:txBody>
      </p:sp>
      <p:sp>
        <p:nvSpPr>
          <p:cNvPr id="91" name="Line"/>
          <p:cNvSpPr/>
          <p:nvPr/>
        </p:nvSpPr>
        <p:spPr>
          <a:xfrm flipV="1">
            <a:off x="8125336" y="7727423"/>
            <a:ext cx="4343437" cy="820633"/>
          </a:xfrm>
          <a:prstGeom prst="line">
            <a:avLst/>
          </a:prstGeom>
          <a:ln w="50800">
            <a:solidFill>
              <a:srgbClr val="73FDFF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92" name="Preshower: ∼1 X0"/>
          <p:cNvSpPr txBox="1"/>
          <p:nvPr/>
        </p:nvSpPr>
        <p:spPr>
          <a:xfrm>
            <a:off x="3129398" y="9677541"/>
            <a:ext cx="3781280" cy="829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lnSpc>
                <a:spcPct val="120000"/>
              </a:lnSpc>
              <a:defRPr sz="38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 b="1">
                <a:solidFill>
                  <a:srgbClr val="172B47"/>
                </a:solidFill>
                <a:latin typeface="+mj-lt"/>
                <a:ea typeface="+mj-ea"/>
                <a:cs typeface="+mj-cs"/>
                <a:sym typeface="Helvetica"/>
              </a:rPr>
              <a:t>Preshower</a:t>
            </a:r>
            <a:r>
              <a:rPr sz="40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:</a:t>
            </a:r>
            <a:r>
              <a:rPr sz="40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 ∼1 X</a:t>
            </a:r>
            <a:r>
              <a:rPr baseline="-5999" sz="40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0</a:t>
            </a:r>
          </a:p>
        </p:txBody>
      </p:sp>
      <p:sp>
        <p:nvSpPr>
          <p:cNvPr id="93" name="Line"/>
          <p:cNvSpPr/>
          <p:nvPr/>
        </p:nvSpPr>
        <p:spPr>
          <a:xfrm flipV="1">
            <a:off x="7803867" y="7439032"/>
            <a:ext cx="5752284" cy="2639859"/>
          </a:xfrm>
          <a:prstGeom prst="line">
            <a:avLst/>
          </a:prstGeom>
          <a:ln w="50800">
            <a:solidFill>
              <a:srgbClr val="FF85FF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94" name="Dual-Readout Calorimeter:…"/>
          <p:cNvSpPr txBox="1"/>
          <p:nvPr/>
        </p:nvSpPr>
        <p:spPr>
          <a:xfrm>
            <a:off x="3059119" y="10709509"/>
            <a:ext cx="6331057" cy="1379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defRPr sz="38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b="1">
                <a:latin typeface="+mj-lt"/>
                <a:ea typeface="+mj-ea"/>
                <a:cs typeface="+mj-cs"/>
                <a:sym typeface="Helvetica"/>
              </a:rPr>
              <a:t>Dual-Readout Calorimeter</a:t>
            </a:r>
            <a:r>
              <a:t>: </a:t>
            </a:r>
          </a:p>
          <a:p>
            <a:pPr indent="359999" algn="l" defTabSz="821531"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2m / 7 </a:t>
            </a:r>
            <a:r>
              <a:rPr>
                <a:solidFill>
                  <a:srgbClr val="172B47"/>
                </a:solid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5999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int</a:t>
            </a:r>
          </a:p>
        </p:txBody>
      </p:sp>
      <p:sp>
        <p:nvSpPr>
          <p:cNvPr id="95" name="Line"/>
          <p:cNvSpPr/>
          <p:nvPr/>
        </p:nvSpPr>
        <p:spPr>
          <a:xfrm flipV="1">
            <a:off x="8056062" y="6413425"/>
            <a:ext cx="7652747" cy="4361968"/>
          </a:xfrm>
          <a:prstGeom prst="line">
            <a:avLst/>
          </a:prstGeom>
          <a:ln w="50800">
            <a:solidFill>
              <a:srgbClr val="73FA79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96" name="Yoke + Muon chambers"/>
          <p:cNvSpPr txBox="1"/>
          <p:nvPr/>
        </p:nvSpPr>
        <p:spPr>
          <a:xfrm>
            <a:off x="3125678" y="12124372"/>
            <a:ext cx="5564034" cy="76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821531">
              <a:lnSpc>
                <a:spcPct val="120000"/>
              </a:lnSpc>
              <a:defRPr b="1" sz="3800">
                <a:solidFill>
                  <a:srgbClr val="172B4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solidFill>
                  <a:srgbClr val="E19AE0"/>
                </a:solidFill>
              </a:defRPr>
            </a:pPr>
            <a:r>
              <a:rPr>
                <a:solidFill>
                  <a:srgbClr val="172B47"/>
                </a:solidFill>
              </a:rPr>
              <a:t>Yoke + Muon chambers</a:t>
            </a:r>
          </a:p>
        </p:txBody>
      </p:sp>
      <p:sp>
        <p:nvSpPr>
          <p:cNvPr id="97" name="Line"/>
          <p:cNvSpPr/>
          <p:nvPr/>
        </p:nvSpPr>
        <p:spPr>
          <a:xfrm flipV="1">
            <a:off x="8476663" y="6973408"/>
            <a:ext cx="10542756" cy="5209017"/>
          </a:xfrm>
          <a:prstGeom prst="line">
            <a:avLst/>
          </a:prstGeom>
          <a:ln w="50800">
            <a:solidFill>
              <a:srgbClr val="941100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afterEffect" presetSubtype="0" presetID="1" grpId="11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Class="entr" nodeType="afterEffect" presetSubtype="0" presetID="1" grpId="1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xit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afterEffect" presetSubtype="0" presetID="1" grpId="14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"/>
                            </p:stCondLst>
                            <p:childTnLst>
                              <p:par>
                                <p:cTn id="52" presetClass="entr" nodeType="afterEffect" presetSubtype="0" presetID="1" grpId="15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xit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afterEffect" presetSubtype="0" presetID="1" grpId="17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"/>
                            </p:stCondLst>
                            <p:childTnLst>
                              <p:par>
                                <p:cTn id="62" presetClass="entr" nodeType="afterEffect" presetSubtype="0" presetID="1" grpId="18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xit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afterEffect" presetSubtype="0" presetID="1" grpId="20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"/>
                            </p:stCondLst>
                            <p:childTnLst>
                              <p:par>
                                <p:cTn id="72" presetClass="entr" nodeType="afterEffect" presetSubtype="0" presetID="1" grpId="21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" grpId="1"/>
      <p:bldP build="whole" bldLvl="1" animBg="1" rev="0" advAuto="0" spid="89" grpId="9"/>
      <p:bldP build="whole" bldLvl="1" animBg="1" rev="0" advAuto="0" spid="89" grpId="10"/>
      <p:bldP build="whole" bldLvl="1" animBg="1" rev="0" advAuto="0" spid="86" grpId="5"/>
      <p:bldP build="whole" bldLvl="1" animBg="1" rev="0" advAuto="0" spid="84" grpId="2"/>
      <p:bldP build="whole" bldLvl="1" animBg="1" rev="0" advAuto="0" spid="96" grpId="20"/>
      <p:bldP build="whole" bldLvl="1" animBg="1" rev="0" advAuto="0" spid="88" grpId="8"/>
      <p:bldP build="whole" bldLvl="1" animBg="1" rev="0" advAuto="0" spid="93" grpId="15"/>
      <p:bldP build="whole" bldLvl="1" animBg="1" rev="0" advAuto="0" spid="93" grpId="16"/>
      <p:bldP build="whole" bldLvl="1" animBg="1" rev="0" advAuto="0" spid="85" grpId="3"/>
      <p:bldP build="whole" bldLvl="1" animBg="1" rev="0" advAuto="0" spid="85" grpId="4"/>
      <p:bldP build="whole" bldLvl="1" animBg="1" rev="0" advAuto="0" spid="91" grpId="12"/>
      <p:bldP build="whole" bldLvl="1" animBg="1" rev="0" advAuto="0" spid="91" grpId="13"/>
      <p:bldP build="whole" bldLvl="1" animBg="1" rev="0" advAuto="0" spid="92" grpId="14"/>
      <p:bldP build="whole" bldLvl="1" animBg="1" rev="0" advAuto="0" spid="97" grpId="21"/>
      <p:bldP build="whole" bldLvl="1" animBg="1" rev="0" advAuto="0" spid="90" grpId="11"/>
      <p:bldP build="whole" bldLvl="1" animBg="1" rev="0" advAuto="0" spid="95" grpId="18"/>
      <p:bldP build="whole" bldLvl="1" animBg="1" rev="0" advAuto="0" spid="95" grpId="19"/>
      <p:bldP build="whole" bldLvl="1" animBg="1" rev="0" advAuto="0" spid="94" grpId="17"/>
      <p:bldP build="whole" bldLvl="1" animBg="1" rev="0" advAuto="0" spid="87" grpId="6"/>
      <p:bldP build="whole" bldLvl="1" animBg="1" rev="0" advAuto="0" spid="87" grpId="7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2020 Dual Readout prototy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2020 Dual Readout prototype</a:t>
            </a:r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60" y="1253790"/>
            <a:ext cx="11606493" cy="4384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6" name="Group"/>
          <p:cNvGrpSpPr/>
          <p:nvPr/>
        </p:nvGrpSpPr>
        <p:grpSpPr>
          <a:xfrm>
            <a:off x="204652" y="5549802"/>
            <a:ext cx="11734947" cy="1990563"/>
            <a:chOff x="0" y="0"/>
            <a:chExt cx="11734945" cy="1990562"/>
          </a:xfrm>
        </p:grpSpPr>
        <p:sp>
          <p:nvSpPr>
            <p:cNvPr id="393" name="Electromagnetic dimensions of 10x10x100 cm3"/>
            <p:cNvSpPr txBox="1"/>
            <p:nvPr/>
          </p:nvSpPr>
          <p:spPr>
            <a:xfrm>
              <a:off x="12330" y="-1"/>
              <a:ext cx="7680255" cy="603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 algn="l" defTabSz="457200"/>
              <a:r>
                <a:t>Electromagnetic dimensions of 10x10x100 cm</a:t>
              </a:r>
              <a:r>
                <a:rPr baseline="39142"/>
                <a:t>3</a:t>
              </a:r>
              <a:r>
                <a:t> </a:t>
              </a:r>
            </a:p>
          </p:txBody>
        </p:sp>
        <p:sp>
          <p:nvSpPr>
            <p:cNvPr id="394" name="9 towers containing 16x20 capillaries (160 C and 160 S)"/>
            <p:cNvSpPr txBox="1"/>
            <p:nvPr/>
          </p:nvSpPr>
          <p:spPr>
            <a:xfrm>
              <a:off x="0" y="496125"/>
              <a:ext cx="9011787" cy="577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algn="l" defTabSz="457200"/>
            </a:lstStyle>
            <a:p>
              <a:pPr/>
              <a:r>
                <a:t>9 towers containing 16x20 capillaries (160 C and 160 S)</a:t>
              </a:r>
            </a:p>
          </p:txBody>
        </p:sp>
        <p:sp>
          <p:nvSpPr>
            <p:cNvPr id="395" name="Capillary tube with outer diameter of 2 mm and inner diameter of 1.1 mm 1-mm-thick fibers"/>
            <p:cNvSpPr txBox="1"/>
            <p:nvPr/>
          </p:nvSpPr>
          <p:spPr>
            <a:xfrm>
              <a:off x="19131" y="1006515"/>
              <a:ext cx="11715815" cy="984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l" defTabSz="457200"/>
            </a:lstStyle>
            <a:p>
              <a:pPr/>
              <a:r>
                <a:t>Capillary tube with outer diameter of 2 mm and inner diameter of 1.1 mm 1-mm-thick fibers</a:t>
              </a:r>
            </a:p>
          </p:txBody>
        </p:sp>
      </p:grpSp>
      <p:grpSp>
        <p:nvGrpSpPr>
          <p:cNvPr id="399" name="Group"/>
          <p:cNvGrpSpPr/>
          <p:nvPr/>
        </p:nvGrpSpPr>
        <p:grpSpPr>
          <a:xfrm>
            <a:off x="12151924" y="1222698"/>
            <a:ext cx="3819545" cy="4374961"/>
            <a:chOff x="0" y="0"/>
            <a:chExt cx="3819544" cy="4374960"/>
          </a:xfrm>
        </p:grpSpPr>
        <p:pic>
          <p:nvPicPr>
            <p:cNvPr id="39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0007" y="538218"/>
              <a:ext cx="3539531" cy="3836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8" name="Full prototype - 9 towers"/>
            <p:cNvSpPr txBox="1"/>
            <p:nvPr/>
          </p:nvSpPr>
          <p:spPr>
            <a:xfrm>
              <a:off x="0" y="-1"/>
              <a:ext cx="3819545" cy="528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algn="l" defTabSz="457200">
                <a:defRPr b="1" sz="24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lvl1pPr>
            </a:lstStyle>
            <a:p>
              <a:pPr/>
              <a:r>
                <a:t>Full prototype - 9 towers </a:t>
              </a:r>
            </a:p>
          </p:txBody>
        </p:sp>
      </p:grpSp>
      <p:grpSp>
        <p:nvGrpSpPr>
          <p:cNvPr id="402" name="Group"/>
          <p:cNvGrpSpPr/>
          <p:nvPr/>
        </p:nvGrpSpPr>
        <p:grpSpPr>
          <a:xfrm>
            <a:off x="17827294" y="1195001"/>
            <a:ext cx="3797190" cy="4415391"/>
            <a:chOff x="0" y="0"/>
            <a:chExt cx="3797188" cy="4415389"/>
          </a:xfrm>
        </p:grpSpPr>
        <p:pic>
          <p:nvPicPr>
            <p:cNvPr id="40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578647"/>
              <a:ext cx="3797189" cy="3836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1" name="Single tower"/>
            <p:cNvSpPr txBox="1"/>
            <p:nvPr/>
          </p:nvSpPr>
          <p:spPr>
            <a:xfrm>
              <a:off x="894739" y="-1"/>
              <a:ext cx="2007712" cy="528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algn="l" defTabSz="457200">
                <a:defRPr b="1" sz="24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lvl1pPr>
            </a:lstStyle>
            <a:p>
              <a:pPr/>
              <a:r>
                <a:t>Single tower</a:t>
              </a:r>
            </a:p>
          </p:txBody>
        </p:sp>
      </p:grpSp>
      <p:grpSp>
        <p:nvGrpSpPr>
          <p:cNvPr id="405" name="Group"/>
          <p:cNvGrpSpPr/>
          <p:nvPr/>
        </p:nvGrpSpPr>
        <p:grpSpPr>
          <a:xfrm>
            <a:off x="251945" y="8006051"/>
            <a:ext cx="9680316" cy="5289754"/>
            <a:chOff x="0" y="0"/>
            <a:chExt cx="9680314" cy="5289752"/>
          </a:xfrm>
        </p:grpSpPr>
        <p:pic>
          <p:nvPicPr>
            <p:cNvPr id="40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586581"/>
              <a:ext cx="9680315" cy="4703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4" name="Fiber guiding system"/>
            <p:cNvSpPr txBox="1"/>
            <p:nvPr/>
          </p:nvSpPr>
          <p:spPr>
            <a:xfrm>
              <a:off x="2148578" y="0"/>
              <a:ext cx="3608185" cy="565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algn="l" defTabSz="457200">
                <a:defRPr b="1" sz="26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lvl1pPr>
            </a:lstStyle>
            <a:p>
              <a:pPr/>
              <a:r>
                <a:t>Fiber guiding system </a:t>
              </a:r>
            </a:p>
          </p:txBody>
        </p:sp>
      </p:grpSp>
      <p:grpSp>
        <p:nvGrpSpPr>
          <p:cNvPr id="408" name="Group"/>
          <p:cNvGrpSpPr/>
          <p:nvPr/>
        </p:nvGrpSpPr>
        <p:grpSpPr>
          <a:xfrm>
            <a:off x="19376990" y="8119733"/>
            <a:ext cx="4854646" cy="3106245"/>
            <a:chOff x="0" y="0"/>
            <a:chExt cx="4854644" cy="3106243"/>
          </a:xfrm>
        </p:grpSpPr>
        <p:pic>
          <p:nvPicPr>
            <p:cNvPr id="40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30437" y="0"/>
              <a:ext cx="2593772" cy="1963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7" name="Hamamatsu SiPM: S14160-1315…"/>
            <p:cNvSpPr txBox="1"/>
            <p:nvPr/>
          </p:nvSpPr>
          <p:spPr>
            <a:xfrm>
              <a:off x="0" y="2199463"/>
              <a:ext cx="4854645" cy="906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 algn="l" defTabSz="457200">
                <a:defRPr b="1" sz="24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pPr>
              <a:r>
                <a:t>Hamamatsu SiPM: S14160-1315 </a:t>
              </a:r>
            </a:p>
            <a:p>
              <a:pPr algn="l" defTabSz="457200">
                <a:defRPr b="1" sz="24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pPr>
              <a:r>
                <a:t>PS Cell size: </a:t>
              </a:r>
              <a:r>
                <a:rPr b="0">
                  <a:latin typeface="+mj-lt"/>
                  <a:ea typeface="+mj-ea"/>
                  <a:cs typeface="+mj-cs"/>
                  <a:sym typeface="Helvetica"/>
                </a:rPr>
                <a:t>15 </a:t>
              </a:r>
              <a:r>
                <a:rPr b="0" i="1">
                  <a:latin typeface="+mj-lt"/>
                  <a:ea typeface="+mj-ea"/>
                  <a:cs typeface="+mj-cs"/>
                  <a:sym typeface="Helvetica"/>
                </a:rPr>
                <a:t>μm </a:t>
              </a:r>
            </a:p>
          </p:txBody>
        </p:sp>
      </p:grpSp>
      <p:grpSp>
        <p:nvGrpSpPr>
          <p:cNvPr id="411" name="Group"/>
          <p:cNvGrpSpPr/>
          <p:nvPr/>
        </p:nvGrpSpPr>
        <p:grpSpPr>
          <a:xfrm>
            <a:off x="13614582" y="5604805"/>
            <a:ext cx="8203656" cy="2482452"/>
            <a:chOff x="0" y="0"/>
            <a:chExt cx="8203654" cy="2482451"/>
          </a:xfrm>
        </p:grpSpPr>
        <p:pic>
          <p:nvPicPr>
            <p:cNvPr id="409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383631" cy="24824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0" name="Front end board…"/>
            <p:cNvSpPr txBox="1"/>
            <p:nvPr/>
          </p:nvSpPr>
          <p:spPr>
            <a:xfrm>
              <a:off x="5484694" y="799171"/>
              <a:ext cx="2718961" cy="884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 defTabSz="457200">
                <a:defRPr b="1" sz="24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pPr>
              <a:r>
                <a:t>Front end board</a:t>
              </a:r>
            </a:p>
            <a:p>
              <a:pPr defTabSz="457200">
                <a:defRPr b="1" sz="24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pPr>
              <a:r>
                <a:t>housing 64 SiPM </a:t>
              </a:r>
            </a:p>
          </p:txBody>
        </p:sp>
      </p:grpSp>
      <p:grpSp>
        <p:nvGrpSpPr>
          <p:cNvPr id="414" name="Group"/>
          <p:cNvGrpSpPr/>
          <p:nvPr/>
        </p:nvGrpSpPr>
        <p:grpSpPr>
          <a:xfrm>
            <a:off x="12108160" y="8421001"/>
            <a:ext cx="9894810" cy="4703173"/>
            <a:chOff x="0" y="0"/>
            <a:chExt cx="9894808" cy="4703171"/>
          </a:xfrm>
        </p:grpSpPr>
        <p:pic>
          <p:nvPicPr>
            <p:cNvPr id="412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383631" cy="4703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3" name="Readout Boards CAEN A5202"/>
            <p:cNvSpPr txBox="1"/>
            <p:nvPr/>
          </p:nvSpPr>
          <p:spPr>
            <a:xfrm>
              <a:off x="5340648" y="3297058"/>
              <a:ext cx="4554161" cy="528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algn="l" defTabSz="457200">
                <a:defRPr b="1" sz="24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lvl1pPr>
            </a:lstStyle>
            <a:p>
              <a:pPr/>
              <a:r>
                <a:t>Readout Boards CAEN A5202 </a:t>
              </a:r>
            </a:p>
          </p:txBody>
        </p:sp>
      </p:grpSp>
      <p:sp>
        <p:nvSpPr>
          <p:cNvPr id="415" name="“Bucatini calorimeter”"/>
          <p:cNvSpPr txBox="1"/>
          <p:nvPr/>
        </p:nvSpPr>
        <p:spPr>
          <a:xfrm>
            <a:off x="19380689" y="5627977"/>
            <a:ext cx="4239613" cy="602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1" sz="3000">
                <a:solidFill>
                  <a:srgbClr val="FF2600"/>
                </a:solidFill>
              </a:defRPr>
            </a:lvl1pPr>
          </a:lstStyle>
          <a:p>
            <a:pPr/>
            <a:r>
              <a:t>“Bucatini calorimeter”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rystal ECAL with DR calorimeter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Crystal ECAL with DR calorimeter</a:t>
            </a:r>
          </a:p>
        </p:txBody>
      </p:sp>
      <p:sp>
        <p:nvSpPr>
          <p:cNvPr id="418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01494"/>
            <a:ext cx="24384000" cy="11113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9327" y="1352324"/>
            <a:ext cx="21986174" cy="11302355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M. Lucchini"/>
          <p:cNvSpPr txBox="1"/>
          <p:nvPr/>
        </p:nvSpPr>
        <p:spPr>
          <a:xfrm>
            <a:off x="19837028" y="12755915"/>
            <a:ext cx="2989581" cy="737762"/>
          </a:xfrm>
          <a:prstGeom prst="rect">
            <a:avLst/>
          </a:prstGeom>
          <a:solidFill>
            <a:srgbClr val="FFD4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1" sz="4000"/>
            </a:lvl1pPr>
          </a:lstStyle>
          <a:p>
            <a:pPr/>
            <a:r>
              <a:t>M. Lucchini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Crystal ECAL with DR calorimeter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Crystal ECAL with DR calorimeter</a:t>
            </a:r>
          </a:p>
        </p:txBody>
      </p:sp>
      <p:sp>
        <p:nvSpPr>
          <p:cNvPr id="424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01494"/>
            <a:ext cx="24384000" cy="11113012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Sensible improvement in jet resolution using dual-readout information combined…"/>
          <p:cNvSpPr txBox="1"/>
          <p:nvPr/>
        </p:nvSpPr>
        <p:spPr>
          <a:xfrm>
            <a:off x="3304941" y="11723343"/>
            <a:ext cx="17774118" cy="1283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defTabSz="457200">
              <a:defRPr b="1" sz="3600">
                <a:solidFill>
                  <a:srgbClr val="CCA1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Sensible improvement in jet resolution using dual-readout information combined</a:t>
            </a:r>
          </a:p>
          <a:p>
            <a:pPr defTabSz="457200">
              <a:defRPr b="1" sz="3600">
                <a:solidFill>
                  <a:srgbClr val="CCA1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with a particle flow approach → 3-4% for jet energies above 50 GeV</a:t>
            </a:r>
          </a:p>
        </p:txBody>
      </p:sp>
      <p:grpSp>
        <p:nvGrpSpPr>
          <p:cNvPr id="432" name="Group"/>
          <p:cNvGrpSpPr/>
          <p:nvPr/>
        </p:nvGrpSpPr>
        <p:grpSpPr>
          <a:xfrm>
            <a:off x="16543878" y="1314844"/>
            <a:ext cx="7346831" cy="9071524"/>
            <a:chOff x="0" y="0"/>
            <a:chExt cx="7346829" cy="9071522"/>
          </a:xfrm>
        </p:grpSpPr>
        <p:pic>
          <p:nvPicPr>
            <p:cNvPr id="42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346830" cy="7434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31" name="Group"/>
            <p:cNvGrpSpPr/>
            <p:nvPr/>
          </p:nvGrpSpPr>
          <p:grpSpPr>
            <a:xfrm>
              <a:off x="1762357" y="7240223"/>
              <a:ext cx="4843037" cy="1831300"/>
              <a:chOff x="0" y="0"/>
              <a:chExt cx="4843036" cy="1831299"/>
            </a:xfrm>
          </p:grpSpPr>
          <p:sp>
            <p:nvSpPr>
              <p:cNvPr id="428" name="crystals + IDEA w/o DRO"/>
              <p:cNvSpPr txBox="1"/>
              <p:nvPr/>
            </p:nvSpPr>
            <p:spPr>
              <a:xfrm>
                <a:off x="0" y="-1"/>
                <a:ext cx="3851589" cy="5910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>
                <a:lvl1pPr algn="l" defTabSz="457200">
                  <a:defRPr sz="2400">
                    <a:solidFill>
                      <a:srgbClr val="B82E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crystals + IDEA w/o DRO</a:t>
                </a:r>
              </a:p>
            </p:txBody>
          </p:sp>
          <p:sp>
            <p:nvSpPr>
              <p:cNvPr id="429" name="crystals + IDEA w/ DRO"/>
              <p:cNvSpPr txBox="1"/>
              <p:nvPr/>
            </p:nvSpPr>
            <p:spPr>
              <a:xfrm>
                <a:off x="9176" y="620117"/>
                <a:ext cx="3669808" cy="5910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>
                <a:lvl1pPr algn="l" defTabSz="457200">
                  <a:defRPr sz="2400">
                    <a:solidFill>
                      <a:srgbClr val="458626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crystals + IDEA w/ DRO</a:t>
                </a:r>
              </a:p>
            </p:txBody>
          </p:sp>
          <p:sp>
            <p:nvSpPr>
              <p:cNvPr id="430" name="crystals + IDEA w/ DRO + pPFA"/>
              <p:cNvSpPr txBox="1"/>
              <p:nvPr/>
            </p:nvSpPr>
            <p:spPr>
              <a:xfrm>
                <a:off x="1145" y="1240235"/>
                <a:ext cx="4841892" cy="5910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>
                <a:lvl1pPr algn="l" defTabSz="457200">
                  <a:defRPr sz="2400">
                    <a:solidFill>
                      <a:srgbClr val="0268A6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crystals + IDEA w/ DRO + pPFA</a:t>
                </a:r>
              </a:p>
            </p:txBody>
          </p:sp>
        </p:grpSp>
      </p:grpSp>
      <p:pic>
        <p:nvPicPr>
          <p:cNvPr id="4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815" y="1362568"/>
            <a:ext cx="9314116" cy="40503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6" name="Group"/>
          <p:cNvGrpSpPr/>
          <p:nvPr/>
        </p:nvGrpSpPr>
        <p:grpSpPr>
          <a:xfrm>
            <a:off x="1750834" y="5666366"/>
            <a:ext cx="9731243" cy="5803537"/>
            <a:chOff x="0" y="0"/>
            <a:chExt cx="9731241" cy="5803535"/>
          </a:xfrm>
        </p:grpSpPr>
        <p:pic>
          <p:nvPicPr>
            <p:cNvPr id="43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982718"/>
              <a:ext cx="9731242" cy="4820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5" name="Event display"/>
            <p:cNvSpPr txBox="1"/>
            <p:nvPr/>
          </p:nvSpPr>
          <p:spPr>
            <a:xfrm>
              <a:off x="3591299" y="0"/>
              <a:ext cx="2548644" cy="591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>
                <a:defRPr b="1"/>
              </a:lvl1pPr>
            </a:lstStyle>
            <a:p>
              <a:pPr/>
              <a:r>
                <a:t>Event display</a:t>
              </a:r>
            </a:p>
          </p:txBody>
        </p:sp>
      </p:grpSp>
      <p:pic>
        <p:nvPicPr>
          <p:cNvPr id="43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061165" y="2587472"/>
            <a:ext cx="3903624" cy="4121422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M. Lucchini"/>
          <p:cNvSpPr txBox="1"/>
          <p:nvPr/>
        </p:nvSpPr>
        <p:spPr>
          <a:xfrm>
            <a:off x="19837028" y="12755915"/>
            <a:ext cx="2989581" cy="737762"/>
          </a:xfrm>
          <a:prstGeom prst="rect">
            <a:avLst/>
          </a:prstGeom>
          <a:solidFill>
            <a:srgbClr val="FFD4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1" sz="4000"/>
            </a:lvl1pPr>
          </a:lstStyle>
          <a:p>
            <a:pPr/>
            <a:r>
              <a:t>M. Lucchini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μ-RWELL: Test beam 202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="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-RWELL: Test beam 2021</a:t>
            </a:r>
          </a:p>
        </p:txBody>
      </p:sp>
      <p:sp>
        <p:nvSpPr>
          <p:cNvPr id="4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2" name="Text"/>
          <p:cNvSpPr txBox="1"/>
          <p:nvPr/>
        </p:nvSpPr>
        <p:spPr>
          <a:xfrm>
            <a:off x="-42061920" y="-25479491"/>
            <a:ext cx="195581" cy="53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l" defTabSz="457200">
              <a:defRPr sz="1200"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44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57094" y="1358124"/>
            <a:ext cx="4787739" cy="6383652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Text"/>
          <p:cNvSpPr txBox="1"/>
          <p:nvPr/>
        </p:nvSpPr>
        <p:spPr>
          <a:xfrm>
            <a:off x="-15946974" y="-43676219"/>
            <a:ext cx="195581" cy="53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l" defTabSz="457200">
              <a:defRPr sz="1200"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45" name="New μ-RWELL prototypes with 40 cm long strips"/>
          <p:cNvSpPr txBox="1"/>
          <p:nvPr/>
        </p:nvSpPr>
        <p:spPr>
          <a:xfrm>
            <a:off x="14415068" y="2148020"/>
            <a:ext cx="4909843" cy="1034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3000"/>
            </a:lvl1pPr>
          </a:lstStyle>
          <a:p>
            <a:pPr/>
            <a:r>
              <a:t>New μ-RWELL prototypes with 40 cm long strips</a:t>
            </a:r>
          </a:p>
        </p:txBody>
      </p:sp>
      <p:grpSp>
        <p:nvGrpSpPr>
          <p:cNvPr id="450" name="Group"/>
          <p:cNvGrpSpPr/>
          <p:nvPr/>
        </p:nvGrpSpPr>
        <p:grpSpPr>
          <a:xfrm>
            <a:off x="18456515" y="3813534"/>
            <a:ext cx="380999" cy="2047485"/>
            <a:chOff x="0" y="0"/>
            <a:chExt cx="380998" cy="2047483"/>
          </a:xfrm>
        </p:grpSpPr>
        <p:sp>
          <p:nvSpPr>
            <p:cNvPr id="446" name="Line"/>
            <p:cNvSpPr/>
            <p:nvPr/>
          </p:nvSpPr>
          <p:spPr>
            <a:xfrm flipV="1">
              <a:off x="-1" y="-1"/>
              <a:ext cx="2" cy="204748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3200"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sp>
          <p:nvSpPr>
            <p:cNvPr id="447" name="Line"/>
            <p:cNvSpPr/>
            <p:nvPr/>
          </p:nvSpPr>
          <p:spPr>
            <a:xfrm flipV="1">
              <a:off x="126999" y="-1"/>
              <a:ext cx="2" cy="204748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3200"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sp>
          <p:nvSpPr>
            <p:cNvPr id="448" name="Line"/>
            <p:cNvSpPr/>
            <p:nvPr/>
          </p:nvSpPr>
          <p:spPr>
            <a:xfrm flipV="1">
              <a:off x="253999" y="-1"/>
              <a:ext cx="2" cy="204748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3200"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sp>
          <p:nvSpPr>
            <p:cNvPr id="449" name="Line"/>
            <p:cNvSpPr/>
            <p:nvPr/>
          </p:nvSpPr>
          <p:spPr>
            <a:xfrm flipV="1">
              <a:off x="380998" y="-1"/>
              <a:ext cx="1" cy="204748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3200"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</p:grpSp>
      <p:sp>
        <p:nvSpPr>
          <p:cNvPr id="451" name="strips"/>
          <p:cNvSpPr txBox="1"/>
          <p:nvPr/>
        </p:nvSpPr>
        <p:spPr>
          <a:xfrm>
            <a:off x="17105961" y="4536168"/>
            <a:ext cx="1105851" cy="602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sz="3000"/>
            </a:lvl1pPr>
          </a:lstStyle>
          <a:p>
            <a:pPr/>
            <a:r>
              <a:t>strips</a:t>
            </a:r>
          </a:p>
        </p:txBody>
      </p:sp>
      <p:grpSp>
        <p:nvGrpSpPr>
          <p:cNvPr id="455" name="Group"/>
          <p:cNvGrpSpPr/>
          <p:nvPr/>
        </p:nvGrpSpPr>
        <p:grpSpPr>
          <a:xfrm>
            <a:off x="10573337" y="7840499"/>
            <a:ext cx="7454901" cy="5156201"/>
            <a:chOff x="0" y="0"/>
            <a:chExt cx="7454900" cy="5156200"/>
          </a:xfrm>
        </p:grpSpPr>
        <p:pic>
          <p:nvPicPr>
            <p:cNvPr id="45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454900" cy="5156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3" name="Line"/>
            <p:cNvSpPr/>
            <p:nvPr/>
          </p:nvSpPr>
          <p:spPr>
            <a:xfrm>
              <a:off x="176627" y="2578100"/>
              <a:ext cx="1735249" cy="0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3200"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sp>
          <p:nvSpPr>
            <p:cNvPr id="454" name="beam"/>
            <p:cNvSpPr txBox="1"/>
            <p:nvPr/>
          </p:nvSpPr>
          <p:spPr>
            <a:xfrm>
              <a:off x="501700" y="2673579"/>
              <a:ext cx="1085102" cy="577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beam</a:t>
              </a:r>
            </a:p>
          </p:txBody>
        </p:sp>
      </p:grpSp>
      <p:sp>
        <p:nvSpPr>
          <p:cNvPr id="456" name="7 μ-RWELL prototypes with resistivity varying between…"/>
          <p:cNvSpPr txBox="1"/>
          <p:nvPr/>
        </p:nvSpPr>
        <p:spPr>
          <a:xfrm>
            <a:off x="18120464" y="8907937"/>
            <a:ext cx="5980191" cy="2742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t>7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-RWELL prototypes with resistivity varying between </a:t>
            </a:r>
          </a:p>
          <a:p>
            <a:pPr algn="just">
              <a:lnSpc>
                <a:spcPct val="130000"/>
              </a:lnSpc>
            </a:pPr>
            <a:r>
              <a:t>10 and 80 MOhm/</a:t>
            </a:r>
            <a:r>
              <a:rPr>
                <a:latin typeface="Wingdings 2"/>
                <a:ea typeface="Wingdings 2"/>
                <a:cs typeface="Wingdings 2"/>
                <a:sym typeface="Wingdings 2"/>
              </a:rPr>
              <a:t>£</a:t>
            </a:r>
          </a:p>
          <a:p>
            <a:pPr algn="just">
              <a:lnSpc>
                <a:spcPct val="130000"/>
              </a:lnSpc>
            </a:pPr>
            <a:r>
              <a:t>will allow to define best resistivity for final 50x50 cm</a:t>
            </a:r>
            <a:r>
              <a:rPr baseline="39142"/>
              <a:t>2</a:t>
            </a:r>
            <a:r>
              <a:t> detector</a:t>
            </a:r>
          </a:p>
        </p:txBody>
      </p:sp>
      <p:grpSp>
        <p:nvGrpSpPr>
          <p:cNvPr id="459" name="Group"/>
          <p:cNvGrpSpPr/>
          <p:nvPr/>
        </p:nvGrpSpPr>
        <p:grpSpPr>
          <a:xfrm>
            <a:off x="223191" y="1367759"/>
            <a:ext cx="9267254" cy="7218479"/>
            <a:chOff x="0" y="0"/>
            <a:chExt cx="9267252" cy="7218478"/>
          </a:xfrm>
        </p:grpSpPr>
        <p:pic>
          <p:nvPicPr>
            <p:cNvPr id="457" name="Picture 5" descr="Picture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267253" cy="7218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8" name="H8 Test beam 11/2021"/>
            <p:cNvSpPr txBox="1"/>
            <p:nvPr/>
          </p:nvSpPr>
          <p:spPr>
            <a:xfrm>
              <a:off x="3947775" y="401529"/>
              <a:ext cx="5030670" cy="721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>
                <a:defRPr b="1" sz="3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H8 Test beam 11/2021</a:t>
              </a:r>
            </a:p>
          </p:txBody>
        </p:sp>
      </p:grpSp>
      <p:pic>
        <p:nvPicPr>
          <p:cNvPr id="460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998" y="8449563"/>
            <a:ext cx="10044086" cy="2943463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TextBox 15"/>
          <p:cNvSpPr txBox="1"/>
          <p:nvPr/>
        </p:nvSpPr>
        <p:spPr>
          <a:xfrm>
            <a:off x="9665803" y="3653027"/>
            <a:ext cx="7454901" cy="264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ts val="4200"/>
              </a:lnSpc>
              <a:defRPr sz="3000"/>
            </a:pPr>
            <a:r>
              <a:t>a) Design optimization: </a:t>
            </a:r>
          </a:p>
          <a:p>
            <a:pPr algn="l" defTabSz="914400">
              <a:lnSpc>
                <a:spcPts val="4200"/>
              </a:lnSpc>
              <a:defRPr sz="3000"/>
            </a:pPr>
            <a:r>
              <a:t>- different HV filter applied</a:t>
            </a:r>
          </a:p>
          <a:p>
            <a:pPr algn="l" defTabSz="914400">
              <a:lnSpc>
                <a:spcPts val="4200"/>
              </a:lnSpc>
              <a:defRPr sz="3000"/>
            </a:pPr>
            <a:r>
              <a:t>b) Detector characterization</a:t>
            </a:r>
          </a:p>
          <a:p>
            <a:pPr algn="l" defTabSz="914400">
              <a:lnSpc>
                <a:spcPts val="4200"/>
              </a:lnSpc>
              <a:defRPr sz="3000"/>
            </a:pPr>
            <a:r>
              <a:t>- HV scan at 0°</a:t>
            </a:r>
          </a:p>
          <a:p>
            <a:pPr algn="l" defTabSz="914400">
              <a:lnSpc>
                <a:spcPts val="4200"/>
              </a:lnSpc>
              <a:defRPr sz="3000"/>
            </a:pPr>
            <a:r>
              <a:t>- HV scan at different angles and drift field</a:t>
            </a:r>
          </a:p>
        </p:txBody>
      </p:sp>
      <p:grpSp>
        <p:nvGrpSpPr>
          <p:cNvPr id="469" name="Group"/>
          <p:cNvGrpSpPr/>
          <p:nvPr/>
        </p:nvGrpSpPr>
        <p:grpSpPr>
          <a:xfrm>
            <a:off x="1937358" y="9815461"/>
            <a:ext cx="7043393" cy="3695331"/>
            <a:chOff x="0" y="0"/>
            <a:chExt cx="7043392" cy="3695329"/>
          </a:xfrm>
        </p:grpSpPr>
        <p:pic>
          <p:nvPicPr>
            <p:cNvPr id="462" name="Picture 6" descr="Picture 6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9120" r="26096" b="19120"/>
            <a:stretch>
              <a:fillRect/>
            </a:stretch>
          </p:blipFill>
          <p:spPr>
            <a:xfrm>
              <a:off x="119476" y="0"/>
              <a:ext cx="6626802" cy="3693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Picture 7" descr="Picture 7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82502"/>
              <a:ext cx="5587001" cy="3512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" name="Picture 8" descr="Picture 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2155923" y="182502"/>
              <a:ext cx="663804" cy="725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" name="Picture 9" descr="Picture 9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231687" y="0"/>
              <a:ext cx="737755" cy="708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Picture 11" descr="Picture 11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305638" y="2883096"/>
              <a:ext cx="737755" cy="708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" name="Picture 12" descr="Picture 12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305638" y="1121102"/>
              <a:ext cx="663804" cy="725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8" name="TextBox 16"/>
            <p:cNvSpPr txBox="1"/>
            <p:nvPr/>
          </p:nvSpPr>
          <p:spPr>
            <a:xfrm>
              <a:off x="354618" y="871805"/>
              <a:ext cx="5002633" cy="2108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914400">
                <a:lnSpc>
                  <a:spcPts val="4200"/>
                </a:lnSpc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1- Signal shape </a:t>
              </a:r>
            </a:p>
            <a:p>
              <a:pPr algn="l" defTabSz="914400">
                <a:lnSpc>
                  <a:spcPts val="4200"/>
                </a:lnSpc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 (cluster charge, cluster size)</a:t>
              </a:r>
            </a:p>
            <a:p>
              <a:pPr algn="l" defTabSz="914400">
                <a:lnSpc>
                  <a:spcPts val="4200"/>
                </a:lnSpc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2 - Detector performance</a:t>
              </a:r>
            </a:p>
            <a:p>
              <a:pPr algn="l" defTabSz="914400">
                <a:lnSpc>
                  <a:spcPts val="4200"/>
                </a:lnSpc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 (efficiency, space resolution)</a:t>
              </a:r>
            </a:p>
          </p:txBody>
        </p:sp>
      </p:grpSp>
      <p:grpSp>
        <p:nvGrpSpPr>
          <p:cNvPr id="472" name="Group 8"/>
          <p:cNvGrpSpPr/>
          <p:nvPr/>
        </p:nvGrpSpPr>
        <p:grpSpPr>
          <a:xfrm>
            <a:off x="19620824" y="11992180"/>
            <a:ext cx="3924642" cy="1344819"/>
            <a:chOff x="0" y="0"/>
            <a:chExt cx="3924641" cy="1344817"/>
          </a:xfrm>
        </p:grpSpPr>
        <p:sp>
          <p:nvSpPr>
            <p:cNvPr id="470" name="TextBox 37"/>
            <p:cNvSpPr txBox="1"/>
            <p:nvPr/>
          </p:nvSpPr>
          <p:spPr>
            <a:xfrm>
              <a:off x="2136602" y="75749"/>
              <a:ext cx="1788040" cy="105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b="1" sz="1400">
                  <a:solidFill>
                    <a:srgbClr val="449DBF"/>
                  </a:solidFill>
                  <a:latin typeface="Oswald"/>
                  <a:ea typeface="Oswald"/>
                  <a:cs typeface="Oswald"/>
                  <a:sym typeface="Oswald"/>
                </a:defRPr>
              </a:pPr>
              <a:r>
                <a:t>LNF</a:t>
              </a:r>
            </a:p>
            <a:p>
              <a:pPr algn="l" defTabSz="914400">
                <a:defRPr b="1" sz="1400">
                  <a:solidFill>
                    <a:srgbClr val="449DBF"/>
                  </a:solidFill>
                  <a:latin typeface="Oswald"/>
                  <a:ea typeface="Oswald"/>
                  <a:cs typeface="Oswald"/>
                  <a:sym typeface="Oswald"/>
                </a:defRPr>
              </a:pPr>
              <a:r>
                <a:t>BOLOGNA</a:t>
              </a:r>
            </a:p>
            <a:p>
              <a:pPr algn="l" defTabSz="914400">
                <a:defRPr b="1" sz="1400">
                  <a:solidFill>
                    <a:srgbClr val="449DBF"/>
                  </a:solidFill>
                  <a:latin typeface="Oswald"/>
                  <a:ea typeface="Oswald"/>
                  <a:cs typeface="Oswald"/>
                  <a:sym typeface="Oswald"/>
                </a:defRPr>
              </a:pPr>
              <a:r>
                <a:t>FERRARA</a:t>
              </a:r>
            </a:p>
            <a:p>
              <a:pPr algn="l" defTabSz="914400">
                <a:defRPr b="1" sz="1400">
                  <a:solidFill>
                    <a:srgbClr val="449DBF"/>
                  </a:solidFill>
                  <a:latin typeface="Oswald"/>
                  <a:ea typeface="Oswald"/>
                  <a:cs typeface="Oswald"/>
                  <a:sym typeface="Oswald"/>
                </a:defRPr>
              </a:pPr>
              <a:r>
                <a:t>TORINO</a:t>
              </a:r>
            </a:p>
          </p:txBody>
        </p:sp>
        <p:pic>
          <p:nvPicPr>
            <p:cNvPr id="471" name="Picture 9" descr="Picture 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0"/>
              <a:ext cx="2299333" cy="1344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Muon and pre-shower future pla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Muon and pre-shower future plans</a:t>
            </a:r>
          </a:p>
        </p:txBody>
      </p:sp>
      <p:sp>
        <p:nvSpPr>
          <p:cNvPr id="4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6" name="Text"/>
          <p:cNvSpPr txBox="1"/>
          <p:nvPr/>
        </p:nvSpPr>
        <p:spPr>
          <a:xfrm>
            <a:off x="-42061920" y="-25479491"/>
            <a:ext cx="195581" cy="53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l" defTabSz="457200">
              <a:defRPr sz="1200"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77" name="Text"/>
          <p:cNvSpPr txBox="1"/>
          <p:nvPr/>
        </p:nvSpPr>
        <p:spPr>
          <a:xfrm>
            <a:off x="-15946974" y="-43676219"/>
            <a:ext cx="195581" cy="53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l" defTabSz="457200">
              <a:defRPr sz="1200"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78" name="Complete test of large 2D chamber design (50x50 cm2) (this year)…"/>
          <p:cNvSpPr txBox="1"/>
          <p:nvPr>
            <p:ph type="body" idx="4294967295"/>
          </p:nvPr>
        </p:nvSpPr>
        <p:spPr>
          <a:xfrm>
            <a:off x="1542256" y="2603197"/>
            <a:ext cx="20726401" cy="8229601"/>
          </a:xfrm>
          <a:prstGeom prst="rect">
            <a:avLst/>
          </a:prstGeom>
        </p:spPr>
        <p:txBody>
          <a:bodyPr/>
          <a:lstStyle/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FF9300"/>
                </a:solidFill>
              </a:rPr>
              <a:t>Complete test of large 2D chamber design (50x50 cm</a:t>
            </a:r>
            <a:r>
              <a:rPr baseline="31999">
                <a:solidFill>
                  <a:srgbClr val="FF9300"/>
                </a:solidFill>
              </a:rPr>
              <a:t>2</a:t>
            </a:r>
            <a:r>
              <a:rPr>
                <a:solidFill>
                  <a:srgbClr val="FF9300"/>
                </a:solidFill>
              </a:rPr>
              <a:t>)	(</a:t>
            </a:r>
            <a:r>
              <a:rPr>
                <a:solidFill>
                  <a:srgbClr val="000000"/>
                </a:solidFill>
              </a:rPr>
              <a:t>this year</a:t>
            </a:r>
            <a:r>
              <a:rPr>
                <a:solidFill>
                  <a:srgbClr val="FF9300"/>
                </a:solidFill>
              </a:rPr>
              <a:t>)</a:t>
            </a:r>
            <a:endParaRPr>
              <a:solidFill>
                <a:srgbClr val="FF9300"/>
              </a:solidFill>
            </a:endParaRP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FF9300"/>
                </a:solidFill>
              </a:rPr>
              <a:t>Complete readout electronics based on TIGER chip (</a:t>
            </a:r>
            <a:r>
              <a:rPr>
                <a:solidFill>
                  <a:srgbClr val="000000"/>
                </a:solidFill>
              </a:rPr>
              <a:t>next years)</a:t>
            </a: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FF9300"/>
                </a:solidFill>
              </a:rPr>
              <a:t>Develop chamber production plan with industry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rPr>
                <a:solidFill>
                  <a:srgbClr val="FF9300"/>
                </a:solidFill>
              </a:rPr>
              <a:t>)</a:t>
            </a: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FF9300"/>
                </a:solidFill>
              </a:rPr>
              <a:t>Develop plan for layout on detector with services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rPr>
                <a:solidFill>
                  <a:srgbClr val="FF9300"/>
                </a:solidFill>
              </a:rPr>
              <a:t>)</a:t>
            </a: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685800" indent="-685800">
              <a:lnSpc>
                <a:spcPct val="12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200">
                <a:solidFill>
                  <a:srgbClr val="FF93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Towards a Muon/pre-shower TDR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tatus of Simulation of IDEA concep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Status of Simulation of IDEA concept</a:t>
            </a:r>
          </a:p>
        </p:txBody>
      </p:sp>
      <p:sp>
        <p:nvSpPr>
          <p:cNvPr id="481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2" name="Screenshot 2022-05-31 at 09.07.18.png" descr="Screenshot 2022-05-31 at 09.07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497" y="3171535"/>
            <a:ext cx="11076004" cy="795098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483" name="FASTSIM Delphes IDEA card used for performance studies FCCSW…"/>
          <p:cNvSpPr txBox="1"/>
          <p:nvPr/>
        </p:nvSpPr>
        <p:spPr>
          <a:xfrm>
            <a:off x="12618509" y="1402432"/>
            <a:ext cx="10756980" cy="246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ct val="110000"/>
              </a:lnSpc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FASTSIM Delphes IDEA card used for performance studies FCCSW</a:t>
            </a:r>
            <a:endParaRPr b="1"/>
          </a:p>
          <a:p>
            <a:pPr algn="l" defTabSz="825500">
              <a:lnSpc>
                <a:spcPct val="110000"/>
              </a:lnSpc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Very sophisticated compared to default. </a:t>
            </a:r>
          </a:p>
          <a:p>
            <a:pPr algn="l" defTabSz="825500">
              <a:lnSpc>
                <a:spcPct val="110000"/>
              </a:lnSpc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Latest additions: Vertexing, LLP, PID, dN/dx, dE/dx</a:t>
            </a:r>
          </a:p>
        </p:txBody>
      </p:sp>
      <p:sp>
        <p:nvSpPr>
          <p:cNvPr id="484" name="FULLSIM: standalone GEANT4 description…"/>
          <p:cNvSpPr txBox="1"/>
          <p:nvPr/>
        </p:nvSpPr>
        <p:spPr>
          <a:xfrm>
            <a:off x="12450736" y="8818253"/>
            <a:ext cx="11526757" cy="4327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ct val="110000"/>
              </a:lnSpc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FULLSIM: standalone GEANT4 description </a:t>
            </a:r>
            <a:endParaRPr b="1"/>
          </a:p>
          <a:p>
            <a:pPr marL="444500" indent="-444500" algn="l" defTabSz="825500">
              <a:lnSpc>
                <a:spcPct val="110000"/>
              </a:lnSpc>
              <a:buSzPct val="75000"/>
              <a:buFont typeface="Helvetica Neue"/>
              <a:buChar char="-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Fully integrated geometry</a:t>
            </a:r>
            <a:endParaRPr b="1"/>
          </a:p>
          <a:p>
            <a:pPr marL="444500" indent="-444500" algn="l" defTabSz="825500">
              <a:lnSpc>
                <a:spcPct val="110000"/>
              </a:lnSpc>
              <a:buSzPct val="75000"/>
              <a:buFont typeface="Helvetica Neue"/>
              <a:buChar char="-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Output hits and reco tracks converted to EDM4HEP</a:t>
            </a:r>
            <a:endParaRPr b="1"/>
          </a:p>
          <a:p>
            <a:pPr marL="444500" indent="-444500" algn="l" defTabSz="825500">
              <a:lnSpc>
                <a:spcPct val="110000"/>
              </a:lnSpc>
              <a:buSzPct val="75000"/>
              <a:buFont typeface="Helvetica Neue"/>
              <a:buChar char="-"/>
              <a:defRPr sz="360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Ready for PFlow development and other reconstruction frameworks/algorithms (ACTS, Pandora etc) in FCCSW</a:t>
            </a:r>
          </a:p>
        </p:txBody>
      </p:sp>
      <p:pic>
        <p:nvPicPr>
          <p:cNvPr id="485" name="Screenshot 2022-05-31 at 09.15.53.png" descr="Screenshot 2022-05-31 at 09.15.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69465" y="4326677"/>
            <a:ext cx="11750010" cy="4170725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ome consider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considerations</a:t>
            </a:r>
          </a:p>
        </p:txBody>
      </p:sp>
      <p:sp>
        <p:nvSpPr>
          <p:cNvPr id="488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9" name="Rectangle 1"/>
          <p:cNvSpPr txBox="1"/>
          <p:nvPr/>
        </p:nvSpPr>
        <p:spPr>
          <a:xfrm>
            <a:off x="1372361" y="1474703"/>
            <a:ext cx="21639279" cy="11593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98499" indent="-698499" algn="just">
              <a:lnSpc>
                <a:spcPct val="140000"/>
              </a:lnSpc>
              <a:buSzPct val="90000"/>
              <a:buBlip>
                <a:blip r:embed="rId2"/>
              </a:buBlip>
              <a:defRPr sz="4600"/>
            </a:pPr>
            <a:r>
              <a:rPr b="1"/>
              <a:t>The IDEA detector concept was originally conceived by several Italian groups</a:t>
            </a:r>
          </a:p>
          <a:p>
            <a:pPr lvl="1" marL="1155700" indent="-698500" algn="just">
              <a:lnSpc>
                <a:spcPct val="140000"/>
              </a:lnSpc>
              <a:buSzPct val="70000"/>
              <a:buBlip>
                <a:blip r:embed="rId3"/>
              </a:buBlip>
              <a:defRPr sz="4600">
                <a:solidFill>
                  <a:srgbClr val="FF2600"/>
                </a:solidFill>
              </a:defRPr>
            </a:pPr>
            <a:r>
              <a:rPr b="1"/>
              <a:t>Clearly if this detector will be built, it will have to be by a </a:t>
            </a:r>
            <a:r>
              <a:rPr b="1" u="sng"/>
              <a:t>large international</a:t>
            </a:r>
            <a:r>
              <a:rPr b="1"/>
              <a:t> collaboration</a:t>
            </a:r>
          </a:p>
          <a:p>
            <a:pPr lvl="2" marL="1612900" indent="-698500" algn="just">
              <a:lnSpc>
                <a:spcPct val="150000"/>
              </a:lnSpc>
              <a:buClr>
                <a:srgbClr val="000000"/>
              </a:buClr>
              <a:buSzPct val="50000"/>
              <a:buBlip>
                <a:blip r:embed="rId4"/>
              </a:buBlip>
              <a:defRPr sz="4600">
                <a:solidFill>
                  <a:srgbClr val="009193"/>
                </a:solidFill>
              </a:defRPr>
            </a:pPr>
            <a:r>
              <a:rPr b="1"/>
              <a:t>US</a:t>
            </a:r>
            <a:r>
              <a:t> could provide a fundamental contribution to several areas:</a:t>
            </a:r>
          </a:p>
          <a:p>
            <a:pPr lvl="3" marL="2006600" indent="-635000" algn="just">
              <a:lnSpc>
                <a:spcPct val="150000"/>
              </a:lnSpc>
              <a:buSzPct val="75000"/>
              <a:buBlip>
                <a:blip r:embed="rId5"/>
              </a:buBlip>
              <a:defRPr sz="4600"/>
            </a:pPr>
            <a:r>
              <a:t>Silicon detectors: silicon sensors, readout electronics, mechanics</a:t>
            </a:r>
          </a:p>
          <a:p>
            <a:pPr lvl="3" marL="2006600" indent="-635000" algn="just">
              <a:lnSpc>
                <a:spcPct val="150000"/>
              </a:lnSpc>
              <a:buSzPct val="75000"/>
              <a:buBlip>
                <a:blip r:embed="rId5"/>
              </a:buBlip>
              <a:defRPr sz="4600"/>
            </a:pPr>
            <a:r>
              <a:t>Wire chamber: lots of expertise available in the US</a:t>
            </a:r>
          </a:p>
          <a:p>
            <a:pPr lvl="3" marL="2006600" indent="-635000" algn="just">
              <a:lnSpc>
                <a:spcPct val="140000"/>
              </a:lnSpc>
              <a:buSzPct val="75000"/>
              <a:buBlip>
                <a:blip r:embed="rId5"/>
              </a:buBlip>
              <a:defRPr sz="4600"/>
            </a:pPr>
            <a:r>
              <a:t>DR calorimeter, and in particular the EM crystal DR calorimeter: lots of past experience from CMS, etc.</a:t>
            </a:r>
          </a:p>
          <a:p>
            <a:pPr lvl="3" marL="2006600" indent="-635000" algn="just">
              <a:lnSpc>
                <a:spcPct val="150000"/>
              </a:lnSpc>
              <a:buSzPct val="75000"/>
              <a:buBlip>
                <a:blip r:embed="rId5"/>
              </a:buBlip>
              <a:defRPr sz="4600"/>
            </a:pPr>
            <a:r>
              <a:t>Other areas (Simulation, DAQ&amp;Trigger, software, etc.) ...</a:t>
            </a:r>
          </a:p>
          <a:p>
            <a:pPr lvl="3" marL="2006600" indent="-635000" algn="just">
              <a:lnSpc>
                <a:spcPct val="140000"/>
              </a:lnSpc>
              <a:buSzPct val="75000"/>
              <a:buBlip>
                <a:blip r:embed="rId5"/>
              </a:buBlip>
              <a:defRPr sz="4600"/>
            </a:pPr>
            <a:r>
              <a:t>There are already collaborations FNAL/Padova on ARCADia and CalVision on DR calorimetry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8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ome more consider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more considerations</a:t>
            </a:r>
          </a:p>
        </p:txBody>
      </p:sp>
      <p:sp>
        <p:nvSpPr>
          <p:cNvPr id="492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3" name="Rectangle 1"/>
          <p:cNvSpPr txBox="1"/>
          <p:nvPr/>
        </p:nvSpPr>
        <p:spPr>
          <a:xfrm>
            <a:off x="1372361" y="1474703"/>
            <a:ext cx="21639279" cy="1172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98499" indent="-698499" algn="just">
              <a:lnSpc>
                <a:spcPct val="140000"/>
              </a:lnSpc>
              <a:buSzPct val="90000"/>
              <a:buBlip>
                <a:blip r:embed="rId2"/>
              </a:buBlip>
              <a:defRPr sz="4600"/>
            </a:pPr>
            <a:r>
              <a:rPr b="1"/>
              <a:t>The IDEA detector is also well represented in the largest EU-funded project on detectors R&amp;D for particle physics: AIDAinnova</a:t>
            </a:r>
          </a:p>
          <a:p>
            <a:pPr lvl="1" marL="1155700" indent="-698500" algn="just">
              <a:lnSpc>
                <a:spcPct val="140000"/>
              </a:lnSpc>
              <a:buSzPct val="70000"/>
              <a:buBlip>
                <a:blip r:embed="rId3"/>
              </a:buBlip>
              <a:defRPr sz="4600">
                <a:solidFill>
                  <a:srgbClr val="FF2600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AIDAinnova</a:t>
            </a:r>
            <a:r>
              <a:rPr b="1"/>
              <a:t> </a:t>
            </a:r>
            <a:r>
              <a:rPr>
                <a:solidFill>
                  <a:srgbClr val="0096FF"/>
                </a:solidFill>
              </a:rPr>
              <a:t>ends on 31/03/2025 but is actively looking at a new call to continue its activities: </a:t>
            </a:r>
            <a:r>
              <a:rPr b="1">
                <a:solidFill>
                  <a:srgbClr val="0096FF"/>
                </a:solidFill>
              </a:rPr>
              <a:t>IDEA</a:t>
            </a:r>
            <a:r>
              <a:rPr>
                <a:solidFill>
                  <a:srgbClr val="0096FF"/>
                </a:solidFill>
              </a:rPr>
              <a:t> would be again largely present and financed, there is space for collaboration with</a:t>
            </a:r>
            <a:r>
              <a:rPr b="1"/>
              <a:t> </a:t>
            </a:r>
            <a:r>
              <a:rPr b="1" u="sng"/>
              <a:t>US groups</a:t>
            </a:r>
          </a:p>
          <a:p>
            <a:pPr lvl="2" marL="1612900" indent="-698500" algn="just">
              <a:lnSpc>
                <a:spcPct val="150000"/>
              </a:lnSpc>
              <a:buClr>
                <a:srgbClr val="000000"/>
              </a:buClr>
              <a:buSzPct val="50000"/>
              <a:buBlip>
                <a:blip r:embed="rId5"/>
              </a:buBlip>
              <a:defRPr sz="4600">
                <a:solidFill>
                  <a:srgbClr val="009193"/>
                </a:solidFill>
              </a:defRPr>
            </a:pPr>
            <a:r>
              <a:rPr u="sng"/>
              <a:t>US groups</a:t>
            </a:r>
            <a:r>
              <a:t> can participate in another EU-funded project that provides Transnational Access to test beams and irradiation facilities in more than 40 European Research Infrastructures,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EURO-LABS</a:t>
            </a:r>
          </a:p>
          <a:p>
            <a:pPr lvl="3" marL="2006600" indent="-635000" algn="just">
              <a:lnSpc>
                <a:spcPct val="150000"/>
              </a:lnSpc>
              <a:buSzPct val="75000"/>
              <a:buBlip>
                <a:blip r:embed="rId7"/>
              </a:buBlip>
              <a:defRPr sz="46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EURO-LABS</a:t>
            </a:r>
            <a:r>
              <a:t> allows up to 20% of its funding to go to non-EU research groups</a:t>
            </a:r>
          </a:p>
          <a:p>
            <a:pPr lvl="2" marL="1549399" indent="-634999" algn="just">
              <a:lnSpc>
                <a:spcPct val="150000"/>
              </a:lnSpc>
              <a:buSzPct val="75000"/>
              <a:buBlip>
                <a:blip r:embed="rId7"/>
              </a:buBlip>
              <a:defRPr sz="4600"/>
            </a:pPr>
            <a:r>
              <a:t>We have excellent connections with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AIDAinnova</a:t>
            </a:r>
            <a:r>
              <a:t> and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EURO-LABS</a:t>
            </a:r>
            <a:r>
              <a:t> (P.G. is the PI of both projects...)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9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onclu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Conclusions</a:t>
            </a:r>
          </a:p>
        </p:txBody>
      </p:sp>
      <p:sp>
        <p:nvSpPr>
          <p:cNvPr id="496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7" name="Rectangle 1"/>
          <p:cNvSpPr txBox="1"/>
          <p:nvPr/>
        </p:nvSpPr>
        <p:spPr>
          <a:xfrm>
            <a:off x="1372361" y="1550903"/>
            <a:ext cx="21639279" cy="11425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98500" indent="-698500" algn="just">
              <a:lnSpc>
                <a:spcPct val="150000"/>
              </a:lnSpc>
              <a:buSzPct val="90000"/>
              <a:buBlip>
                <a:blip r:embed="rId2"/>
              </a:buBlip>
              <a:defRPr sz="3800"/>
            </a:pPr>
            <a:r>
              <a:rPr b="1"/>
              <a:t>FCC-ee</a:t>
            </a:r>
            <a:r>
              <a:t> will be a fascinating machine, allowing to achieve unprecedented precision on </a:t>
            </a:r>
            <a:r>
              <a:rPr b="1"/>
              <a:t>EW measurements</a:t>
            </a:r>
            <a:r>
              <a:t> and </a:t>
            </a:r>
            <a:r>
              <a:rPr b="1"/>
              <a:t>Higgs couplings</a:t>
            </a:r>
          </a:p>
          <a:p>
            <a:pPr lvl="1" marL="1155700" indent="-698500" algn="just">
              <a:lnSpc>
                <a:spcPct val="150000"/>
              </a:lnSpc>
              <a:buSzPct val="70000"/>
              <a:buBlip>
                <a:blip r:embed="rId3"/>
              </a:buBlip>
              <a:defRPr sz="3800">
                <a:solidFill>
                  <a:srgbClr val="FF2600"/>
                </a:solidFill>
              </a:defRPr>
            </a:pPr>
            <a:r>
              <a:rPr b="1"/>
              <a:t>The IDEA detector concept could be an excellent choice for one of the IPs</a:t>
            </a:r>
          </a:p>
          <a:p>
            <a:pPr lvl="2" marL="1612900" indent="-698500" algn="just">
              <a:lnSpc>
                <a:spcPct val="150000"/>
              </a:lnSpc>
              <a:buClr>
                <a:srgbClr val="000000"/>
              </a:buClr>
              <a:buSzPct val="50000"/>
              <a:buBlip>
                <a:blip r:embed="rId4"/>
              </a:buBlip>
              <a:defRPr sz="3800">
                <a:solidFill>
                  <a:srgbClr val="009193"/>
                </a:solidFill>
              </a:defRPr>
            </a:pPr>
            <a:r>
              <a:t>Very good momentum measurement</a:t>
            </a:r>
          </a:p>
          <a:p>
            <a:pPr lvl="2" marL="1612900" indent="-698500" algn="just">
              <a:lnSpc>
                <a:spcPct val="150000"/>
              </a:lnSpc>
              <a:buClr>
                <a:srgbClr val="000000"/>
              </a:buClr>
              <a:buSzPct val="50000"/>
              <a:buBlip>
                <a:blip r:embed="rId4"/>
              </a:buBlip>
              <a:defRPr sz="3800">
                <a:solidFill>
                  <a:srgbClr val="009193"/>
                </a:solidFill>
              </a:defRPr>
            </a:pPr>
            <a:r>
              <a:t>Outstanding PID with cluster counting from the drift chamber</a:t>
            </a:r>
          </a:p>
          <a:p>
            <a:pPr lvl="2" marL="1612900" indent="-698500" algn="just">
              <a:lnSpc>
                <a:spcPct val="150000"/>
              </a:lnSpc>
              <a:buClr>
                <a:srgbClr val="000000"/>
              </a:buClr>
              <a:buSzPct val="50000"/>
              <a:buBlip>
                <a:blip r:embed="rId4"/>
              </a:buBlip>
              <a:defRPr sz="3800">
                <a:solidFill>
                  <a:srgbClr val="009193"/>
                </a:solidFill>
              </a:defRPr>
            </a:pPr>
            <a:r>
              <a:t>Excellent calorimetry</a:t>
            </a:r>
          </a:p>
          <a:p>
            <a:pPr lvl="2" marL="1612900" indent="-698500" algn="just">
              <a:lnSpc>
                <a:spcPct val="150000"/>
              </a:lnSpc>
              <a:buClr>
                <a:srgbClr val="000000"/>
              </a:buClr>
              <a:buSzPct val="50000"/>
              <a:buBlip>
                <a:blip r:embed="rId4"/>
              </a:buBlip>
              <a:defRPr sz="3800">
                <a:solidFill>
                  <a:srgbClr val="009193"/>
                </a:solidFill>
              </a:defRPr>
            </a:pPr>
            <a:r>
              <a:t>Precise and efficient muon detector </a:t>
            </a:r>
          </a:p>
          <a:p>
            <a:pPr lvl="2" marL="1612900" indent="-698500" algn="just">
              <a:lnSpc>
                <a:spcPct val="150000"/>
              </a:lnSpc>
              <a:buClr>
                <a:srgbClr val="000000"/>
              </a:buClr>
              <a:buSzPct val="50000"/>
              <a:buBlip>
                <a:blip r:embed="rId4"/>
              </a:buBlip>
              <a:defRPr sz="3800">
                <a:solidFill>
                  <a:srgbClr val="009193"/>
                </a:solidFill>
              </a:defRPr>
            </a:pPr>
            <a:r>
              <a:t>Very appealing upgrade options! (</a:t>
            </a:r>
            <a:r>
              <a:rPr>
                <a:solidFill>
                  <a:srgbClr val="0433FF"/>
                </a:solidFill>
              </a:rPr>
              <a:t>DR EM crystal calorimeter</a:t>
            </a:r>
            <a:r>
              <a:t>, </a:t>
            </a:r>
            <a:r>
              <a:rPr>
                <a:solidFill>
                  <a:srgbClr val="008F00"/>
                </a:solidFill>
              </a:rPr>
              <a:t>LGADs for the  Si wrapper</a:t>
            </a:r>
            <a:r>
              <a:t>)</a:t>
            </a:r>
          </a:p>
          <a:p>
            <a:pPr marL="698500" indent="-698500" algn="just">
              <a:lnSpc>
                <a:spcPct val="150000"/>
              </a:lnSpc>
              <a:buSzPct val="90000"/>
              <a:buBlip>
                <a:blip r:embed="rId2"/>
              </a:buBlip>
              <a:defRPr sz="3800">
                <a:solidFill>
                  <a:srgbClr val="005493"/>
                </a:solidFill>
              </a:defRPr>
            </a:pPr>
            <a:r>
              <a:t>Need for significant R&amp;D in the next 4-5 years</a:t>
            </a:r>
          </a:p>
          <a:p>
            <a:pPr lvl="1" marL="1155700" indent="-698500" algn="just">
              <a:lnSpc>
                <a:spcPct val="150000"/>
              </a:lnSpc>
              <a:buSzPct val="90000"/>
              <a:buBlip>
                <a:blip r:embed="rId2"/>
              </a:buBlip>
              <a:defRPr sz="3800"/>
            </a:pPr>
            <a:r>
              <a:t>A lot of ongoing activities on all IDEA sub-detectors</a:t>
            </a:r>
          </a:p>
          <a:p>
            <a:pPr lvl="1" marL="1092200" indent="-635000" algn="just">
              <a:lnSpc>
                <a:spcPct val="150000"/>
              </a:lnSpc>
              <a:buSzPct val="100000"/>
              <a:buBlip>
                <a:blip r:embed="rId2"/>
              </a:buBlip>
              <a:defRPr sz="3600"/>
            </a:pPr>
            <a:r>
              <a:t>Profiting from several national funding schemes, EU projects, etc.</a:t>
            </a:r>
          </a:p>
          <a:p>
            <a:pPr lvl="1" marL="1092200" indent="-635000" algn="just">
              <a:lnSpc>
                <a:spcPct val="150000"/>
              </a:lnSpc>
              <a:buSzPct val="75000"/>
              <a:buBlip>
                <a:blip r:embed="rId5"/>
              </a:buBlip>
              <a:defRPr sz="3600"/>
            </a:pPr>
            <a:r>
              <a:t>INFN was central in all these R&amp;D activities and started many of them</a:t>
            </a:r>
          </a:p>
          <a:p>
            <a:pPr lvl="1" marL="1155700" indent="-698500" algn="just">
              <a:lnSpc>
                <a:spcPct val="150000"/>
              </a:lnSpc>
              <a:buSzPct val="90000"/>
              <a:buBlip>
                <a:blip r:embed="rId2"/>
              </a:buBlip>
              <a:defRPr sz="3800"/>
            </a:pPr>
            <a:r>
              <a:t>Now several international colleagues have joined these efforts</a:t>
            </a:r>
          </a:p>
          <a:p>
            <a:pPr marL="634999" indent="-634999" algn="just">
              <a:lnSpc>
                <a:spcPct val="150000"/>
              </a:lnSpc>
              <a:spcBef>
                <a:spcPts val="1600"/>
              </a:spcBef>
              <a:buSzPct val="100000"/>
              <a:buBlip>
                <a:blip r:embed="rId2"/>
              </a:buBlip>
              <a:defRPr sz="3800">
                <a:solidFill>
                  <a:srgbClr val="FF2600"/>
                </a:solidFill>
              </a:defRPr>
            </a:pPr>
            <a:r>
              <a:t>Lots of possibilities for US colleagues to join </a:t>
            </a:r>
            <a:r>
              <a:rPr u="sng">
                <a:solidFill>
                  <a:srgbClr val="0433FF"/>
                </a:solidFill>
              </a:rPr>
              <a:t>IDEA</a:t>
            </a:r>
            <a:r>
              <a:rPr>
                <a:solidFill>
                  <a:srgbClr val="0433FF"/>
                </a:solidFill>
              </a:rPr>
              <a:t> </a:t>
            </a:r>
            <a:r>
              <a:t>and help on</a:t>
            </a:r>
            <a:r>
              <a:rPr>
                <a:solidFill>
                  <a:srgbClr val="0433FF"/>
                </a:solidFill>
              </a:rPr>
              <a:t> </a:t>
            </a:r>
            <a:r>
              <a:t>all these developments!!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9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9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0" name="Back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Vertex detector: ID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Vertex detector: IDEA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728" y="1838866"/>
            <a:ext cx="15545041" cy="10950761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extBox 5"/>
          <p:cNvSpPr txBox="1"/>
          <p:nvPr/>
        </p:nvSpPr>
        <p:spPr>
          <a:xfrm>
            <a:off x="16481421" y="2233938"/>
            <a:ext cx="7387151" cy="5012965"/>
          </a:xfrm>
          <a:prstGeom prst="rect">
            <a:avLst/>
          </a:prstGeom>
          <a:solidFill>
            <a:srgbClr val="FFFD78"/>
          </a:solidFill>
          <a:ln w="12700">
            <a:solidFill>
              <a:srgbClr val="40C24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513">
              <a:defRPr b="1" sz="3600">
                <a:solidFill>
                  <a:srgbClr val="002060"/>
                </a:solidFill>
              </a:defRPr>
            </a:pPr>
            <a:r>
              <a:t>Outer vertex tracker: </a:t>
            </a:r>
          </a:p>
          <a:p>
            <a:pPr algn="l" defTabSz="1828513">
              <a:defRPr b="1" sz="3600">
                <a:solidFill>
                  <a:srgbClr val="002060"/>
                </a:solidFill>
              </a:defRPr>
            </a:pPr>
          </a:p>
          <a:p>
            <a:pPr algn="l" defTabSz="1828513">
              <a:defRPr sz="3600">
                <a:solidFill>
                  <a:srgbClr val="002060"/>
                </a:solidFill>
              </a:defRPr>
            </a:pPr>
            <a:r>
              <a:t>Modules of </a:t>
            </a:r>
            <a14:m>
              <m:oMath>
                <m:r>
                  <a:rPr xmlns:a="http://schemas.openxmlformats.org/drawingml/2006/main" sz="34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5</m:t>
                </m:r>
                <m:r>
                  <a:rPr xmlns:a="http://schemas.openxmlformats.org/drawingml/2006/main" sz="34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34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/>
                </m:r>
                <m:r>
                  <a:rPr xmlns:a="http://schemas.openxmlformats.org/drawingml/2006/main" sz="34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×</m:t>
                </m:r>
                <m:r>
                  <a:rPr xmlns:a="http://schemas.openxmlformats.org/drawingml/2006/main" sz="34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150</m:t>
                </m:r>
                <m:r>
                  <a:rPr xmlns:a="http://schemas.openxmlformats.org/drawingml/2006/main" sz="34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/>
                </m:r>
                <m:r>
                  <a:rPr xmlns:a="http://schemas.openxmlformats.org/drawingml/2006/main" sz="34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µ</m:t>
                </m:r>
                <m:sSup>
                  <m:e>
                    <m:r>
                      <m:rPr>
                        <m:sty m:val="p"/>
                      </m:rPr>
                      <a:rPr xmlns:a="http://schemas.openxmlformats.org/drawingml/2006/main" sz="345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345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rPr sz="3200"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r>
              <a:t>pixel size</a:t>
            </a:r>
          </a:p>
          <a:p>
            <a:pPr algn="l" defTabSz="1828513">
              <a:defRPr b="1" sz="3600">
                <a:solidFill>
                  <a:srgbClr val="002060"/>
                </a:solidFill>
              </a:defRPr>
            </a:pPr>
          </a:p>
          <a:p>
            <a:pPr marL="571500" indent="-571500" algn="l" defTabSz="1828513">
              <a:buSzPct val="100000"/>
              <a:buFont typeface="Arial"/>
              <a:buChar char="•"/>
              <a:defRPr sz="3600">
                <a:solidFill>
                  <a:srgbClr val="002060"/>
                </a:solidFill>
              </a:defRPr>
            </a:pPr>
            <a:r>
              <a:t>Intermediate barrel at 13 cm radius (improved reconstruction for</a:t>
            </a:r>
            <a14:m>
              <m:oMath>
                <m: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/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55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355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  <m: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40</m:t>
                </m:r>
                <m: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/>
                </m:r>
                <m:r>
                  <m:rPr>
                    <m:sty m:val="p"/>
                  </m:rP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M</m:t>
                </m:r>
                <m:r>
                  <m:rPr>
                    <m:sty m:val="p"/>
                  </m:rP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e</m:t>
                </m:r>
                <m:r>
                  <m:rPr>
                    <m:sty m:val="p"/>
                  </m:rP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/>
                </m:r>
                <m:r>
                  <m:rPr>
                    <m:sty m:val="p"/>
                  </m:rP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t</m:t>
                </m:r>
                <m:r>
                  <m:rPr>
                    <m:sty m:val="p"/>
                  </m:rP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r</m:t>
                </m:r>
                <m:r>
                  <m:rPr>
                    <m:sty m:val="p"/>
                  </m:rP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a</m:t>
                </m:r>
                <m:r>
                  <m:rPr>
                    <m:sty m:val="p"/>
                  </m:rP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c</m:t>
                </m:r>
                <m:r>
                  <m:rPr>
                    <m:sty m:val="p"/>
                  </m:rP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k</m:t>
                </m:r>
                <m:r>
                  <m:rPr>
                    <m:sty m:val="p"/>
                  </m:rPr>
                  <a:rPr xmlns:a="http://schemas.openxmlformats.org/drawingml/2006/main" sz="3550" i="1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m:t>s</m:t>
                </m:r>
              </m:oMath>
            </a14:m>
            <a:r>
              <a:t>)</a:t>
            </a:r>
          </a:p>
          <a:p>
            <a:pPr marL="571500" indent="-571500" algn="l" defTabSz="1828513">
              <a:buSzPct val="100000"/>
              <a:buFont typeface="Arial"/>
              <a:buChar char="•"/>
              <a:defRPr sz="3600">
                <a:solidFill>
                  <a:srgbClr val="002060"/>
                </a:solidFill>
              </a:defRPr>
            </a:pPr>
            <a:r>
              <a:t>Outer barrel at 31.5 cm radius</a:t>
            </a:r>
          </a:p>
          <a:p>
            <a:pPr marL="571500" indent="-571500" algn="l" defTabSz="1828513">
              <a:buSzPct val="100000"/>
              <a:buFont typeface="Arial"/>
              <a:buChar char="•"/>
              <a:defRPr sz="3600">
                <a:solidFill>
                  <a:srgbClr val="002060"/>
                </a:solidFill>
              </a:defRPr>
            </a:pPr>
            <a:r>
              <a:t>3 disks per side </a:t>
            </a:r>
          </a:p>
        </p:txBody>
      </p:sp>
      <p:sp>
        <p:nvSpPr>
          <p:cNvPr id="103" name="TextBox 4"/>
          <p:cNvSpPr txBox="1"/>
          <p:nvPr/>
        </p:nvSpPr>
        <p:spPr>
          <a:xfrm>
            <a:off x="16481421" y="8064555"/>
            <a:ext cx="7387151" cy="3395310"/>
          </a:xfrm>
          <a:prstGeom prst="rect">
            <a:avLst/>
          </a:prstGeom>
          <a:solidFill>
            <a:srgbClr val="FF0000"/>
          </a:solidFill>
          <a:ln w="25400">
            <a:solidFill>
              <a:srgbClr val="00FD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513">
              <a:defRPr b="1" sz="3600">
                <a:solidFill>
                  <a:srgbClr val="FFFFFF"/>
                </a:solidFill>
              </a:defRPr>
            </a:pPr>
            <a:r>
              <a:t>Inner Vertex detector:</a:t>
            </a:r>
          </a:p>
          <a:p>
            <a:pPr algn="l" defTabSz="1828513">
              <a:defRPr b="1" sz="3600">
                <a:solidFill>
                  <a:srgbClr val="FFFFFF"/>
                </a:solidFill>
              </a:defRPr>
            </a:pPr>
          </a:p>
          <a:p>
            <a:pPr algn="l" defTabSz="1828513">
              <a:defRPr sz="3600">
                <a:solidFill>
                  <a:srgbClr val="FFFFFF"/>
                </a:solidFill>
              </a:defRPr>
            </a:pPr>
            <a:r>
              <a:t>Modules of </a:t>
            </a:r>
            <a14:m>
              <m:oMath>
                <m:r>
                  <a:rPr xmlns:a="http://schemas.openxmlformats.org/drawingml/2006/main" sz="345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25</m:t>
                </m:r>
                <m:r>
                  <a:rPr xmlns:a="http://schemas.openxmlformats.org/drawingml/2006/main" sz="345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/>
                </m:r>
                <m:r>
                  <a:rPr xmlns:a="http://schemas.openxmlformats.org/drawingml/2006/main" sz="345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×</m:t>
                </m:r>
                <m:r>
                  <a:rPr xmlns:a="http://schemas.openxmlformats.org/drawingml/2006/main" sz="345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25</m:t>
                </m:r>
                <m:r>
                  <a:rPr xmlns:a="http://schemas.openxmlformats.org/drawingml/2006/main" sz="345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/>
                </m:r>
                <m:r>
                  <a:rPr xmlns:a="http://schemas.openxmlformats.org/drawingml/2006/main" sz="345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µ</m:t>
                </m:r>
                <m:sSup>
                  <m:e>
                    <m:r>
                      <m:rPr>
                        <m:sty m:val="p"/>
                      </m:rPr>
                      <a:rPr xmlns:a="http://schemas.openxmlformats.org/drawingml/2006/main" sz="34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34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rPr sz="3200"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r>
              <a:t>pixel size</a:t>
            </a:r>
          </a:p>
          <a:p>
            <a:pPr algn="l" defTabSz="1828513">
              <a:defRPr sz="3600">
                <a:solidFill>
                  <a:srgbClr val="FFFFFF"/>
                </a:solidFill>
              </a:defRPr>
            </a:pPr>
          </a:p>
          <a:p>
            <a:pPr algn="l" defTabSz="1828513">
              <a:defRPr sz="3600">
                <a:solidFill>
                  <a:srgbClr val="FFFFFF"/>
                </a:solidFill>
              </a:defRPr>
            </a:pPr>
            <a:r>
              <a:t>3 barrel layers at </a:t>
            </a:r>
          </a:p>
          <a:p>
            <a:pPr marL="571500" indent="-571500" algn="l" defTabSz="1828513"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13.7, 22.7 and 34.8 mm radius</a:t>
            </a:r>
          </a:p>
        </p:txBody>
      </p:sp>
      <p:sp>
        <p:nvSpPr>
          <p:cNvPr id="104" name="Mid-term review vertex detector overall layout"/>
          <p:cNvSpPr txBox="1"/>
          <p:nvPr/>
        </p:nvSpPr>
        <p:spPr>
          <a:xfrm>
            <a:off x="1083733" y="970008"/>
            <a:ext cx="14029465" cy="1130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l" defTabSz="1828707">
              <a:lnSpc>
                <a:spcPts val="8000"/>
              </a:lnSpc>
              <a:defRPr b="1" sz="5000">
                <a:solidFill>
                  <a:srgbClr val="FF0000"/>
                </a:solidFill>
              </a:defRPr>
            </a:pPr>
            <a:r>
              <a:t>M</a:t>
            </a:r>
            <a:r>
              <a:t>id-term review vertex detector overall layout</a:t>
            </a:r>
          </a:p>
        </p:txBody>
      </p:sp>
      <p:sp>
        <p:nvSpPr>
          <p:cNvPr id="105" name="TextBox 7"/>
          <p:cNvSpPr txBox="1"/>
          <p:nvPr/>
        </p:nvSpPr>
        <p:spPr>
          <a:xfrm>
            <a:off x="21594836" y="12416278"/>
            <a:ext cx="1715364" cy="71248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>
            <a:lvl1pPr algn="l">
              <a:spcBef>
                <a:spcPts val="1300"/>
              </a:spcBef>
              <a:defRPr sz="4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F. Palla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" grpId="1"/>
      <p:bldP build="whole" bldLvl="1" animBg="1" rev="0" advAuto="0" spid="103" grpId="2"/>
      <p:bldP build="whole" bldLvl="1" animBg="1" rev="0" advAuto="0" spid="102" grpId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Vertex inner barr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Vertex inner barrel</a:t>
            </a:r>
          </a:p>
        </p:txBody>
      </p:sp>
      <p:sp>
        <p:nvSpPr>
          <p:cNvPr id="5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857" y="1366701"/>
            <a:ext cx="23283304" cy="11552275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TextBox 7"/>
          <p:cNvSpPr txBox="1"/>
          <p:nvPr/>
        </p:nvSpPr>
        <p:spPr>
          <a:xfrm>
            <a:off x="21460201" y="12629761"/>
            <a:ext cx="1499464" cy="71248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>
            <a:lvl1pPr algn="l">
              <a:spcBef>
                <a:spcPts val="1300"/>
              </a:spcBef>
              <a:defRPr sz="4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A. Ilg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Vertex outer barr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Vertex outer barrel</a:t>
            </a:r>
          </a:p>
        </p:txBody>
      </p:sp>
      <p:sp>
        <p:nvSpPr>
          <p:cNvPr id="5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841" y="1345230"/>
            <a:ext cx="23030318" cy="11426751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TextBox 7"/>
          <p:cNvSpPr txBox="1"/>
          <p:nvPr/>
        </p:nvSpPr>
        <p:spPr>
          <a:xfrm>
            <a:off x="21460201" y="12629761"/>
            <a:ext cx="1499464" cy="71248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>
            <a:lvl1pPr algn="l">
              <a:spcBef>
                <a:spcPts val="1300"/>
              </a:spcBef>
              <a:defRPr sz="4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A. Ilg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Vertex detector: ID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Vertex detector: IDEA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9" name="Text Placeholder 4"/>
          <p:cNvSpPr/>
          <p:nvPr/>
        </p:nvSpPr>
        <p:spPr>
          <a:xfrm>
            <a:off x="542171" y="2943758"/>
            <a:ext cx="13171439" cy="7957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 lvl="1" marL="870869" indent="-870869" algn="l" defTabSz="1755559">
              <a:lnSpc>
                <a:spcPts val="4900"/>
              </a:lnSpc>
              <a:buSzPct val="100000"/>
              <a:buFont typeface="Arial"/>
              <a:buChar char="•"/>
              <a:defRPr b="1" sz="3839">
                <a:solidFill>
                  <a:srgbClr val="FF0000"/>
                </a:solidFill>
              </a:defRPr>
            </a:pPr>
            <a:r>
              <a:t>Inner Vertex (ARCADIA based):</a:t>
            </a:r>
          </a:p>
          <a:p>
            <a:pPr lvl="2" marL="1306303" indent="-870869" algn="l" defTabSz="1755559">
              <a:lnSpc>
                <a:spcPts val="4900"/>
              </a:lnSpc>
              <a:buSzPct val="100000"/>
              <a:buFont typeface="Arial"/>
              <a:buChar char="•"/>
              <a:defRPr sz="3839">
                <a:solidFill>
                  <a:srgbClr val="0F124A"/>
                </a:solidFill>
              </a:defRPr>
            </a:pPr>
            <a:r>
              <a:t>Lfoundry 110 nm process</a:t>
            </a:r>
          </a:p>
          <a:p>
            <a:pPr lvl="2" marL="1306303" indent="-870869" algn="l" defTabSz="1755559">
              <a:lnSpc>
                <a:spcPts val="4900"/>
              </a:lnSpc>
              <a:buSzPct val="100000"/>
              <a:buFont typeface="Arial"/>
              <a:buChar char="•"/>
              <a:defRPr i="1" sz="3839">
                <a:solidFill>
                  <a:srgbClr val="0F124A"/>
                </a:solidFill>
              </a:defRPr>
            </a:pPr>
            <a:r>
              <a:t>50 µm thick</a:t>
            </a:r>
            <a:endParaRPr b="1">
              <a:solidFill>
                <a:srgbClr val="FF0000"/>
              </a:solidFill>
            </a:endParaRPr>
          </a:p>
          <a:p>
            <a:pPr lvl="2" marL="1306303" indent="-870869" algn="l" defTabSz="1755559">
              <a:lnSpc>
                <a:spcPts val="4900"/>
              </a:lnSpc>
              <a:buSzPct val="100000"/>
              <a:buFont typeface="Arial"/>
              <a:buChar char="•"/>
              <a:defRPr sz="3839">
                <a:solidFill>
                  <a:srgbClr val="0F124A"/>
                </a:solidFill>
              </a:defRPr>
            </a:pPr>
            <a:r>
              <a:t>Dimensions: </a:t>
            </a:r>
            <a14:m>
              <m:oMath>
                <m:r>
                  <a:rPr xmlns:a="http://schemas.openxmlformats.org/drawingml/2006/main" sz="3750" i="1">
                    <a:solidFill>
                      <a:srgbClr val="0F124A"/>
                    </a:solidFill>
                    <a:latin typeface="Cambria Math" panose="02040503050406030204" pitchFamily="18" charset="0"/>
                  </a:rPr>
                  <m:t>8.4</m:t>
                </m:r>
                <m:r>
                  <a:rPr xmlns:a="http://schemas.openxmlformats.org/drawingml/2006/main" sz="3750" i="1">
                    <a:solidFill>
                      <a:srgbClr val="0F124A"/>
                    </a:solidFill>
                    <a:latin typeface="Cambria Math" panose="02040503050406030204" pitchFamily="18" charset="0"/>
                  </a:rPr>
                  <m:t>×</m:t>
                </m:r>
                <m:r>
                  <a:rPr xmlns:a="http://schemas.openxmlformats.org/drawingml/2006/main" sz="3750" i="1">
                    <a:solidFill>
                      <a:srgbClr val="0F124A"/>
                    </a:solidFill>
                    <a:latin typeface="Cambria Math" panose="02040503050406030204" pitchFamily="18" charset="0"/>
                  </a:rPr>
                  <m:t>32</m:t>
                </m:r>
                <m:r>
                  <a:rPr xmlns:a="http://schemas.openxmlformats.org/drawingml/2006/main" sz="3750" i="1">
                    <a:solidFill>
                      <a:srgbClr val="0F124A"/>
                    </a:solidFill>
                    <a:latin typeface="Cambria Math" panose="02040503050406030204" pitchFamily="18" charset="0"/>
                  </a:rPr>
                  <m:t/>
                </m:r>
                <m:r>
                  <a:rPr xmlns:a="http://schemas.openxmlformats.org/drawingml/2006/main" sz="3750" i="1">
                    <a:solidFill>
                      <a:srgbClr val="0F124A"/>
                    </a:solidFill>
                    <a:latin typeface="Cambria Math" panose="02040503050406030204" pitchFamily="18" charset="0"/>
                  </a:rPr>
                  <m:t>𝑚</m:t>
                </m:r>
                <m:sSup>
                  <m:e>
                    <m:r>
                      <a:rPr xmlns:a="http://schemas.openxmlformats.org/drawingml/2006/main" sz="3750" i="1">
                        <a:solidFill>
                          <a:srgbClr val="0F124A"/>
                        </a:solidFill>
                        <a:latin typeface="Cambria Math" panose="02040503050406030204" pitchFamily="18" charset="0"/>
                      </a:rPr>
                      <m:t>𝑚</m:t>
                    </m:r>
                  </m:e>
                  <m:sup>
                    <m:r>
                      <a:rPr xmlns:a="http://schemas.openxmlformats.org/drawingml/2006/main" sz="3750" i="1">
                        <a:solidFill>
                          <a:srgbClr val="0F124A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</a:p>
          <a:p>
            <a:pPr lvl="2" marL="1306303" indent="-870869" algn="l" defTabSz="1755559">
              <a:lnSpc>
                <a:spcPts val="4900"/>
              </a:lnSpc>
              <a:buSzPct val="100000"/>
              <a:buFont typeface="Arial"/>
              <a:buChar char="•"/>
              <a:defRPr sz="3839">
                <a:solidFill>
                  <a:srgbClr val="00B050"/>
                </a:solidFill>
              </a:defRPr>
            </a:pPr>
            <a:r>
              <a:t>Power density 30 mW/cm</a:t>
            </a:r>
            <a:r>
              <a:rPr baseline="31999"/>
              <a:t>2</a:t>
            </a:r>
          </a:p>
          <a:p>
            <a:pPr lvl="2" marL="1306303" indent="-870869" algn="l" defTabSz="1755559">
              <a:lnSpc>
                <a:spcPts val="4900"/>
              </a:lnSpc>
              <a:buSzPct val="100000"/>
              <a:buFont typeface="Arial"/>
              <a:buChar char="•"/>
              <a:defRPr b="1" sz="3839">
                <a:solidFill>
                  <a:srgbClr val="0F124A"/>
                </a:solidFill>
              </a:defRPr>
            </a:pPr>
            <a:r>
              <a:t>100 MHz/cm</a:t>
            </a:r>
            <a:r>
              <a:rPr baseline="30958"/>
              <a:t>2</a:t>
            </a:r>
            <a:endParaRPr baseline="30958"/>
          </a:p>
          <a:p>
            <a:pPr lvl="1" marL="870869" indent="-870869" algn="l" defTabSz="1755559">
              <a:lnSpc>
                <a:spcPts val="4900"/>
              </a:lnSpc>
              <a:spcBef>
                <a:spcPts val="900"/>
              </a:spcBef>
              <a:buSzPct val="100000"/>
              <a:buFont typeface="Arial"/>
              <a:buChar char="•"/>
              <a:defRPr b="1" sz="3839">
                <a:solidFill>
                  <a:srgbClr val="FF0000"/>
                </a:solidFill>
              </a:defRPr>
            </a:pPr>
            <a:r>
              <a:t>Outer Vertex and disks (ATLASPIX3 based)</a:t>
            </a:r>
          </a:p>
          <a:p>
            <a:pPr lvl="2" marL="1306303" indent="-870869" algn="l" defTabSz="1755559">
              <a:lnSpc>
                <a:spcPts val="4900"/>
              </a:lnSpc>
              <a:buSzPct val="100000"/>
              <a:buFont typeface="Arial"/>
              <a:buChar char="•"/>
              <a:defRPr sz="3839">
                <a:solidFill>
                  <a:srgbClr val="0F124A"/>
                </a:solidFill>
              </a:defRPr>
            </a:pPr>
            <a:r>
              <a:t>TSI 180 nm process</a:t>
            </a:r>
          </a:p>
          <a:p>
            <a:pPr lvl="2" marL="1306303" indent="-870869" algn="l" defTabSz="1755559">
              <a:lnSpc>
                <a:spcPts val="4900"/>
              </a:lnSpc>
              <a:buSzPct val="100000"/>
              <a:buFont typeface="Arial"/>
              <a:buChar char="•"/>
              <a:defRPr i="1" sz="3839">
                <a:solidFill>
                  <a:srgbClr val="0F124A"/>
                </a:solidFill>
              </a:defRPr>
            </a:pPr>
            <a:r>
              <a:t>50 µm thick</a:t>
            </a:r>
            <a:endParaRPr b="1">
              <a:solidFill>
                <a:srgbClr val="FF0000"/>
              </a:solidFill>
            </a:endParaRPr>
          </a:p>
          <a:p>
            <a:pPr lvl="2" marL="1306303" indent="-870869" algn="l" defTabSz="1755559">
              <a:lnSpc>
                <a:spcPts val="4900"/>
              </a:lnSpc>
              <a:buSzPct val="100000"/>
              <a:buFont typeface="Arial"/>
              <a:buChar char="•"/>
              <a:defRPr sz="3839">
                <a:solidFill>
                  <a:srgbClr val="0F124A"/>
                </a:solidFill>
              </a:defRPr>
            </a:pPr>
            <a:r>
              <a:t>Module dimensions: </a:t>
            </a:r>
            <a14:m>
              <m:oMath>
                <m:r>
                  <a:rPr xmlns:a="http://schemas.openxmlformats.org/drawingml/2006/main" sz="3750" i="1">
                    <a:solidFill>
                      <a:srgbClr val="0F124A"/>
                    </a:solidFill>
                    <a:latin typeface="Cambria Math" panose="02040503050406030204" pitchFamily="18" charset="0"/>
                  </a:rPr>
                  <m:t>42.2</m:t>
                </m:r>
                <m:r>
                  <a:rPr xmlns:a="http://schemas.openxmlformats.org/drawingml/2006/main" sz="3750" i="1">
                    <a:solidFill>
                      <a:srgbClr val="0F124A"/>
                    </a:solidFill>
                    <a:latin typeface="Cambria Math" panose="02040503050406030204" pitchFamily="18" charset="0"/>
                  </a:rPr>
                  <m:t>×</m:t>
                </m:r>
                <m:r>
                  <a:rPr xmlns:a="http://schemas.openxmlformats.org/drawingml/2006/main" sz="3750" i="1">
                    <a:solidFill>
                      <a:srgbClr val="0F124A"/>
                    </a:solidFill>
                    <a:latin typeface="Cambria Math" panose="02040503050406030204" pitchFamily="18" charset="0"/>
                  </a:rPr>
                  <m:t>40.6</m:t>
                </m:r>
                <m:r>
                  <a:rPr xmlns:a="http://schemas.openxmlformats.org/drawingml/2006/main" sz="3750" i="1">
                    <a:solidFill>
                      <a:srgbClr val="0F124A"/>
                    </a:solidFill>
                    <a:latin typeface="Cambria Math" panose="02040503050406030204" pitchFamily="18" charset="0"/>
                  </a:rPr>
                  <m:t/>
                </m:r>
                <m:r>
                  <a:rPr xmlns:a="http://schemas.openxmlformats.org/drawingml/2006/main" sz="3750" i="1">
                    <a:solidFill>
                      <a:srgbClr val="0F124A"/>
                    </a:solidFill>
                    <a:latin typeface="Cambria Math" panose="02040503050406030204" pitchFamily="18" charset="0"/>
                  </a:rPr>
                  <m:t>𝑚</m:t>
                </m:r>
                <m:sSup>
                  <m:e>
                    <m:r>
                      <a:rPr xmlns:a="http://schemas.openxmlformats.org/drawingml/2006/main" sz="3750" i="1">
                        <a:solidFill>
                          <a:srgbClr val="0F124A"/>
                        </a:solidFill>
                        <a:latin typeface="Cambria Math" panose="02040503050406030204" pitchFamily="18" charset="0"/>
                      </a:rPr>
                      <m:t>𝑚</m:t>
                    </m:r>
                  </m:e>
                  <m:sup>
                    <m:r>
                      <a:rPr xmlns:a="http://schemas.openxmlformats.org/drawingml/2006/main" sz="3750" i="1">
                        <a:solidFill>
                          <a:srgbClr val="0F124A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</a:p>
          <a:p>
            <a:pPr lvl="2" marL="1306303" indent="-870869" algn="l" defTabSz="1755559">
              <a:lnSpc>
                <a:spcPts val="4900"/>
              </a:lnSpc>
              <a:buSzPct val="100000"/>
              <a:buFont typeface="Arial"/>
              <a:buChar char="•"/>
              <a:defRPr sz="3839">
                <a:solidFill>
                  <a:srgbClr val="00B050"/>
                </a:solidFill>
              </a:defRPr>
            </a:pPr>
            <a:r>
              <a:t>Power density 170 mW/cm</a:t>
            </a:r>
            <a:r>
              <a:rPr baseline="31999"/>
              <a:t>2</a:t>
            </a:r>
          </a:p>
          <a:p>
            <a:pPr lvl="2" marL="1306303" indent="-870869" algn="l" defTabSz="1755559">
              <a:lnSpc>
                <a:spcPts val="4900"/>
              </a:lnSpc>
              <a:buSzPct val="100000"/>
              <a:buFont typeface="Arial"/>
              <a:buChar char="•"/>
              <a:defRPr b="1" sz="3839">
                <a:solidFill>
                  <a:srgbClr val="0F124A"/>
                </a:solidFill>
              </a:defRPr>
            </a:pPr>
            <a:r>
              <a:t>U</a:t>
            </a:r>
            <a:r>
              <a:t>p to 1.28 Gb/s downlink</a:t>
            </a:r>
          </a:p>
        </p:txBody>
      </p:sp>
      <p:grpSp>
        <p:nvGrpSpPr>
          <p:cNvPr id="117" name="Group"/>
          <p:cNvGrpSpPr/>
          <p:nvPr/>
        </p:nvGrpSpPr>
        <p:grpSpPr>
          <a:xfrm>
            <a:off x="12826337" y="3042514"/>
            <a:ext cx="3246494" cy="3480594"/>
            <a:chOff x="0" y="0"/>
            <a:chExt cx="3246493" cy="3480593"/>
          </a:xfrm>
        </p:grpSpPr>
        <p:pic>
          <p:nvPicPr>
            <p:cNvPr id="110" name="full.png" descr="full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1116" y="31582"/>
              <a:ext cx="3104260" cy="3420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" name="Rounded Rectangle"/>
            <p:cNvSpPr/>
            <p:nvPr/>
          </p:nvSpPr>
          <p:spPr>
            <a:xfrm>
              <a:off x="-1" y="-1"/>
              <a:ext cx="3246495" cy="208486"/>
            </a:xfrm>
            <a:prstGeom prst="roundRect">
              <a:avLst>
                <a:gd name="adj" fmla="val 50000"/>
              </a:avLst>
            </a:prstGeom>
            <a:noFill/>
            <a:ln w="50800" cap="flat">
              <a:solidFill>
                <a:srgbClr val="0000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513">
                <a:defRPr sz="3600">
                  <a:solidFill>
                    <a:srgbClr val="0F124A"/>
                  </a:solidFill>
                </a:defRPr>
              </a:pPr>
            </a:p>
          </p:txBody>
        </p:sp>
        <p:sp>
          <p:nvSpPr>
            <p:cNvPr id="112" name="Rounded Rectangle"/>
            <p:cNvSpPr/>
            <p:nvPr/>
          </p:nvSpPr>
          <p:spPr>
            <a:xfrm>
              <a:off x="-1" y="224674"/>
              <a:ext cx="3246495" cy="2640412"/>
            </a:xfrm>
            <a:prstGeom prst="roundRect">
              <a:avLst>
                <a:gd name="adj" fmla="val 4700"/>
              </a:avLst>
            </a:prstGeom>
            <a:noFill/>
            <a:ln w="50800" cap="flat">
              <a:solidFill>
                <a:srgbClr val="700EF7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513">
                <a:defRPr sz="3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3" name="Rounded Rectangle"/>
            <p:cNvSpPr/>
            <p:nvPr/>
          </p:nvSpPr>
          <p:spPr>
            <a:xfrm>
              <a:off x="-1" y="2840493"/>
              <a:ext cx="3246495" cy="142301"/>
            </a:xfrm>
            <a:prstGeom prst="roundRect">
              <a:avLst>
                <a:gd name="adj" fmla="val 50000"/>
              </a:avLst>
            </a:prstGeom>
            <a:noFill/>
            <a:ln w="50800" cap="flat">
              <a:solidFill>
                <a:srgbClr val="090911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513">
                <a:defRPr sz="3600">
                  <a:solidFill>
                    <a:srgbClr val="0F124A"/>
                  </a:solidFill>
                </a:defRPr>
              </a:pPr>
            </a:p>
          </p:txBody>
        </p:sp>
        <p:sp>
          <p:nvSpPr>
            <p:cNvPr id="114" name="Rounded Rectangle"/>
            <p:cNvSpPr/>
            <p:nvPr/>
          </p:nvSpPr>
          <p:spPr>
            <a:xfrm>
              <a:off x="-1" y="2950262"/>
              <a:ext cx="3246495" cy="208485"/>
            </a:xfrm>
            <a:prstGeom prst="roundRect">
              <a:avLst>
                <a:gd name="adj" fmla="val 50000"/>
              </a:avLst>
            </a:prstGeom>
            <a:noFill/>
            <a:ln w="50800" cap="flat">
              <a:solidFill>
                <a:srgbClr val="C63336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513">
                <a:defRPr sz="3600">
                  <a:solidFill>
                    <a:srgbClr val="0F124A"/>
                  </a:solidFill>
                </a:defRPr>
              </a:pPr>
            </a:p>
          </p:txBody>
        </p:sp>
        <p:sp>
          <p:nvSpPr>
            <p:cNvPr id="115" name="Rounded Rectangle"/>
            <p:cNvSpPr/>
            <p:nvPr/>
          </p:nvSpPr>
          <p:spPr>
            <a:xfrm>
              <a:off x="-1" y="3105825"/>
              <a:ext cx="3246495" cy="142300"/>
            </a:xfrm>
            <a:prstGeom prst="roundRect">
              <a:avLst>
                <a:gd name="adj" fmla="val 50000"/>
              </a:avLst>
            </a:prstGeom>
            <a:noFill/>
            <a:ln w="50800" cap="flat">
              <a:solidFill>
                <a:srgbClr val="C550C6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513">
                <a:defRPr sz="3600">
                  <a:solidFill>
                    <a:srgbClr val="0F124A"/>
                  </a:solidFill>
                </a:defRPr>
              </a:pPr>
            </a:p>
          </p:txBody>
        </p:sp>
        <p:sp>
          <p:nvSpPr>
            <p:cNvPr id="116" name="Rounded Rectangle"/>
            <p:cNvSpPr/>
            <p:nvPr/>
          </p:nvSpPr>
          <p:spPr>
            <a:xfrm>
              <a:off x="-1" y="3227837"/>
              <a:ext cx="3246495" cy="252757"/>
            </a:xfrm>
            <a:prstGeom prst="roundRect">
              <a:avLst>
                <a:gd name="adj" fmla="val 49098"/>
              </a:avLst>
            </a:prstGeom>
            <a:noFill/>
            <a:ln w="50800" cap="flat">
              <a:solidFill>
                <a:srgbClr val="0000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513">
                <a:defRPr sz="3600">
                  <a:solidFill>
                    <a:srgbClr val="0F124A"/>
                  </a:solidFill>
                </a:defRPr>
              </a:pPr>
            </a:p>
          </p:txBody>
        </p:sp>
      </p:grpSp>
      <p:pic>
        <p:nvPicPr>
          <p:cNvPr id="118" name="2021-09-25 10.09.23.jpg" descr="2021-09-25 10.09.23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6645"/>
          <a:stretch>
            <a:fillRect/>
          </a:stretch>
        </p:blipFill>
        <p:spPr>
          <a:xfrm>
            <a:off x="17727835" y="2916617"/>
            <a:ext cx="5567499" cy="34805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" name="Group"/>
          <p:cNvGrpSpPr/>
          <p:nvPr/>
        </p:nvGrpSpPr>
        <p:grpSpPr>
          <a:xfrm>
            <a:off x="12026968" y="7468311"/>
            <a:ext cx="12537570" cy="4837847"/>
            <a:chOff x="0" y="0"/>
            <a:chExt cx="12537568" cy="4837846"/>
          </a:xfrm>
        </p:grpSpPr>
        <p:pic>
          <p:nvPicPr>
            <p:cNvPr id="119" name="Picture 17" descr="Picture 1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336437" cy="48378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7" name="Group 26"/>
            <p:cNvGrpSpPr/>
            <p:nvPr/>
          </p:nvGrpSpPr>
          <p:grpSpPr>
            <a:xfrm>
              <a:off x="6039946" y="1000910"/>
              <a:ext cx="6497623" cy="3381021"/>
              <a:chOff x="0" y="0"/>
              <a:chExt cx="6497621" cy="3381020"/>
            </a:xfrm>
          </p:grpSpPr>
          <p:pic>
            <p:nvPicPr>
              <p:cNvPr id="120" name="Picture 27" descr="Picture 2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6200000">
                <a:off x="1569995" y="-1569996"/>
                <a:ext cx="3196448" cy="6336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1" name="Straight Arrow Connector 28"/>
              <p:cNvSpPr/>
              <p:nvPr/>
            </p:nvSpPr>
            <p:spPr>
              <a:xfrm>
                <a:off x="1257819" y="730541"/>
                <a:ext cx="810783" cy="212057"/>
              </a:xfrm>
              <a:prstGeom prst="line">
                <a:avLst/>
              </a:prstGeom>
              <a:noFill/>
              <a:ln w="114300" cap="flat">
                <a:solidFill>
                  <a:srgbClr val="FFC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513">
                  <a:defRPr sz="3600">
                    <a:solidFill>
                      <a:srgbClr val="0F124A"/>
                    </a:solidFill>
                  </a:defRPr>
                </a:pPr>
              </a:p>
            </p:txBody>
          </p:sp>
          <p:sp>
            <p:nvSpPr>
              <p:cNvPr id="122" name="Straight Arrow Connector 29"/>
              <p:cNvSpPr/>
              <p:nvPr/>
            </p:nvSpPr>
            <p:spPr>
              <a:xfrm flipH="1">
                <a:off x="2659414" y="655730"/>
                <a:ext cx="590260" cy="286868"/>
              </a:xfrm>
              <a:prstGeom prst="line">
                <a:avLst/>
              </a:prstGeom>
              <a:noFill/>
              <a:ln w="114300" cap="flat">
                <a:solidFill>
                  <a:srgbClr val="FFC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513">
                  <a:defRPr sz="3600">
                    <a:solidFill>
                      <a:srgbClr val="0F124A"/>
                    </a:solidFill>
                  </a:defRPr>
                </a:pPr>
              </a:p>
            </p:txBody>
          </p:sp>
          <p:sp>
            <p:nvSpPr>
              <p:cNvPr id="123" name="TextBox 30"/>
              <p:cNvSpPr txBox="1"/>
              <p:nvPr/>
            </p:nvSpPr>
            <p:spPr>
              <a:xfrm>
                <a:off x="161183" y="242344"/>
                <a:ext cx="2106027" cy="577648"/>
              </a:xfrm>
              <a:prstGeom prst="rect">
                <a:avLst/>
              </a:prstGeom>
              <a:solidFill>
                <a:srgbClr val="FFFF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l" defTabSz="1828513">
                  <a:defRPr>
                    <a:solidFill>
                      <a:srgbClr val="0F124A"/>
                    </a:solidFill>
                  </a:defRPr>
                </a:lvl1pPr>
              </a:lstStyle>
              <a:p>
                <a:pPr/>
                <a:r>
                  <a:t>Power </a:t>
                </a:r>
              </a:p>
            </p:txBody>
          </p:sp>
          <p:sp>
            <p:nvSpPr>
              <p:cNvPr id="124" name="TextBox 31"/>
              <p:cNvSpPr txBox="1"/>
              <p:nvPr/>
            </p:nvSpPr>
            <p:spPr>
              <a:xfrm>
                <a:off x="2968423" y="242340"/>
                <a:ext cx="3529199" cy="577648"/>
              </a:xfrm>
              <a:prstGeom prst="rect">
                <a:avLst/>
              </a:prstGeom>
              <a:solidFill>
                <a:srgbClr val="FFFF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l" defTabSz="1828513">
                  <a:defRPr>
                    <a:solidFill>
                      <a:srgbClr val="0F124A"/>
                    </a:solidFill>
                  </a:defRPr>
                </a:lvl1pPr>
              </a:lstStyle>
              <a:p>
                <a:pPr/>
                <a:r>
                  <a:t>Data IN/OUT</a:t>
                </a:r>
              </a:p>
            </p:txBody>
          </p:sp>
          <p:sp>
            <p:nvSpPr>
              <p:cNvPr id="125" name="TextBox 32"/>
              <p:cNvSpPr txBox="1"/>
              <p:nvPr/>
            </p:nvSpPr>
            <p:spPr>
              <a:xfrm>
                <a:off x="2968428" y="2803373"/>
                <a:ext cx="1545165" cy="577648"/>
              </a:xfrm>
              <a:prstGeom prst="rect">
                <a:avLst/>
              </a:prstGeom>
              <a:solidFill>
                <a:srgbClr val="FFFF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l" defTabSz="1828513">
                  <a:defRPr>
                    <a:solidFill>
                      <a:srgbClr val="0F124A"/>
                    </a:solidFill>
                  </a:defRPr>
                </a:lvl1pPr>
              </a:lstStyle>
              <a:p>
                <a:pPr/>
                <a:r>
                  <a:t>HV</a:t>
                </a:r>
              </a:p>
            </p:txBody>
          </p:sp>
          <p:sp>
            <p:nvSpPr>
              <p:cNvPr id="126" name="Straight Arrow Connector 33"/>
              <p:cNvSpPr/>
              <p:nvPr/>
            </p:nvSpPr>
            <p:spPr>
              <a:xfrm flipH="1" flipV="1">
                <a:off x="2499140" y="1887877"/>
                <a:ext cx="750533" cy="838407"/>
              </a:xfrm>
              <a:prstGeom prst="line">
                <a:avLst/>
              </a:prstGeom>
              <a:noFill/>
              <a:ln w="114300" cap="flat">
                <a:solidFill>
                  <a:srgbClr val="FFC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513">
                  <a:defRPr sz="3600">
                    <a:solidFill>
                      <a:srgbClr val="0F124A"/>
                    </a:solidFill>
                  </a:defRPr>
                </a:pPr>
              </a:p>
            </p:txBody>
          </p:sp>
        </p:grpSp>
      </p:grpSp>
      <p:sp>
        <p:nvSpPr>
          <p:cNvPr id="129" name="Depleted Monolithic Active Pixel Detectors"/>
          <p:cNvSpPr txBox="1"/>
          <p:nvPr/>
        </p:nvSpPr>
        <p:spPr>
          <a:xfrm>
            <a:off x="1103085" y="1737387"/>
            <a:ext cx="10994587" cy="66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1828707">
              <a:lnSpc>
                <a:spcPts val="3600"/>
              </a:lnSpc>
              <a:defRPr b="1" sz="4200">
                <a:solidFill>
                  <a:srgbClr val="0F124A"/>
                </a:solidFill>
              </a:defRPr>
            </a:lvl1pPr>
          </a:lstStyle>
          <a:p>
            <a:pPr/>
            <a:r>
              <a:t>Depleted Monolithic Active Pixel Detectors</a:t>
            </a:r>
          </a:p>
        </p:txBody>
      </p:sp>
      <p:sp>
        <p:nvSpPr>
          <p:cNvPr id="130" name="TextBox 7"/>
          <p:cNvSpPr txBox="1"/>
          <p:nvPr/>
        </p:nvSpPr>
        <p:spPr>
          <a:xfrm>
            <a:off x="21594836" y="12416278"/>
            <a:ext cx="1715364" cy="71248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>
            <a:lvl1pPr algn="l">
              <a:spcBef>
                <a:spcPts val="1300"/>
              </a:spcBef>
              <a:defRPr sz="4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F. Palla</a:t>
            </a:r>
          </a:p>
        </p:txBody>
      </p:sp>
      <p:sp>
        <p:nvSpPr>
          <p:cNvPr id="131" name="TextBox 12"/>
          <p:cNvSpPr txBox="1"/>
          <p:nvPr/>
        </p:nvSpPr>
        <p:spPr>
          <a:xfrm>
            <a:off x="1875761" y="12452776"/>
            <a:ext cx="11947501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513">
              <a:defRPr sz="3600">
                <a:solidFill>
                  <a:srgbClr val="0096FF"/>
                </a:solidFill>
              </a:defRPr>
            </a:lvl1pPr>
          </a:lstStyle>
          <a:p>
            <a:pPr/>
            <a:r>
              <a:t>See talk by F. Palla for more details on the vertex tracker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Vertex detector mechanical integration </a:t>
            </a:r>
          </a:p>
        </p:txBody>
      </p:sp>
      <p:sp>
        <p:nvSpPr>
          <p:cNvPr id="134" name="Content Placeholder 2"/>
          <p:cNvSpPr txBox="1"/>
          <p:nvPr>
            <p:ph type="body" idx="1"/>
          </p:nvPr>
        </p:nvSpPr>
        <p:spPr>
          <a:xfrm>
            <a:off x="535751" y="1348203"/>
            <a:ext cx="17351965" cy="10349688"/>
          </a:xfrm>
          <a:prstGeom prst="rect">
            <a:avLst/>
          </a:prstGeom>
        </p:spPr>
        <p:txBody>
          <a:bodyPr/>
          <a:lstStyle/>
          <a:p>
            <a:pPr marL="441157" indent="-441157">
              <a:defRPr sz="5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Vertex design based on:</a:t>
            </a:r>
          </a:p>
          <a:p>
            <a:pPr lvl="1" marL="862263" indent="-481263">
              <a:defRPr sz="4800">
                <a:solidFill>
                  <a:srgbClr val="008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ARCADIA inner 3 layers</a:t>
            </a:r>
          </a:p>
          <a:p>
            <a:pPr lvl="2" marL="1079500" indent="-444500">
              <a:buBlip>
                <a:blip r:embed="rId2"/>
              </a:buBlip>
              <a:defRPr sz="4000">
                <a:solidFill>
                  <a:srgbClr val="0096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Air cooled</a:t>
            </a:r>
            <a:endParaRPr>
              <a:solidFill>
                <a:srgbClr val="CCFFFF"/>
              </a:solidFill>
            </a:endParaRPr>
          </a:p>
          <a:p>
            <a:pPr lvl="1" marL="862263" indent="-481263">
              <a:defRPr sz="48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AtlasPix3 outer 2 layers/disks</a:t>
            </a:r>
          </a:p>
          <a:p>
            <a:pPr lvl="2" marL="1036052" indent="-401052">
              <a:buBlip>
                <a:blip r:embed="rId2"/>
              </a:buBlip>
              <a:defRPr sz="4000">
                <a:solidFill>
                  <a:srgbClr val="0096FF"/>
                </a:solidFill>
              </a:defRPr>
            </a:pPr>
            <a:r>
              <a:t>Liquid cooled</a:t>
            </a:r>
          </a:p>
        </p:txBody>
      </p:sp>
      <p:sp>
        <p:nvSpPr>
          <p:cNvPr id="135" name="Slide Number Placeholder 5"/>
          <p:cNvSpPr txBox="1"/>
          <p:nvPr>
            <p:ph type="sldNum" sz="quarter" idx="2"/>
          </p:nvPr>
        </p:nvSpPr>
        <p:spPr>
          <a:xfrm>
            <a:off x="23687309" y="13282215"/>
            <a:ext cx="333376" cy="5746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1828800">
              <a:defRPr sz="28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36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rcRect l="55451" t="5193" r="1064" b="7490"/>
          <a:stretch>
            <a:fillRect/>
          </a:stretch>
        </p:blipFill>
        <p:spPr>
          <a:xfrm>
            <a:off x="195033" y="5335236"/>
            <a:ext cx="11198918" cy="7026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" name="Group 25"/>
          <p:cNvGrpSpPr/>
          <p:nvPr/>
        </p:nvGrpSpPr>
        <p:grpSpPr>
          <a:xfrm>
            <a:off x="13728182" y="2966414"/>
            <a:ext cx="10262935" cy="9881713"/>
            <a:chOff x="0" y="0"/>
            <a:chExt cx="10262934" cy="9881712"/>
          </a:xfrm>
        </p:grpSpPr>
        <p:pic>
          <p:nvPicPr>
            <p:cNvPr id="137" name="Immagine 2" descr="Immagine 2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3934" t="14700" r="5574" b="8797"/>
            <a:stretch>
              <a:fillRect/>
            </a:stretch>
          </p:blipFill>
          <p:spPr>
            <a:xfrm>
              <a:off x="363380" y="0"/>
              <a:ext cx="9899554" cy="6985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Picture 23" descr="Picture 2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443718"/>
              <a:ext cx="10262935" cy="2437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TextBox 24"/>
            <p:cNvSpPr txBox="1"/>
            <p:nvPr/>
          </p:nvSpPr>
          <p:spPr>
            <a:xfrm>
              <a:off x="363381" y="6225346"/>
              <a:ext cx="2622187" cy="965469"/>
            </a:xfrm>
            <a:prstGeom prst="rect">
              <a:avLst/>
            </a:prstGeom>
            <a:solidFill>
              <a:srgbClr val="3333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l">
                <a:spcBef>
                  <a:spcPts val="1300"/>
                </a:spcBef>
                <a:defRPr sz="5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Layer 1</a:t>
              </a:r>
            </a:p>
          </p:txBody>
        </p:sp>
      </p:grpSp>
      <p:pic>
        <p:nvPicPr>
          <p:cNvPr id="141" name="Immagine 4" descr="Immagine 4"/>
          <p:cNvPicPr>
            <a:picLocks noChangeAspect="1"/>
          </p:cNvPicPr>
          <p:nvPr/>
        </p:nvPicPr>
        <p:blipFill>
          <a:blip r:embed="rId6">
            <a:extLst/>
          </a:blip>
          <a:srcRect l="57036" t="13255" r="3895" b="9845"/>
          <a:stretch>
            <a:fillRect/>
          </a:stretch>
        </p:blipFill>
        <p:spPr>
          <a:xfrm>
            <a:off x="191884" y="7256246"/>
            <a:ext cx="10762943" cy="59588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9"/>
          <p:cNvGrpSpPr/>
          <p:nvPr/>
        </p:nvGrpSpPr>
        <p:grpSpPr>
          <a:xfrm>
            <a:off x="8752112" y="2652221"/>
            <a:ext cx="15432919" cy="7741651"/>
            <a:chOff x="0" y="0"/>
            <a:chExt cx="15432918" cy="7741649"/>
          </a:xfrm>
        </p:grpSpPr>
        <p:pic>
          <p:nvPicPr>
            <p:cNvPr id="142" name="Immagine 4" descr="Immagine 4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8430" t="13255" r="6686" b="9845"/>
            <a:stretch>
              <a:fillRect/>
            </a:stretch>
          </p:blipFill>
          <p:spPr>
            <a:xfrm>
              <a:off x="1819037" y="-1"/>
              <a:ext cx="13613882" cy="7741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" name="TextBox 11"/>
            <p:cNvSpPr txBox="1"/>
            <p:nvPr/>
          </p:nvSpPr>
          <p:spPr>
            <a:xfrm>
              <a:off x="0" y="6310976"/>
              <a:ext cx="3414038" cy="965468"/>
            </a:xfrm>
            <a:prstGeom prst="rect">
              <a:avLst/>
            </a:prstGeom>
            <a:solidFill>
              <a:srgbClr val="3333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>
                <a:spcBef>
                  <a:spcPts val="1300"/>
                </a:spcBef>
                <a:defRPr sz="5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Outer layer</a:t>
              </a:r>
            </a:p>
          </p:txBody>
        </p:sp>
      </p:grpSp>
      <p:pic>
        <p:nvPicPr>
          <p:cNvPr id="145" name="Immagine 9" descr="Immagine 9"/>
          <p:cNvPicPr>
            <a:picLocks noChangeAspect="1"/>
          </p:cNvPicPr>
          <p:nvPr/>
        </p:nvPicPr>
        <p:blipFill>
          <a:blip r:embed="rId8">
            <a:extLst/>
          </a:blip>
          <a:srcRect l="0" t="9612" r="0" b="33937"/>
          <a:stretch>
            <a:fillRect/>
          </a:stretch>
        </p:blipFill>
        <p:spPr>
          <a:xfrm>
            <a:off x="10571150" y="2465509"/>
            <a:ext cx="13613881" cy="5763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magine 3" descr="Immagine 3"/>
          <p:cNvPicPr>
            <a:picLocks noChangeAspect="1"/>
          </p:cNvPicPr>
          <p:nvPr/>
        </p:nvPicPr>
        <p:blipFill>
          <a:blip r:embed="rId9">
            <a:extLst/>
          </a:blip>
          <a:srcRect l="4400" t="6223" r="0" b="38532"/>
          <a:stretch>
            <a:fillRect/>
          </a:stretch>
        </p:blipFill>
        <p:spPr>
          <a:xfrm>
            <a:off x="10635151" y="7282460"/>
            <a:ext cx="13748848" cy="5958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xit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6" dur="500" fill="hold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0" dur="500" fill="hold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Class="entr" nodeType="after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7"/>
      <p:bldP build="whole" bldLvl="1" animBg="1" rev="0" advAuto="0" spid="144" grpId="2"/>
      <p:bldP build="whole" bldLvl="1" animBg="1" rev="0" advAuto="0" spid="140" grpId="5"/>
      <p:bldP build="p" bldLvl="5" animBg="1" rev="0" advAuto="0" spid="134" grpId="3"/>
      <p:bldP build="whole" bldLvl="1" animBg="1" rev="0" advAuto="0" spid="141" grpId="1"/>
      <p:bldP build="whole" bldLvl="1" animBg="1" rev="0" advAuto="0" spid="145" grpId="6"/>
      <p:bldP build="whole" bldLvl="1" animBg="1" rev="0" advAuto="0" spid="136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Vertex detector: ID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Vertex detector: IDEA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3495" r="0" b="7308"/>
          <a:stretch>
            <a:fillRect/>
          </a:stretch>
        </p:blipFill>
        <p:spPr>
          <a:xfrm>
            <a:off x="983456" y="2934100"/>
            <a:ext cx="22417136" cy="9276175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General integration"/>
          <p:cNvSpPr txBox="1"/>
          <p:nvPr/>
        </p:nvSpPr>
        <p:spPr>
          <a:xfrm>
            <a:off x="1703009" y="1503938"/>
            <a:ext cx="8003849" cy="118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1828707">
              <a:lnSpc>
                <a:spcPts val="8000"/>
              </a:lnSpc>
              <a:defRPr sz="7000">
                <a:solidFill>
                  <a:srgbClr val="0F124A"/>
                </a:solidFill>
              </a:defRPr>
            </a:lvl1pPr>
          </a:lstStyle>
          <a:p>
            <a:pPr/>
            <a:r>
              <a:t>General integration </a:t>
            </a:r>
          </a:p>
        </p:txBody>
      </p:sp>
      <p:sp>
        <p:nvSpPr>
          <p:cNvPr id="152" name="TextBox 7"/>
          <p:cNvSpPr txBox="1"/>
          <p:nvPr/>
        </p:nvSpPr>
        <p:spPr>
          <a:xfrm>
            <a:off x="21594836" y="12416278"/>
            <a:ext cx="1715364" cy="71248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>
            <a:lvl1pPr algn="l">
              <a:spcBef>
                <a:spcPts val="1300"/>
              </a:spcBef>
              <a:defRPr sz="4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F. Palla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Vertex detector: ID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Vertex detector: IDEA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13" y="2154851"/>
            <a:ext cx="20537686" cy="10540239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Box 7"/>
          <p:cNvSpPr txBox="1"/>
          <p:nvPr/>
        </p:nvSpPr>
        <p:spPr>
          <a:xfrm>
            <a:off x="20976392" y="12396926"/>
            <a:ext cx="2437676" cy="71248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>
            <a:lvl1pPr algn="l">
              <a:spcBef>
                <a:spcPts val="1300"/>
              </a:spcBef>
              <a:defRPr sz="4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C. Turrioni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90696" y="1287840"/>
            <a:ext cx="8629501" cy="5031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"/>
          <p:cNvGrpSpPr/>
          <p:nvPr/>
        </p:nvGrpSpPr>
        <p:grpSpPr>
          <a:xfrm>
            <a:off x="11900346" y="5473272"/>
            <a:ext cx="10408943" cy="7680674"/>
            <a:chOff x="0" y="0"/>
            <a:chExt cx="10408942" cy="7680672"/>
          </a:xfrm>
        </p:grpSpPr>
        <p:grpSp>
          <p:nvGrpSpPr>
            <p:cNvPr id="162" name="Group 13"/>
            <p:cNvGrpSpPr/>
            <p:nvPr/>
          </p:nvGrpSpPr>
          <p:grpSpPr>
            <a:xfrm>
              <a:off x="0" y="0"/>
              <a:ext cx="10408943" cy="7680673"/>
              <a:chOff x="0" y="0"/>
              <a:chExt cx="10408942" cy="7680672"/>
            </a:xfrm>
          </p:grpSpPr>
          <p:sp>
            <p:nvSpPr>
              <p:cNvPr id="160" name="TextBox 8"/>
              <p:cNvSpPr txBox="1"/>
              <p:nvPr/>
            </p:nvSpPr>
            <p:spPr>
              <a:xfrm>
                <a:off x="1326011" y="1062444"/>
                <a:ext cx="2633280" cy="143068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spcBef>
                    <a:spcPts val="500"/>
                  </a:spcBef>
                  <a:defRPr sz="380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ZH (H</a:t>
                </a:r>
                <a:r>
                  <a:rPr>
                    <a:latin typeface="Wingdings"/>
                    <a:ea typeface="Wingdings"/>
                    <a:cs typeface="Wingdings"/>
                    <a:sym typeface="Wingdings"/>
                  </a:rPr>
                  <a:t>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mm</a:t>
                </a:r>
                <a:r>
                  <a:t>)</a:t>
                </a:r>
                <a:endParaRPr>
                  <a:solidFill>
                    <a:srgbClr val="FFFF00"/>
                  </a:solidFill>
                </a:endParaRPr>
              </a:p>
              <a:p>
                <a:pPr algn="l" defTabSz="914400">
                  <a:spcBef>
                    <a:spcPts val="500"/>
                  </a:spcBef>
                  <a:defRPr sz="380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Muon p</a:t>
                </a:r>
                <a:r>
                  <a:rPr baseline="-5999"/>
                  <a:t>t</a:t>
                </a:r>
              </a:p>
            </p:txBody>
          </p:sp>
          <p:pic>
            <p:nvPicPr>
              <p:cNvPr id="161" name="Picture 7" descr="Picture 7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0408943" cy="76806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3" name="TextBox 12"/>
            <p:cNvSpPr txBox="1"/>
            <p:nvPr/>
          </p:nvSpPr>
          <p:spPr>
            <a:xfrm>
              <a:off x="1255484" y="1059455"/>
              <a:ext cx="2600465" cy="143699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spcBef>
                  <a:spcPts val="500"/>
                </a:spcBef>
                <a:defRPr sz="38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ZH (H</a:t>
              </a: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mm</a:t>
              </a:r>
              <a:r>
                <a:t>)</a:t>
              </a:r>
              <a:endParaRPr>
                <a:solidFill>
                  <a:srgbClr val="FFFF00"/>
                </a:solidFill>
              </a:endParaRPr>
            </a:p>
            <a:p>
              <a:pPr algn="l" defTabSz="914400">
                <a:spcBef>
                  <a:spcPts val="500"/>
                </a:spcBef>
                <a:defRPr sz="38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Muon p</a:t>
              </a:r>
              <a:r>
                <a:rPr baseline="-5999"/>
                <a:t>t</a:t>
              </a:r>
            </a:p>
          </p:txBody>
        </p:sp>
      </p:grpSp>
      <p:grpSp>
        <p:nvGrpSpPr>
          <p:cNvPr id="169" name="Group 9"/>
          <p:cNvGrpSpPr/>
          <p:nvPr/>
        </p:nvGrpSpPr>
        <p:grpSpPr>
          <a:xfrm>
            <a:off x="11890654" y="2875180"/>
            <a:ext cx="10428328" cy="10180441"/>
            <a:chOff x="0" y="0"/>
            <a:chExt cx="10428327" cy="10180439"/>
          </a:xfrm>
        </p:grpSpPr>
        <p:grpSp>
          <p:nvGrpSpPr>
            <p:cNvPr id="167" name="Group 15"/>
            <p:cNvGrpSpPr/>
            <p:nvPr/>
          </p:nvGrpSpPr>
          <p:grpSpPr>
            <a:xfrm>
              <a:off x="0" y="0"/>
              <a:ext cx="10428328" cy="10180441"/>
              <a:chOff x="0" y="0"/>
              <a:chExt cx="10428327" cy="10180439"/>
            </a:xfrm>
          </p:grpSpPr>
          <p:pic>
            <p:nvPicPr>
              <p:cNvPr id="165" name="Picture 16" descr="Picture 1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0428328" cy="101804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6" name="TextBox 17"/>
              <p:cNvSpPr txBox="1"/>
              <p:nvPr/>
            </p:nvSpPr>
            <p:spPr>
              <a:xfrm>
                <a:off x="6405748" y="6566220"/>
                <a:ext cx="3736897" cy="11644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spcBef>
                    <a:spcPts val="600"/>
                  </a:spcBef>
                  <a:defRPr b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90 degree</a:t>
                </a:r>
              </a:p>
            </p:txBody>
          </p:sp>
        </p:grpSp>
        <p:sp>
          <p:nvSpPr>
            <p:cNvPr id="168" name="TextBox 6"/>
            <p:cNvSpPr txBox="1"/>
            <p:nvPr/>
          </p:nvSpPr>
          <p:spPr>
            <a:xfrm>
              <a:off x="4048472" y="1606396"/>
              <a:ext cx="1247215" cy="517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spcBef>
                  <a:spcPts val="200"/>
                </a:spcBef>
                <a:defRPr sz="900"/>
              </a:lvl1pPr>
            </a:lstStyle>
            <a:p>
              <a:pPr/>
              <a:r>
                <a:t>MS only</a:t>
              </a:r>
            </a:p>
          </p:txBody>
        </p:sp>
      </p:grpSp>
      <p:grpSp>
        <p:nvGrpSpPr>
          <p:cNvPr id="172" name="Group 14"/>
          <p:cNvGrpSpPr/>
          <p:nvPr/>
        </p:nvGrpSpPr>
        <p:grpSpPr>
          <a:xfrm>
            <a:off x="1764458" y="4957154"/>
            <a:ext cx="8547006" cy="8276812"/>
            <a:chOff x="0" y="0"/>
            <a:chExt cx="8547004" cy="8276811"/>
          </a:xfrm>
        </p:grpSpPr>
        <p:pic>
          <p:nvPicPr>
            <p:cNvPr id="170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-1" y="-1"/>
              <a:ext cx="8547006" cy="8276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TextBox 12"/>
            <p:cNvSpPr txBox="1"/>
            <p:nvPr/>
          </p:nvSpPr>
          <p:spPr>
            <a:xfrm>
              <a:off x="5478009" y="2507303"/>
              <a:ext cx="2600465" cy="143699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spcBef>
                  <a:spcPts val="500"/>
                </a:spcBef>
                <a:defRPr sz="38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ZH (Z</a:t>
              </a: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mm</a:t>
              </a:r>
              <a:r>
                <a:t>)</a:t>
              </a:r>
              <a:endParaRPr>
                <a:solidFill>
                  <a:srgbClr val="FFFF00"/>
                </a:solidFill>
              </a:endParaRPr>
            </a:p>
            <a:p>
              <a:pPr algn="l" defTabSz="914400">
                <a:spcBef>
                  <a:spcPts val="500"/>
                </a:spcBef>
                <a:defRPr sz="38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Muon p</a:t>
              </a:r>
              <a:r>
                <a:rPr baseline="-5999"/>
                <a:t>t</a:t>
              </a:r>
            </a:p>
          </p:txBody>
        </p:sp>
      </p:grpSp>
      <p:sp>
        <p:nvSpPr>
          <p:cNvPr id="173" name="Momentum measur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Momentum measurement</a:t>
            </a: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5" name="Z or H decay muons in ZH events have rather low pt…"/>
          <p:cNvSpPr txBox="1"/>
          <p:nvPr/>
        </p:nvSpPr>
        <p:spPr>
          <a:xfrm>
            <a:off x="3083951" y="1330736"/>
            <a:ext cx="15294119" cy="161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85800" indent="-685800" algn="l">
              <a:lnSpc>
                <a:spcPct val="130000"/>
              </a:lnSpc>
              <a:buSzPct val="100000"/>
              <a:buChar char="✦"/>
              <a:defRPr sz="4400">
                <a:solidFill>
                  <a:srgbClr val="FF2600"/>
                </a:solidFill>
              </a:defRPr>
            </a:pPr>
            <a:r>
              <a:t>Z or H decay muons in ZH events have rather low p</a:t>
            </a:r>
            <a:r>
              <a:rPr baseline="-5999"/>
              <a:t>t</a:t>
            </a:r>
          </a:p>
          <a:p>
            <a:pPr lvl="1" marL="1143000" indent="-685800" algn="l">
              <a:lnSpc>
                <a:spcPct val="130000"/>
              </a:lnSpc>
              <a:buSzPct val="100000"/>
              <a:buChar char="❖"/>
              <a:defRPr sz="4400">
                <a:solidFill>
                  <a:srgbClr val="FF2600"/>
                </a:solidFill>
              </a:defRPr>
            </a:pPr>
            <a:r>
              <a:t>Transparency more important than asymptotic resolution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4727" y="3657889"/>
            <a:ext cx="10264402" cy="9724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3"/>
      <p:bldP build="whole" bldLvl="1" animBg="1" rev="0" advAuto="0" spid="169" grpId="2"/>
      <p:bldP build="whole" bldLvl="1" animBg="1" rev="0" advAuto="0" spid="17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