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3"/>
  </p:notesMasterIdLst>
  <p:handoutMasterIdLst>
    <p:handoutMasterId r:id="rId34"/>
  </p:handoutMasterIdLst>
  <p:sldIdLst>
    <p:sldId id="256" r:id="rId2"/>
    <p:sldId id="340" r:id="rId3"/>
    <p:sldId id="379" r:id="rId4"/>
    <p:sldId id="343" r:id="rId5"/>
    <p:sldId id="344" r:id="rId6"/>
    <p:sldId id="347" r:id="rId7"/>
    <p:sldId id="348" r:id="rId8"/>
    <p:sldId id="350" r:id="rId9"/>
    <p:sldId id="353" r:id="rId10"/>
    <p:sldId id="342" r:id="rId11"/>
    <p:sldId id="328" r:id="rId12"/>
    <p:sldId id="319" r:id="rId13"/>
    <p:sldId id="355" r:id="rId14"/>
    <p:sldId id="345" r:id="rId15"/>
    <p:sldId id="356" r:id="rId16"/>
    <p:sldId id="357" r:id="rId17"/>
    <p:sldId id="358" r:id="rId18"/>
    <p:sldId id="380" r:id="rId19"/>
    <p:sldId id="364" r:id="rId20"/>
    <p:sldId id="366" r:id="rId21"/>
    <p:sldId id="367" r:id="rId22"/>
    <p:sldId id="369" r:id="rId23"/>
    <p:sldId id="370" r:id="rId24"/>
    <p:sldId id="371" r:id="rId25"/>
    <p:sldId id="372" r:id="rId26"/>
    <p:sldId id="373" r:id="rId27"/>
    <p:sldId id="374" r:id="rId28"/>
    <p:sldId id="377" r:id="rId29"/>
    <p:sldId id="307" r:id="rId30"/>
    <p:sldId id="378" r:id="rId31"/>
    <p:sldId id="336" r:id="rId32"/>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B2B46"/>
    <a:srgbClr val="666B66"/>
    <a:srgbClr val="BF5C28"/>
    <a:srgbClr val="5C0426"/>
    <a:srgbClr val="4B5C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61"/>
    <p:restoredTop sz="94648"/>
  </p:normalViewPr>
  <p:slideViewPr>
    <p:cSldViewPr snapToObjects="1">
      <p:cViewPr varScale="1">
        <p:scale>
          <a:sx n="154" d="100"/>
          <a:sy n="154" d="100"/>
        </p:scale>
        <p:origin x="200" y="216"/>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0197109A-DD25-2647-878B-F35F350EE7D0}" type="datetime1">
              <a:rPr lang="en-US" altLang="en-US"/>
              <a:pPr/>
              <a:t>3/15/24</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886DB3B-F849-9649-97A2-5154D7556A16}" type="slidenum">
              <a:rPr lang="en-US" altLang="en-US"/>
              <a:pPr/>
              <a:t>‹#›</a:t>
            </a:fld>
            <a:endParaRPr lang="en-US" altLang="en-US"/>
          </a:p>
        </p:txBody>
      </p:sp>
    </p:spTree>
    <p:extLst>
      <p:ext uri="{BB962C8B-B14F-4D97-AF65-F5344CB8AC3E}">
        <p14:creationId xmlns:p14="http://schemas.microsoft.com/office/powerpoint/2010/main" val="5729206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7916BC65-E9A2-EB4A-8CE5-31F5A988718B}" type="datetime1">
              <a:rPr lang="en-US" altLang="en-US"/>
              <a:pPr/>
              <a:t>3/15/24</a:t>
            </a:fld>
            <a:endParaRPr lang="en-US" alt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CB0D8B93-E5B3-3A4F-A909-E38788A32D64}" type="slidenum">
              <a:rPr lang="en-US" altLang="en-US"/>
              <a:pPr/>
              <a:t>‹#›</a:t>
            </a:fld>
            <a:endParaRPr lang="en-US" altLang="en-US"/>
          </a:p>
        </p:txBody>
      </p:sp>
    </p:spTree>
    <p:extLst>
      <p:ext uri="{BB962C8B-B14F-4D97-AF65-F5344CB8AC3E}">
        <p14:creationId xmlns:p14="http://schemas.microsoft.com/office/powerpoint/2010/main" val="2082992285"/>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65</a:t>
            </a:r>
          </a:p>
        </p:txBody>
      </p:sp>
      <p:sp>
        <p:nvSpPr>
          <p:cNvPr id="4" name="Slide Number Placeholder 3"/>
          <p:cNvSpPr>
            <a:spLocks noGrp="1"/>
          </p:cNvSpPr>
          <p:nvPr>
            <p:ph type="sldNum" sz="quarter" idx="10"/>
          </p:nvPr>
        </p:nvSpPr>
        <p:spPr/>
        <p:txBody>
          <a:bodyPr/>
          <a:lstStyle/>
          <a:p>
            <a:fld id="{A4C74E8E-1335-2B4B-966F-E9B9F1FFD37C}" type="slidenum">
              <a:rPr lang="en-US" smtClean="0"/>
              <a:t>11</a:t>
            </a:fld>
            <a:endParaRPr lang="en-US"/>
          </a:p>
        </p:txBody>
      </p:sp>
    </p:spTree>
    <p:extLst>
      <p:ext uri="{BB962C8B-B14F-4D97-AF65-F5344CB8AC3E}">
        <p14:creationId xmlns:p14="http://schemas.microsoft.com/office/powerpoint/2010/main" val="23991493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5" name="Picture 6" descr="title footer_gray_41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081589"/>
            <a:ext cx="9144000" cy="61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ubtitle 2"/>
          <p:cNvSpPr>
            <a:spLocks noGrp="1"/>
          </p:cNvSpPr>
          <p:nvPr>
            <p:ph type="subTitle" idx="1"/>
          </p:nvPr>
        </p:nvSpPr>
        <p:spPr>
          <a:xfrm>
            <a:off x="990600" y="3371850"/>
            <a:ext cx="6400800" cy="1314450"/>
          </a:xfrm>
        </p:spPr>
        <p:txBody>
          <a:bodyPr anchor="b"/>
          <a:lstStyle>
            <a:lvl1pPr marL="0" indent="0" algn="l">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p>
        </p:txBody>
      </p:sp>
      <p:sp>
        <p:nvSpPr>
          <p:cNvPr id="9" name="Title 8"/>
          <p:cNvSpPr>
            <a:spLocks noGrp="1"/>
          </p:cNvSpPr>
          <p:nvPr>
            <p:ph type="title"/>
          </p:nvPr>
        </p:nvSpPr>
        <p:spPr>
          <a:xfrm>
            <a:off x="990600" y="1257300"/>
            <a:ext cx="7696200" cy="1314450"/>
          </a:xfrm>
        </p:spPr>
        <p:txBody>
          <a:bodyPr anchor="t">
            <a:normAutofit/>
          </a:bodyPr>
          <a:lstStyle>
            <a:lvl1pPr algn="l">
              <a:defRPr sz="2250"/>
            </a:lvl1pPr>
          </a:lstStyle>
          <a:p>
            <a:r>
              <a:rPr lang="en-US"/>
              <a:t>Click to edit Master title style</a:t>
            </a:r>
            <a:endParaRPr lang="en-US" dirty="0"/>
          </a:p>
        </p:txBody>
      </p:sp>
    </p:spTree>
    <p:extLst>
      <p:ext uri="{BB962C8B-B14F-4D97-AF65-F5344CB8AC3E}">
        <p14:creationId xmlns:p14="http://schemas.microsoft.com/office/powerpoint/2010/main" val="1907351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r>
              <a:rPr lang="en-US" altLang="en-US"/>
              <a:t>2016-06-16</a:t>
            </a:r>
          </a:p>
        </p:txBody>
      </p:sp>
      <p:sp>
        <p:nvSpPr>
          <p:cNvPr id="5" name="Footer Placeholder 4"/>
          <p:cNvSpPr>
            <a:spLocks noGrp="1"/>
          </p:cNvSpPr>
          <p:nvPr>
            <p:ph type="ftr" sz="quarter" idx="11"/>
          </p:nvPr>
        </p:nvSpPr>
        <p:spPr>
          <a:xfrm>
            <a:off x="3124200" y="4767264"/>
            <a:ext cx="2895600" cy="273844"/>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85D52D3-C9C3-1340-8427-CC6EDFE44652}" type="slidenum">
              <a:rPr lang="en-US" altLang="en-US"/>
              <a:pPr/>
              <a:t>‹#›</a:t>
            </a:fld>
            <a:endParaRPr lang="en-US" altLang="en-US"/>
          </a:p>
        </p:txBody>
      </p:sp>
    </p:spTree>
    <p:extLst>
      <p:ext uri="{BB962C8B-B14F-4D97-AF65-F5344CB8AC3E}">
        <p14:creationId xmlns:p14="http://schemas.microsoft.com/office/powerpoint/2010/main" val="1487882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r>
              <a:rPr lang="en-US" altLang="en-US"/>
              <a:t>2016-06-16</a:t>
            </a:r>
          </a:p>
        </p:txBody>
      </p:sp>
      <p:sp>
        <p:nvSpPr>
          <p:cNvPr id="5" name="Footer Placeholder 4"/>
          <p:cNvSpPr>
            <a:spLocks noGrp="1"/>
          </p:cNvSpPr>
          <p:nvPr>
            <p:ph type="ftr" sz="quarter" idx="11"/>
          </p:nvPr>
        </p:nvSpPr>
        <p:spPr>
          <a:xfrm>
            <a:off x="3124200" y="4767264"/>
            <a:ext cx="2895600" cy="273844"/>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F906A4B-52CE-A84E-8671-46EBE4C9507F}" type="slidenum">
              <a:rPr lang="en-US" altLang="en-US"/>
              <a:pPr/>
              <a:t>‹#›</a:t>
            </a:fld>
            <a:endParaRPr lang="en-US" altLang="en-US"/>
          </a:p>
        </p:txBody>
      </p:sp>
    </p:spTree>
    <p:extLst>
      <p:ext uri="{BB962C8B-B14F-4D97-AF65-F5344CB8AC3E}">
        <p14:creationId xmlns:p14="http://schemas.microsoft.com/office/powerpoint/2010/main" val="1546701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a:xfrm>
            <a:off x="457200" y="4767264"/>
            <a:ext cx="1594520" cy="273844"/>
          </a:xfrm>
          <a:prstGeom prst="rect">
            <a:avLst/>
          </a:prstGeom>
        </p:spPr>
        <p:txBody>
          <a:bodyPr vert="horz" wrap="square" lIns="91440" tIns="45720" rIns="91440" bIns="45720" numCol="1" anchor="t" anchorCtr="0" compatLnSpc="1">
            <a:prstTxWarp prst="textNoShape">
              <a:avLst/>
            </a:prstTxWarp>
          </a:bodyPr>
          <a:lstStyle>
            <a:lvl1pPr>
              <a:defRPr sz="1050">
                <a:latin typeface="Calibri" charset="0"/>
              </a:defRPr>
            </a:lvl1pPr>
          </a:lstStyle>
          <a:p>
            <a:r>
              <a:rPr lang="en-US" altLang="en-US"/>
              <a:t>2016-06-16</a:t>
            </a:r>
            <a:endParaRPr lang="en-US" altLang="en-US" dirty="0"/>
          </a:p>
        </p:txBody>
      </p:sp>
      <p:sp>
        <p:nvSpPr>
          <p:cNvPr id="7" name="Footer Placeholder 4"/>
          <p:cNvSpPr>
            <a:spLocks noGrp="1"/>
          </p:cNvSpPr>
          <p:nvPr>
            <p:ph type="ftr" sz="quarter" idx="11"/>
          </p:nvPr>
        </p:nvSpPr>
        <p:spPr>
          <a:xfrm>
            <a:off x="2051720" y="4767264"/>
            <a:ext cx="4806280" cy="273844"/>
          </a:xfrm>
          <a:prstGeom prst="rect">
            <a:avLst/>
          </a:prstGeom>
        </p:spPr>
        <p:txBody>
          <a:bodyPr vert="horz" wrap="square" lIns="91440" tIns="45720" rIns="91440" bIns="45720" numCol="1" anchor="t" anchorCtr="0" compatLnSpc="1">
            <a:prstTxWarp prst="textNoShape">
              <a:avLst/>
            </a:prstTxWarp>
          </a:bodyPr>
          <a:lstStyle>
            <a:lvl1pPr>
              <a:defRPr sz="1050">
                <a:latin typeface="Calibri" charset="0"/>
              </a:defRPr>
            </a:lvl1pPr>
          </a:lstStyle>
          <a:p>
            <a:endParaRPr lang="en-US" altLang="en-US" dirty="0"/>
          </a:p>
        </p:txBody>
      </p:sp>
      <p:sp>
        <p:nvSpPr>
          <p:cNvPr id="8" name="Slide Number Placeholder 5"/>
          <p:cNvSpPr>
            <a:spLocks noGrp="1"/>
          </p:cNvSpPr>
          <p:nvPr>
            <p:ph type="sldNum" sz="quarter" idx="12"/>
          </p:nvPr>
        </p:nvSpPr>
        <p:spPr/>
        <p:txBody>
          <a:bodyPr/>
          <a:lstStyle>
            <a:lvl1pPr>
              <a:defRPr/>
            </a:lvl1pPr>
          </a:lstStyle>
          <a:p>
            <a:fld id="{4D40A276-351C-444C-A1DB-0A27896C7B3D}" type="slidenum">
              <a:rPr lang="en-US" altLang="en-US"/>
              <a:pPr/>
              <a:t>‹#›</a:t>
            </a:fld>
            <a:endParaRPr lang="en-US" altLang="en-US"/>
          </a:p>
        </p:txBody>
      </p:sp>
    </p:spTree>
    <p:extLst>
      <p:ext uri="{BB962C8B-B14F-4D97-AF65-F5344CB8AC3E}">
        <p14:creationId xmlns:p14="http://schemas.microsoft.com/office/powerpoint/2010/main" val="1368362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4"/>
            <a:ext cx="2133600" cy="273844"/>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r>
              <a:rPr lang="en-US" altLang="en-US"/>
              <a:t>2016-06-16</a:t>
            </a:r>
          </a:p>
        </p:txBody>
      </p:sp>
      <p:sp>
        <p:nvSpPr>
          <p:cNvPr id="5" name="Footer Placeholder 4"/>
          <p:cNvSpPr>
            <a:spLocks noGrp="1"/>
          </p:cNvSpPr>
          <p:nvPr>
            <p:ph type="ftr" sz="quarter" idx="11"/>
          </p:nvPr>
        </p:nvSpPr>
        <p:spPr>
          <a:xfrm>
            <a:off x="3124200" y="4767264"/>
            <a:ext cx="2895600" cy="273844"/>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FA078CE-F243-B14B-B607-3C8A0283932D}" type="slidenum">
              <a:rPr lang="en-US" altLang="en-US"/>
              <a:pPr/>
              <a:t>‹#›</a:t>
            </a:fld>
            <a:endParaRPr lang="en-US" altLang="en-US"/>
          </a:p>
        </p:txBody>
      </p:sp>
    </p:spTree>
    <p:extLst>
      <p:ext uri="{BB962C8B-B14F-4D97-AF65-F5344CB8AC3E}">
        <p14:creationId xmlns:p14="http://schemas.microsoft.com/office/powerpoint/2010/main" val="667388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4"/>
            <a:ext cx="2133600" cy="273844"/>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r>
              <a:rPr lang="en-US" altLang="en-US"/>
              <a:t>2016-06-16</a:t>
            </a:r>
          </a:p>
        </p:txBody>
      </p:sp>
      <p:sp>
        <p:nvSpPr>
          <p:cNvPr id="6" name="Footer Placeholder 5"/>
          <p:cNvSpPr>
            <a:spLocks noGrp="1"/>
          </p:cNvSpPr>
          <p:nvPr>
            <p:ph type="ftr" sz="quarter" idx="11"/>
          </p:nvPr>
        </p:nvSpPr>
        <p:spPr>
          <a:xfrm>
            <a:off x="3124200" y="4767264"/>
            <a:ext cx="2895600" cy="273844"/>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09145B18-0006-C946-B6B8-D0E8F70AE44D}" type="slidenum">
              <a:rPr lang="en-US" altLang="en-US"/>
              <a:pPr/>
              <a:t>‹#›</a:t>
            </a:fld>
            <a:endParaRPr lang="en-US" altLang="en-US"/>
          </a:p>
        </p:txBody>
      </p:sp>
    </p:spTree>
    <p:extLst>
      <p:ext uri="{BB962C8B-B14F-4D97-AF65-F5344CB8AC3E}">
        <p14:creationId xmlns:p14="http://schemas.microsoft.com/office/powerpoint/2010/main" val="494590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4"/>
            <a:ext cx="2133600" cy="273844"/>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r>
              <a:rPr lang="en-US" altLang="en-US"/>
              <a:t>2016-06-16</a:t>
            </a:r>
          </a:p>
        </p:txBody>
      </p:sp>
      <p:sp>
        <p:nvSpPr>
          <p:cNvPr id="8" name="Footer Placeholder 7"/>
          <p:cNvSpPr>
            <a:spLocks noGrp="1"/>
          </p:cNvSpPr>
          <p:nvPr>
            <p:ph type="ftr" sz="quarter" idx="11"/>
          </p:nvPr>
        </p:nvSpPr>
        <p:spPr>
          <a:xfrm>
            <a:off x="3124200" y="4767264"/>
            <a:ext cx="2895600" cy="273844"/>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B761549B-65B3-9E49-8D73-4AA0A807E818}" type="slidenum">
              <a:rPr lang="en-US" altLang="en-US"/>
              <a:pPr/>
              <a:t>‹#›</a:t>
            </a:fld>
            <a:endParaRPr lang="en-US" altLang="en-US"/>
          </a:p>
        </p:txBody>
      </p:sp>
    </p:spTree>
    <p:extLst>
      <p:ext uri="{BB962C8B-B14F-4D97-AF65-F5344CB8AC3E}">
        <p14:creationId xmlns:p14="http://schemas.microsoft.com/office/powerpoint/2010/main" val="1828130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4767264"/>
            <a:ext cx="2133600" cy="273844"/>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r>
              <a:rPr lang="en-US" altLang="en-US"/>
              <a:t>2016-06-16</a:t>
            </a:r>
          </a:p>
        </p:txBody>
      </p:sp>
      <p:sp>
        <p:nvSpPr>
          <p:cNvPr id="4" name="Footer Placeholder 3"/>
          <p:cNvSpPr>
            <a:spLocks noGrp="1"/>
          </p:cNvSpPr>
          <p:nvPr>
            <p:ph type="ftr" sz="quarter" idx="11"/>
          </p:nvPr>
        </p:nvSpPr>
        <p:spPr>
          <a:xfrm>
            <a:off x="3124200" y="4767264"/>
            <a:ext cx="2895600" cy="273844"/>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E9013850-703C-3B40-8A7F-5C190675468C}" type="slidenum">
              <a:rPr lang="en-US" altLang="en-US"/>
              <a:pPr/>
              <a:t>‹#›</a:t>
            </a:fld>
            <a:endParaRPr lang="en-US" altLang="en-US"/>
          </a:p>
        </p:txBody>
      </p:sp>
    </p:spTree>
    <p:extLst>
      <p:ext uri="{BB962C8B-B14F-4D97-AF65-F5344CB8AC3E}">
        <p14:creationId xmlns:p14="http://schemas.microsoft.com/office/powerpoint/2010/main" val="1343380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4"/>
            <a:ext cx="2133600" cy="273844"/>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r>
              <a:rPr lang="en-US" altLang="en-US"/>
              <a:t>2016-06-16</a:t>
            </a:r>
          </a:p>
        </p:txBody>
      </p:sp>
      <p:sp>
        <p:nvSpPr>
          <p:cNvPr id="3" name="Footer Placeholder 2"/>
          <p:cNvSpPr>
            <a:spLocks noGrp="1"/>
          </p:cNvSpPr>
          <p:nvPr>
            <p:ph type="ftr" sz="quarter" idx="11"/>
          </p:nvPr>
        </p:nvSpPr>
        <p:spPr>
          <a:xfrm>
            <a:off x="3124200" y="4767264"/>
            <a:ext cx="2895600" cy="273844"/>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59AB3DCC-C22A-474B-ABC6-24314382D7F2}" type="slidenum">
              <a:rPr lang="en-US" altLang="en-US"/>
              <a:pPr/>
              <a:t>‹#›</a:t>
            </a:fld>
            <a:endParaRPr lang="en-US" altLang="en-US"/>
          </a:p>
        </p:txBody>
      </p:sp>
    </p:spTree>
    <p:extLst>
      <p:ext uri="{BB962C8B-B14F-4D97-AF65-F5344CB8AC3E}">
        <p14:creationId xmlns:p14="http://schemas.microsoft.com/office/powerpoint/2010/main" val="1708146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r>
              <a:rPr lang="en-US" altLang="en-US"/>
              <a:t>2016-06-16</a:t>
            </a:r>
          </a:p>
        </p:txBody>
      </p:sp>
      <p:sp>
        <p:nvSpPr>
          <p:cNvPr id="6" name="Footer Placeholder 5"/>
          <p:cNvSpPr>
            <a:spLocks noGrp="1"/>
          </p:cNvSpPr>
          <p:nvPr>
            <p:ph type="ftr" sz="quarter" idx="11"/>
          </p:nvPr>
        </p:nvSpPr>
        <p:spPr>
          <a:xfrm>
            <a:off x="3124200" y="4767264"/>
            <a:ext cx="2895600" cy="273844"/>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01B28D56-3114-5B4F-9DE5-8025EF61B600}" type="slidenum">
              <a:rPr lang="en-US" altLang="en-US"/>
              <a:pPr/>
              <a:t>‹#›</a:t>
            </a:fld>
            <a:endParaRPr lang="en-US" altLang="en-US"/>
          </a:p>
        </p:txBody>
      </p:sp>
    </p:spTree>
    <p:extLst>
      <p:ext uri="{BB962C8B-B14F-4D97-AF65-F5344CB8AC3E}">
        <p14:creationId xmlns:p14="http://schemas.microsoft.com/office/powerpoint/2010/main" val="1258193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r>
              <a:rPr lang="en-US" altLang="en-US"/>
              <a:t>2016-06-16</a:t>
            </a:r>
          </a:p>
        </p:txBody>
      </p:sp>
      <p:sp>
        <p:nvSpPr>
          <p:cNvPr id="6" name="Footer Placeholder 5"/>
          <p:cNvSpPr>
            <a:spLocks noGrp="1"/>
          </p:cNvSpPr>
          <p:nvPr>
            <p:ph type="ftr" sz="quarter" idx="11"/>
          </p:nvPr>
        </p:nvSpPr>
        <p:spPr>
          <a:xfrm>
            <a:off x="3124200" y="4767264"/>
            <a:ext cx="2895600" cy="273844"/>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F02B0B17-3C63-DC44-851B-DD034B3DC1FA}" type="slidenum">
              <a:rPr lang="en-US" altLang="en-US"/>
              <a:pPr/>
              <a:t>‹#›</a:t>
            </a:fld>
            <a:endParaRPr lang="en-US" altLang="en-US"/>
          </a:p>
        </p:txBody>
      </p:sp>
    </p:spTree>
    <p:extLst>
      <p:ext uri="{BB962C8B-B14F-4D97-AF65-F5344CB8AC3E}">
        <p14:creationId xmlns:p14="http://schemas.microsoft.com/office/powerpoint/2010/main" val="191237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6858000" y="4869657"/>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750">
                <a:solidFill>
                  <a:srgbClr val="BFBFBF"/>
                </a:solidFill>
                <a:latin typeface="Calibri" charset="0"/>
              </a:defRPr>
            </a:lvl1pPr>
          </a:lstStyle>
          <a:p>
            <a:fld id="{DAE36C80-3320-4A46-AC85-0375C18294E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hf hdr="0" ftr="0" dt="0"/>
  <p:txStyles>
    <p:titleStyle>
      <a:lvl1pPr algn="l" defTabSz="342892" rtl="0" eaLnBrk="1" fontAlgn="base" hangingPunct="1">
        <a:spcBef>
          <a:spcPct val="0"/>
        </a:spcBef>
        <a:spcAft>
          <a:spcPct val="0"/>
        </a:spcAft>
        <a:defRPr sz="1950" b="1" kern="1200">
          <a:solidFill>
            <a:srgbClr val="666B66"/>
          </a:solidFill>
          <a:latin typeface="Trebuchet MS"/>
          <a:ea typeface="ＭＳ Ｐゴシック" pitchFamily="-112" charset="-128"/>
          <a:cs typeface="Trebuchet MS"/>
        </a:defRPr>
      </a:lvl1pPr>
      <a:lvl2pPr algn="l" defTabSz="342892" rtl="0" eaLnBrk="1" fontAlgn="base" hangingPunct="1">
        <a:spcBef>
          <a:spcPct val="0"/>
        </a:spcBef>
        <a:spcAft>
          <a:spcPct val="0"/>
        </a:spcAft>
        <a:defRPr sz="1950" b="1">
          <a:solidFill>
            <a:srgbClr val="666B66"/>
          </a:solidFill>
          <a:latin typeface="Trebuchet MS" pitchFamily="-112" charset="0"/>
          <a:ea typeface="ＭＳ Ｐゴシック" pitchFamily="-112" charset="-128"/>
        </a:defRPr>
      </a:lvl2pPr>
      <a:lvl3pPr algn="l" defTabSz="342892" rtl="0" eaLnBrk="1" fontAlgn="base" hangingPunct="1">
        <a:spcBef>
          <a:spcPct val="0"/>
        </a:spcBef>
        <a:spcAft>
          <a:spcPct val="0"/>
        </a:spcAft>
        <a:defRPr sz="1950" b="1">
          <a:solidFill>
            <a:srgbClr val="666B66"/>
          </a:solidFill>
          <a:latin typeface="Trebuchet MS" pitchFamily="-112" charset="0"/>
          <a:ea typeface="ＭＳ Ｐゴシック" pitchFamily="-112" charset="-128"/>
        </a:defRPr>
      </a:lvl3pPr>
      <a:lvl4pPr algn="l" defTabSz="342892" rtl="0" eaLnBrk="1" fontAlgn="base" hangingPunct="1">
        <a:spcBef>
          <a:spcPct val="0"/>
        </a:spcBef>
        <a:spcAft>
          <a:spcPct val="0"/>
        </a:spcAft>
        <a:defRPr sz="1950" b="1">
          <a:solidFill>
            <a:srgbClr val="666B66"/>
          </a:solidFill>
          <a:latin typeface="Trebuchet MS" pitchFamily="-112" charset="0"/>
          <a:ea typeface="ＭＳ Ｐゴシック" pitchFamily="-112" charset="-128"/>
        </a:defRPr>
      </a:lvl4pPr>
      <a:lvl5pPr algn="l" defTabSz="342892" rtl="0" eaLnBrk="1" fontAlgn="base" hangingPunct="1">
        <a:spcBef>
          <a:spcPct val="0"/>
        </a:spcBef>
        <a:spcAft>
          <a:spcPct val="0"/>
        </a:spcAft>
        <a:defRPr sz="1950" b="1">
          <a:solidFill>
            <a:srgbClr val="666B66"/>
          </a:solidFill>
          <a:latin typeface="Trebuchet MS" pitchFamily="-112" charset="0"/>
          <a:ea typeface="ＭＳ Ｐゴシック" pitchFamily="-112" charset="-128"/>
        </a:defRPr>
      </a:lvl5pPr>
      <a:lvl6pPr marL="342892" algn="l" defTabSz="342892" rtl="0" eaLnBrk="1" fontAlgn="base" hangingPunct="1">
        <a:spcBef>
          <a:spcPct val="0"/>
        </a:spcBef>
        <a:spcAft>
          <a:spcPct val="0"/>
        </a:spcAft>
        <a:defRPr sz="1950" b="1">
          <a:solidFill>
            <a:schemeClr val="tx2"/>
          </a:solidFill>
          <a:latin typeface="Trebuchet MS" pitchFamily="-112" charset="0"/>
          <a:ea typeface="ＭＳ Ｐゴシック" pitchFamily="-112" charset="-128"/>
        </a:defRPr>
      </a:lvl6pPr>
      <a:lvl7pPr marL="685783" algn="l" defTabSz="342892" rtl="0" eaLnBrk="1" fontAlgn="base" hangingPunct="1">
        <a:spcBef>
          <a:spcPct val="0"/>
        </a:spcBef>
        <a:spcAft>
          <a:spcPct val="0"/>
        </a:spcAft>
        <a:defRPr sz="1950" b="1">
          <a:solidFill>
            <a:schemeClr val="tx2"/>
          </a:solidFill>
          <a:latin typeface="Trebuchet MS" pitchFamily="-112" charset="0"/>
          <a:ea typeface="ＭＳ Ｐゴシック" pitchFamily="-112" charset="-128"/>
        </a:defRPr>
      </a:lvl7pPr>
      <a:lvl8pPr marL="1028675" algn="l" defTabSz="342892" rtl="0" eaLnBrk="1" fontAlgn="base" hangingPunct="1">
        <a:spcBef>
          <a:spcPct val="0"/>
        </a:spcBef>
        <a:spcAft>
          <a:spcPct val="0"/>
        </a:spcAft>
        <a:defRPr sz="1950" b="1">
          <a:solidFill>
            <a:schemeClr val="tx2"/>
          </a:solidFill>
          <a:latin typeface="Trebuchet MS" pitchFamily="-112" charset="0"/>
          <a:ea typeface="ＭＳ Ｐゴシック" pitchFamily="-112" charset="-128"/>
        </a:defRPr>
      </a:lvl8pPr>
      <a:lvl9pPr marL="1371566" algn="l" defTabSz="342892" rtl="0" eaLnBrk="1" fontAlgn="base" hangingPunct="1">
        <a:spcBef>
          <a:spcPct val="0"/>
        </a:spcBef>
        <a:spcAft>
          <a:spcPct val="0"/>
        </a:spcAft>
        <a:defRPr sz="1950" b="1">
          <a:solidFill>
            <a:schemeClr val="tx2"/>
          </a:solidFill>
          <a:latin typeface="Trebuchet MS" pitchFamily="-112" charset="0"/>
          <a:ea typeface="ＭＳ Ｐゴシック" pitchFamily="-112" charset="-128"/>
        </a:defRPr>
      </a:lvl9pPr>
    </p:titleStyle>
    <p:bodyStyle>
      <a:lvl1pPr marL="257168" indent="-257168" algn="l" defTabSz="342892" rtl="0" eaLnBrk="1" fontAlgn="base" hangingPunct="1">
        <a:spcBef>
          <a:spcPct val="20000"/>
        </a:spcBef>
        <a:spcAft>
          <a:spcPct val="0"/>
        </a:spcAft>
        <a:buClr>
          <a:srgbClr val="666B66"/>
        </a:buClr>
        <a:buFont typeface="Arial" charset="0"/>
        <a:buChar char="•"/>
        <a:defRPr kern="1200">
          <a:solidFill>
            <a:srgbClr val="7F7F7F"/>
          </a:solidFill>
          <a:latin typeface="+mn-lt"/>
          <a:ea typeface="ＭＳ Ｐゴシック" pitchFamily="-112" charset="-128"/>
          <a:cs typeface="ＭＳ Ｐゴシック" pitchFamily="-112" charset="-128"/>
        </a:defRPr>
      </a:lvl1pPr>
      <a:lvl2pPr marL="557199" indent="-214308" algn="l" defTabSz="342892" rtl="0" eaLnBrk="1" fontAlgn="base" hangingPunct="1">
        <a:spcBef>
          <a:spcPct val="20000"/>
        </a:spcBef>
        <a:spcAft>
          <a:spcPct val="0"/>
        </a:spcAft>
        <a:buClr>
          <a:srgbClr val="666B66"/>
        </a:buClr>
        <a:buFont typeface="Arial" charset="0"/>
        <a:buChar char="–"/>
        <a:defRPr sz="1200" kern="1200">
          <a:solidFill>
            <a:srgbClr val="7F7F7F"/>
          </a:solidFill>
          <a:latin typeface="+mn-lt"/>
          <a:ea typeface="ＭＳ Ｐゴシック" pitchFamily="-112" charset="-128"/>
          <a:cs typeface="+mn-cs"/>
        </a:defRPr>
      </a:lvl2pPr>
      <a:lvl3pPr marL="857228" indent="-171446" algn="l" defTabSz="342892" rtl="0" eaLnBrk="1" fontAlgn="base" hangingPunct="1">
        <a:spcBef>
          <a:spcPct val="20000"/>
        </a:spcBef>
        <a:spcAft>
          <a:spcPct val="0"/>
        </a:spcAft>
        <a:buClr>
          <a:srgbClr val="666B66"/>
        </a:buClr>
        <a:buFont typeface="Arial" charset="0"/>
        <a:buChar char="•"/>
        <a:defRPr sz="1050" kern="1200">
          <a:solidFill>
            <a:srgbClr val="7F7F7F"/>
          </a:solidFill>
          <a:latin typeface="+mn-lt"/>
          <a:ea typeface="ＭＳ Ｐゴシック" pitchFamily="-112" charset="-128"/>
          <a:cs typeface="+mn-cs"/>
        </a:defRPr>
      </a:lvl3pPr>
      <a:lvl4pPr marL="1200120" indent="-171446" algn="l" defTabSz="342892" rtl="0" eaLnBrk="1" fontAlgn="base" hangingPunct="1">
        <a:spcBef>
          <a:spcPct val="20000"/>
        </a:spcBef>
        <a:spcAft>
          <a:spcPct val="0"/>
        </a:spcAft>
        <a:buClr>
          <a:srgbClr val="666B66"/>
        </a:buClr>
        <a:buFont typeface="Arial" charset="0"/>
        <a:buChar char="–"/>
        <a:defRPr sz="1050" kern="1200">
          <a:solidFill>
            <a:srgbClr val="7F7F7F"/>
          </a:solidFill>
          <a:latin typeface="+mn-lt"/>
          <a:ea typeface="ＭＳ Ｐゴシック" pitchFamily="-112" charset="-128"/>
          <a:cs typeface="+mn-cs"/>
        </a:defRPr>
      </a:lvl4pPr>
      <a:lvl5pPr marL="1543012" indent="-171446" algn="l" defTabSz="342892" rtl="0" eaLnBrk="1" fontAlgn="base" hangingPunct="1">
        <a:spcBef>
          <a:spcPct val="20000"/>
        </a:spcBef>
        <a:spcAft>
          <a:spcPct val="0"/>
        </a:spcAft>
        <a:buClr>
          <a:srgbClr val="666B66"/>
        </a:buClr>
        <a:buFont typeface="Arial" charset="0"/>
        <a:buChar char="»"/>
        <a:defRPr sz="1050" kern="1200">
          <a:solidFill>
            <a:srgbClr val="7F7F7F"/>
          </a:solidFill>
          <a:latin typeface="+mn-lt"/>
          <a:ea typeface="ＭＳ Ｐゴシック" pitchFamily="-112" charset="-128"/>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indico.mit.edu/event/876/manage/" TargetMode="External"/><Relationship Id="rId3" Type="http://schemas.openxmlformats.org/officeDocument/2006/relationships/image" Target="../media/image3.tiff"/><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25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Documents and Settings\repond\My Documents\RPC\Events\edisp\Run_630161_Event_1009.png"/>
          <p:cNvPicPr>
            <a:picLocks noChangeAspect="1"/>
          </p:cNvPicPr>
          <p:nvPr/>
        </p:nvPicPr>
        <p:blipFill rotWithShape="1">
          <a:blip r:embed="rId2" cstate="print">
            <a:alphaModFix amt="36000"/>
          </a:blip>
          <a:srcRect t="4751" b="21188"/>
          <a:stretch/>
        </p:blipFill>
        <p:spPr bwMode="auto">
          <a:xfrm>
            <a:off x="36512" y="0"/>
            <a:ext cx="9144000" cy="5079111"/>
          </a:xfrm>
          <a:prstGeom prst="rect">
            <a:avLst/>
          </a:prstGeom>
          <a:noFill/>
          <a:ln w="9525">
            <a:noFill/>
            <a:miter lim="800000"/>
            <a:headEnd/>
            <a:tailEnd/>
          </a:ln>
        </p:spPr>
      </p:pic>
      <p:pic>
        <p:nvPicPr>
          <p:cNvPr id="2" name="Picture 1"/>
          <p:cNvPicPr>
            <a:picLocks noChangeAspect="1"/>
          </p:cNvPicPr>
          <p:nvPr/>
        </p:nvPicPr>
        <p:blipFill>
          <a:blip r:embed="rId3"/>
          <a:stretch>
            <a:fillRect/>
          </a:stretch>
        </p:blipFill>
        <p:spPr>
          <a:xfrm>
            <a:off x="7483744" y="2578211"/>
            <a:ext cx="1362215" cy="592058"/>
          </a:xfrm>
          <a:prstGeom prst="rect">
            <a:avLst/>
          </a:prstGeom>
        </p:spPr>
      </p:pic>
      <p:pic>
        <p:nvPicPr>
          <p:cNvPr id="9" name="Picture 8"/>
          <p:cNvPicPr>
            <a:picLocks noChangeAspect="1"/>
          </p:cNvPicPr>
          <p:nvPr/>
        </p:nvPicPr>
        <p:blipFill>
          <a:blip r:embed="rId4"/>
          <a:stretch>
            <a:fillRect/>
          </a:stretch>
        </p:blipFill>
        <p:spPr>
          <a:xfrm>
            <a:off x="326469" y="2275154"/>
            <a:ext cx="1147200" cy="1072086"/>
          </a:xfrm>
          <a:prstGeom prst="rect">
            <a:avLst/>
          </a:prstGeom>
        </p:spPr>
      </p:pic>
      <p:sp>
        <p:nvSpPr>
          <p:cNvPr id="13" name="Rectangle 12"/>
          <p:cNvSpPr/>
          <p:nvPr/>
        </p:nvSpPr>
        <p:spPr>
          <a:xfrm>
            <a:off x="1754013" y="758172"/>
            <a:ext cx="5450066" cy="1155361"/>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rPr>
              <a:t>High Segmentation, Radiation-Hard Calorimetry Options for FCC</a:t>
            </a:r>
            <a:endParaRPr lang="en-US" sz="3200" dirty="0"/>
          </a:p>
        </p:txBody>
      </p:sp>
      <p:pic>
        <p:nvPicPr>
          <p:cNvPr id="7" name="Picture 6">
            <a:extLst>
              <a:ext uri="{FF2B5EF4-FFF2-40B4-BE49-F238E27FC236}">
                <a16:creationId xmlns:a16="http://schemas.microsoft.com/office/drawing/2014/main" id="{5BF6D57B-A986-4C4F-97FC-954BF30FEE0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40" b="96508" l="3165" r="96835">
                        <a14:foregroundMark x1="48418" y1="2857" x2="18354" y2="15556"/>
                        <a14:foregroundMark x1="3165" y1="55556" x2="15506" y2="17778"/>
                        <a14:foregroundMark x1="47152" y1="96825" x2="3165" y2="55873"/>
                        <a14:foregroundMark x1="96835" y1="42540" x2="47152" y2="96508"/>
                      </a14:backgroundRemoval>
                    </a14:imgEffect>
                  </a14:imgLayer>
                </a14:imgProps>
              </a:ext>
            </a:extLst>
          </a:blip>
          <a:stretch>
            <a:fillRect/>
          </a:stretch>
        </p:blipFill>
        <p:spPr>
          <a:xfrm>
            <a:off x="332055" y="3579862"/>
            <a:ext cx="1044454" cy="995882"/>
          </a:xfrm>
          <a:prstGeom prst="rect">
            <a:avLst/>
          </a:prstGeom>
          <a:noFill/>
          <a:ln>
            <a:noFill/>
          </a:ln>
        </p:spPr>
      </p:pic>
      <p:pic>
        <p:nvPicPr>
          <p:cNvPr id="11" name="Picture 2" descr="TARLA Internal">
            <a:extLst>
              <a:ext uri="{FF2B5EF4-FFF2-40B4-BE49-F238E27FC236}">
                <a16:creationId xmlns:a16="http://schemas.microsoft.com/office/drawing/2014/main" id="{3C8D39C0-7F9B-2240-B226-7B40A404F6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85791" y="3579862"/>
            <a:ext cx="1226154" cy="469115"/>
          </a:xfrm>
          <a:prstGeom prst="rect">
            <a:avLst/>
          </a:prstGeom>
          <a:noFill/>
          <a:extLst>
            <a:ext uri="{909E8E84-426E-40DD-AFC4-6F175D3DCCD1}">
              <a14:hiddenFill xmlns:a14="http://schemas.microsoft.com/office/drawing/2010/main">
                <a:solidFill>
                  <a:srgbClr val="FFFFFF"/>
                </a:solidFill>
              </a14:hiddenFill>
            </a:ext>
          </a:extLst>
        </p:spPr>
      </p:pic>
      <p:sp>
        <p:nvSpPr>
          <p:cNvPr id="14" name="Subtitle 2">
            <a:extLst>
              <a:ext uri="{FF2B5EF4-FFF2-40B4-BE49-F238E27FC236}">
                <a16:creationId xmlns:a16="http://schemas.microsoft.com/office/drawing/2014/main" id="{26C738E7-2374-D74B-B89A-8C9EC2B9EE7C}"/>
              </a:ext>
            </a:extLst>
          </p:cNvPr>
          <p:cNvSpPr txBox="1">
            <a:spLocks/>
          </p:cNvSpPr>
          <p:nvPr/>
        </p:nvSpPr>
        <p:spPr bwMode="auto">
          <a:xfrm>
            <a:off x="1722417" y="1267023"/>
            <a:ext cx="5450066" cy="381208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defTabSz="342892" rtl="0" eaLnBrk="1" fontAlgn="base" hangingPunct="1">
              <a:spcBef>
                <a:spcPct val="20000"/>
              </a:spcBef>
              <a:spcAft>
                <a:spcPct val="0"/>
              </a:spcAft>
              <a:buClr>
                <a:srgbClr val="666B66"/>
              </a:buClr>
              <a:buFont typeface="Arial" charset="0"/>
              <a:buNone/>
              <a:defRPr kern="1200">
                <a:solidFill>
                  <a:schemeClr val="tx1">
                    <a:tint val="75000"/>
                  </a:schemeClr>
                </a:solidFill>
                <a:latin typeface="+mn-lt"/>
                <a:ea typeface="ＭＳ Ｐゴシック" pitchFamily="-112" charset="-128"/>
                <a:cs typeface="ＭＳ Ｐゴシック" pitchFamily="-112" charset="-128"/>
              </a:defRPr>
            </a:lvl1pPr>
            <a:lvl2pPr marL="342892" indent="0" algn="ctr" defTabSz="342892" rtl="0" eaLnBrk="1" fontAlgn="base" hangingPunct="1">
              <a:spcBef>
                <a:spcPct val="20000"/>
              </a:spcBef>
              <a:spcAft>
                <a:spcPct val="0"/>
              </a:spcAft>
              <a:buClr>
                <a:srgbClr val="666B66"/>
              </a:buClr>
              <a:buFont typeface="Arial" charset="0"/>
              <a:buNone/>
              <a:defRPr sz="1200" kern="1200">
                <a:solidFill>
                  <a:schemeClr val="tx1">
                    <a:tint val="75000"/>
                  </a:schemeClr>
                </a:solidFill>
                <a:latin typeface="+mn-lt"/>
                <a:ea typeface="ＭＳ Ｐゴシック" pitchFamily="-112" charset="-128"/>
                <a:cs typeface="+mn-cs"/>
              </a:defRPr>
            </a:lvl2pPr>
            <a:lvl3pPr marL="685783" indent="0" algn="ctr" defTabSz="342892" rtl="0" eaLnBrk="1" fontAlgn="base" hangingPunct="1">
              <a:spcBef>
                <a:spcPct val="20000"/>
              </a:spcBef>
              <a:spcAft>
                <a:spcPct val="0"/>
              </a:spcAft>
              <a:buClr>
                <a:srgbClr val="666B66"/>
              </a:buClr>
              <a:buFont typeface="Arial" charset="0"/>
              <a:buNone/>
              <a:defRPr sz="1050" kern="1200">
                <a:solidFill>
                  <a:schemeClr val="tx1">
                    <a:tint val="75000"/>
                  </a:schemeClr>
                </a:solidFill>
                <a:latin typeface="+mn-lt"/>
                <a:ea typeface="ＭＳ Ｐゴシック" pitchFamily="-112" charset="-128"/>
                <a:cs typeface="+mn-cs"/>
              </a:defRPr>
            </a:lvl3pPr>
            <a:lvl4pPr marL="1028675" indent="0" algn="ctr" defTabSz="342892" rtl="0" eaLnBrk="1" fontAlgn="base" hangingPunct="1">
              <a:spcBef>
                <a:spcPct val="20000"/>
              </a:spcBef>
              <a:spcAft>
                <a:spcPct val="0"/>
              </a:spcAft>
              <a:buClr>
                <a:srgbClr val="666B66"/>
              </a:buClr>
              <a:buFont typeface="Arial" charset="0"/>
              <a:buNone/>
              <a:defRPr sz="1050" kern="1200">
                <a:solidFill>
                  <a:schemeClr val="tx1">
                    <a:tint val="75000"/>
                  </a:schemeClr>
                </a:solidFill>
                <a:latin typeface="+mn-lt"/>
                <a:ea typeface="ＭＳ Ｐゴシック" pitchFamily="-112" charset="-128"/>
                <a:cs typeface="+mn-cs"/>
              </a:defRPr>
            </a:lvl4pPr>
            <a:lvl5pPr marL="1371566" indent="0" algn="ctr" defTabSz="342892" rtl="0" eaLnBrk="1" fontAlgn="base" hangingPunct="1">
              <a:spcBef>
                <a:spcPct val="20000"/>
              </a:spcBef>
              <a:spcAft>
                <a:spcPct val="0"/>
              </a:spcAft>
              <a:buClr>
                <a:srgbClr val="666B66"/>
              </a:buClr>
              <a:buFont typeface="Arial" charset="0"/>
              <a:buNone/>
              <a:defRPr sz="1050" kern="1200">
                <a:solidFill>
                  <a:schemeClr val="tx1">
                    <a:tint val="75000"/>
                  </a:schemeClr>
                </a:solidFill>
                <a:latin typeface="+mn-lt"/>
                <a:ea typeface="ＭＳ Ｐゴシック" pitchFamily="-112" charset="-128"/>
                <a:cs typeface="+mn-cs"/>
              </a:defRPr>
            </a:lvl5pPr>
            <a:lvl6pPr marL="1714457" indent="0" algn="ctr" defTabSz="342892" rtl="0" eaLnBrk="1" latinLnBrk="0" hangingPunct="1">
              <a:spcBef>
                <a:spcPct val="20000"/>
              </a:spcBef>
              <a:buFont typeface="Arial"/>
              <a:buNone/>
              <a:defRPr sz="1500" kern="1200">
                <a:solidFill>
                  <a:schemeClr val="tx1">
                    <a:tint val="75000"/>
                  </a:schemeClr>
                </a:solidFill>
                <a:latin typeface="+mn-lt"/>
                <a:ea typeface="+mn-ea"/>
                <a:cs typeface="+mn-cs"/>
              </a:defRPr>
            </a:lvl6pPr>
            <a:lvl7pPr marL="2057348" indent="0" algn="ctr" defTabSz="342892" rtl="0" eaLnBrk="1" latinLnBrk="0" hangingPunct="1">
              <a:spcBef>
                <a:spcPct val="20000"/>
              </a:spcBef>
              <a:buFont typeface="Arial"/>
              <a:buNone/>
              <a:defRPr sz="1500" kern="1200">
                <a:solidFill>
                  <a:schemeClr val="tx1">
                    <a:tint val="75000"/>
                  </a:schemeClr>
                </a:solidFill>
                <a:latin typeface="+mn-lt"/>
                <a:ea typeface="+mn-ea"/>
                <a:cs typeface="+mn-cs"/>
              </a:defRPr>
            </a:lvl7pPr>
            <a:lvl8pPr marL="2400240" indent="0" algn="ctr" defTabSz="342892" rtl="0" eaLnBrk="1" latinLnBrk="0" hangingPunct="1">
              <a:spcBef>
                <a:spcPct val="20000"/>
              </a:spcBef>
              <a:buFont typeface="Arial"/>
              <a:buNone/>
              <a:defRPr sz="1500" kern="1200">
                <a:solidFill>
                  <a:schemeClr val="tx1">
                    <a:tint val="75000"/>
                  </a:schemeClr>
                </a:solidFill>
                <a:latin typeface="+mn-lt"/>
                <a:ea typeface="+mn-ea"/>
                <a:cs typeface="+mn-cs"/>
              </a:defRPr>
            </a:lvl8pPr>
            <a:lvl9pPr marL="2743132" indent="0" algn="ctr" defTabSz="342892" rtl="0" eaLnBrk="1" latinLnBrk="0" hangingPunct="1">
              <a:spcBef>
                <a:spcPct val="20000"/>
              </a:spcBef>
              <a:buFont typeface="Arial"/>
              <a:buNone/>
              <a:defRPr sz="1500" kern="1200">
                <a:solidFill>
                  <a:schemeClr val="tx1">
                    <a:tint val="75000"/>
                  </a:schemeClr>
                </a:solidFill>
                <a:latin typeface="+mn-lt"/>
                <a:ea typeface="+mn-ea"/>
                <a:cs typeface="+mn-cs"/>
              </a:defRPr>
            </a:lvl9pPr>
          </a:lstStyle>
          <a:p>
            <a:pPr algn="ctr"/>
            <a:r>
              <a:rPr lang="en-CA" altLang="de-DE" sz="1600" b="1" baseline="30000" dirty="0">
                <a:solidFill>
                  <a:schemeClr val="tx1">
                    <a:lumMod val="75000"/>
                  </a:schemeClr>
                </a:solidFill>
              </a:rPr>
              <a:t>1 </a:t>
            </a:r>
            <a:r>
              <a:rPr lang="en-CA" altLang="de-DE" sz="1600" b="1" dirty="0">
                <a:solidFill>
                  <a:schemeClr val="tx1">
                    <a:lumMod val="75000"/>
                  </a:schemeClr>
                </a:solidFill>
              </a:rPr>
              <a:t>University of Iowa, Iowa City, USA</a:t>
            </a:r>
            <a:r>
              <a:rPr lang="en-US" sz="1600" dirty="0"/>
              <a:t>  	</a:t>
            </a:r>
            <a:endParaRPr lang="en-US" sz="1600" b="1" baseline="30000" dirty="0">
              <a:solidFill>
                <a:srgbClr val="002060"/>
              </a:solidFill>
            </a:endParaRPr>
          </a:p>
          <a:p>
            <a:pPr algn="ctr"/>
            <a:r>
              <a:rPr lang="en-CA" altLang="de-DE" sz="1600" b="1" baseline="30000" dirty="0">
                <a:solidFill>
                  <a:schemeClr val="tx1">
                    <a:lumMod val="75000"/>
                  </a:schemeClr>
                </a:solidFill>
                <a:latin typeface="Calibri" panose="020F0502020204030204" pitchFamily="34" charset="0"/>
              </a:rPr>
              <a:t>2 </a:t>
            </a:r>
            <a:r>
              <a:rPr lang="en-CA" altLang="de-DE" sz="1600" b="1" dirty="0" err="1">
                <a:solidFill>
                  <a:schemeClr val="tx1">
                    <a:lumMod val="75000"/>
                  </a:schemeClr>
                </a:solidFill>
                <a:latin typeface="Calibri" panose="020F0502020204030204" pitchFamily="34" charset="0"/>
              </a:rPr>
              <a:t>Beykent</a:t>
            </a:r>
            <a:r>
              <a:rPr lang="en-CA" altLang="de-DE" sz="1600" b="1" dirty="0">
                <a:solidFill>
                  <a:schemeClr val="tx1">
                    <a:lumMod val="75000"/>
                  </a:schemeClr>
                </a:solidFill>
                <a:latin typeface="Calibri" panose="020F0502020204030204" pitchFamily="34" charset="0"/>
              </a:rPr>
              <a:t> University, Istanbul, Turkey </a:t>
            </a:r>
          </a:p>
          <a:p>
            <a:pPr algn="ctr"/>
            <a:r>
              <a:rPr lang="en-CA" altLang="de-DE" sz="1600" b="1" baseline="30000" dirty="0">
                <a:solidFill>
                  <a:schemeClr val="tx1">
                    <a:lumMod val="75000"/>
                  </a:schemeClr>
                </a:solidFill>
                <a:latin typeface="Calibri" panose="020F0502020204030204" pitchFamily="34" charset="0"/>
              </a:rPr>
              <a:t>3 </a:t>
            </a:r>
            <a:r>
              <a:rPr lang="en-CA" altLang="de-DE" sz="1600" b="1" dirty="0">
                <a:solidFill>
                  <a:schemeClr val="tx1">
                    <a:lumMod val="75000"/>
                  </a:schemeClr>
                </a:solidFill>
                <a:latin typeface="Calibri" panose="020F0502020204030204" pitchFamily="34" charset="0"/>
              </a:rPr>
              <a:t>Turkish Accelerator and Radiation Laboratory, Ankara, Turkey</a:t>
            </a:r>
          </a:p>
          <a:p>
            <a:pPr algn="ctr"/>
            <a:endParaRPr lang="en-US" altLang="de-DE" b="1" dirty="0">
              <a:solidFill>
                <a:srgbClr val="999999"/>
              </a:solidFill>
              <a:latin typeface="Arial" charset="0"/>
              <a:ea typeface="Arial" charset="0"/>
              <a:cs typeface="Arial" charset="0"/>
            </a:endParaRPr>
          </a:p>
          <a:p>
            <a:pPr algn="ctr" rtl="0">
              <a:spcBef>
                <a:spcPts val="0"/>
              </a:spcBef>
              <a:spcAft>
                <a:spcPts val="0"/>
              </a:spcAft>
            </a:pPr>
            <a:r>
              <a:rPr lang="en-US" sz="1200" b="0" i="0" strike="noStrike" dirty="0">
                <a:solidFill>
                  <a:srgbClr val="0097A7"/>
                </a:solidFill>
                <a:effectLst/>
                <a:latin typeface="Arial" panose="020B0604020202020204" pitchFamily="34" charset="0"/>
                <a:hlinkClick r:id="rId8"/>
              </a:rPr>
              <a:t>Second Annual U.S. Future Circular Collider (FCC) Workshop 2024</a:t>
            </a:r>
            <a:endParaRPr lang="en-US" sz="1050" dirty="0">
              <a:effectLst/>
            </a:endParaRPr>
          </a:p>
          <a:p>
            <a:pPr algn="ctr"/>
            <a:r>
              <a:rPr lang="en-US" sz="1200" b="0" i="1" strike="noStrike" dirty="0">
                <a:solidFill>
                  <a:srgbClr val="000000"/>
                </a:solidFill>
                <a:effectLst/>
                <a:latin typeface="Arial" panose="020B0604020202020204" pitchFamily="34" charset="0"/>
                <a:hlinkClick r:id="rId8"/>
              </a:rPr>
              <a:t>25 - 27 Mar</a:t>
            </a:r>
            <a:r>
              <a:rPr lang="en-US" sz="1200" b="0" i="0" u="sng" strike="noStrike" dirty="0">
                <a:solidFill>
                  <a:srgbClr val="000000"/>
                </a:solidFill>
                <a:effectLst/>
                <a:latin typeface="Arial" panose="020B0604020202020204" pitchFamily="34" charset="0"/>
              </a:rPr>
              <a:t>, 2024</a:t>
            </a:r>
            <a:endParaRPr lang="en-US" altLang="de-DE" sz="1050" b="1" u="sng" dirty="0">
              <a:solidFill>
                <a:srgbClr val="999999"/>
              </a:solidFill>
              <a:latin typeface="Arial" charset="0"/>
              <a:ea typeface="Arial" charset="0"/>
              <a:cs typeface="Arial" charset="0"/>
            </a:endParaRPr>
          </a:p>
        </p:txBody>
      </p:sp>
      <p:sp>
        <p:nvSpPr>
          <p:cNvPr id="16" name="Rectangle 15">
            <a:extLst>
              <a:ext uri="{FF2B5EF4-FFF2-40B4-BE49-F238E27FC236}">
                <a16:creationId xmlns:a16="http://schemas.microsoft.com/office/drawing/2014/main" id="{F04D12AC-0EDB-9C42-9923-9A5F20FF784C}"/>
              </a:ext>
            </a:extLst>
          </p:cNvPr>
          <p:cNvSpPr/>
          <p:nvPr/>
        </p:nvSpPr>
        <p:spPr>
          <a:xfrm>
            <a:off x="1761681" y="2067694"/>
            <a:ext cx="5366075" cy="338554"/>
          </a:xfrm>
          <a:prstGeom prst="rect">
            <a:avLst/>
          </a:prstGeom>
        </p:spPr>
        <p:txBody>
          <a:bodyPr wrap="square">
            <a:spAutoFit/>
          </a:bodyPr>
          <a:lstStyle/>
          <a:p>
            <a:pPr algn="ctr"/>
            <a:r>
              <a:rPr lang="en-US" sz="1600" b="1" dirty="0">
                <a:solidFill>
                  <a:srgbClr val="002060"/>
                </a:solidFill>
              </a:rPr>
              <a:t>Y. Onel</a:t>
            </a:r>
            <a:r>
              <a:rPr lang="en-US" sz="1600" b="1" baseline="30000" dirty="0">
                <a:solidFill>
                  <a:srgbClr val="002060"/>
                </a:solidFill>
              </a:rPr>
              <a:t>1</a:t>
            </a:r>
            <a:r>
              <a:rPr lang="en-US" sz="1600" b="1" dirty="0">
                <a:solidFill>
                  <a:srgbClr val="002060"/>
                </a:solidFill>
              </a:rPr>
              <a:t>, B. Bilki</a:t>
            </a:r>
            <a:r>
              <a:rPr lang="en-US" sz="1600" b="1" baseline="30000" dirty="0">
                <a:solidFill>
                  <a:srgbClr val="002060"/>
                </a:solidFill>
              </a:rPr>
              <a:t>1,2,3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AF132C-4D6E-4941-BC97-9BCCCB1946A3}"/>
              </a:ext>
            </a:extLst>
          </p:cNvPr>
          <p:cNvSpPr>
            <a:spLocks noGrp="1"/>
          </p:cNvSpPr>
          <p:nvPr>
            <p:ph type="sldNum" sz="quarter" idx="12"/>
          </p:nvPr>
        </p:nvSpPr>
        <p:spPr/>
        <p:txBody>
          <a:bodyPr/>
          <a:lstStyle/>
          <a:p>
            <a:fld id="{59AB3DCC-C22A-474B-ABC6-24314382D7F2}" type="slidenum">
              <a:rPr lang="en-US" altLang="en-US" smtClean="0"/>
              <a:pPr/>
              <a:t>10</a:t>
            </a:fld>
            <a:endParaRPr lang="en-US" altLang="en-US"/>
          </a:p>
        </p:txBody>
      </p:sp>
      <p:sp>
        <p:nvSpPr>
          <p:cNvPr id="3" name="TextBox 2">
            <a:extLst>
              <a:ext uri="{FF2B5EF4-FFF2-40B4-BE49-F238E27FC236}">
                <a16:creationId xmlns:a16="http://schemas.microsoft.com/office/drawing/2014/main" id="{C1E7EA3E-A128-2643-8E4A-A231BF9264E7}"/>
              </a:ext>
            </a:extLst>
          </p:cNvPr>
          <p:cNvSpPr txBox="1"/>
          <p:nvPr/>
        </p:nvSpPr>
        <p:spPr>
          <a:xfrm>
            <a:off x="1879597" y="1761660"/>
            <a:ext cx="5384807" cy="1815882"/>
          </a:xfrm>
          <a:prstGeom prst="rect">
            <a:avLst/>
          </a:prstGeom>
          <a:noFill/>
        </p:spPr>
        <p:txBody>
          <a:bodyPr wrap="none" rtlCol="0">
            <a:spAutoFit/>
          </a:bodyPr>
          <a:lstStyle/>
          <a:p>
            <a:pPr algn="ctr"/>
            <a:r>
              <a:rPr lang="en-US" sz="2800" dirty="0">
                <a:solidFill>
                  <a:schemeClr val="bg2">
                    <a:lumMod val="10000"/>
                  </a:schemeClr>
                </a:solidFill>
              </a:rPr>
              <a:t>Recent Hardware Developments</a:t>
            </a:r>
          </a:p>
          <a:p>
            <a:pPr algn="ctr"/>
            <a:r>
              <a:rPr lang="en-US" sz="2800" dirty="0">
                <a:solidFill>
                  <a:schemeClr val="bg2">
                    <a:lumMod val="10000"/>
                  </a:schemeClr>
                </a:solidFill>
              </a:rPr>
              <a:t>For</a:t>
            </a:r>
          </a:p>
          <a:p>
            <a:pPr algn="ctr"/>
            <a:r>
              <a:rPr lang="en-US" sz="2800" dirty="0">
                <a:solidFill>
                  <a:schemeClr val="bg2">
                    <a:lumMod val="10000"/>
                  </a:schemeClr>
                </a:solidFill>
              </a:rPr>
              <a:t>Digital Hadron Calorimetry</a:t>
            </a:r>
          </a:p>
          <a:p>
            <a:pPr algn="ctr"/>
            <a:endParaRPr lang="en-US" sz="2800" dirty="0">
              <a:solidFill>
                <a:schemeClr val="bg2">
                  <a:lumMod val="10000"/>
                </a:schemeClr>
              </a:solidFill>
            </a:endParaRPr>
          </a:p>
        </p:txBody>
      </p:sp>
    </p:spTree>
    <p:extLst>
      <p:ext uri="{BB962C8B-B14F-4D97-AF65-F5344CB8AC3E}">
        <p14:creationId xmlns:p14="http://schemas.microsoft.com/office/powerpoint/2010/main" val="2899561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eaLnBrk="0" hangingPunct="0">
              <a:defRPr sz="1800">
                <a:solidFill>
                  <a:schemeClr val="tx1"/>
                </a:solidFill>
                <a:latin typeface="Arial" charset="0"/>
                <a:ea typeface="ＭＳ Ｐゴシック" pitchFamily="-112" charset="-128"/>
              </a:defRPr>
            </a:lvl1pPr>
            <a:lvl2pPr marL="28448794" indent="-28105894" eaLnBrk="0" hangingPunct="0">
              <a:defRPr sz="1800">
                <a:solidFill>
                  <a:schemeClr val="tx1"/>
                </a:solidFill>
                <a:latin typeface="Arial" charset="0"/>
                <a:ea typeface="ＭＳ Ｐゴシック" pitchFamily="-112" charset="-128"/>
              </a:defRPr>
            </a:lvl2pPr>
            <a:lvl3pPr eaLnBrk="0" hangingPunct="0">
              <a:defRPr sz="1800">
                <a:solidFill>
                  <a:schemeClr val="tx1"/>
                </a:solidFill>
                <a:latin typeface="Arial" charset="0"/>
                <a:ea typeface="ＭＳ Ｐゴシック" pitchFamily="-112" charset="-128"/>
              </a:defRPr>
            </a:lvl3pPr>
            <a:lvl4pPr eaLnBrk="0" hangingPunct="0">
              <a:defRPr sz="1800">
                <a:solidFill>
                  <a:schemeClr val="tx1"/>
                </a:solidFill>
                <a:latin typeface="Arial" charset="0"/>
                <a:ea typeface="ＭＳ Ｐゴシック" pitchFamily="-112" charset="-128"/>
              </a:defRPr>
            </a:lvl4pPr>
            <a:lvl5pPr eaLnBrk="0" hangingPunct="0">
              <a:defRPr sz="1800">
                <a:solidFill>
                  <a:schemeClr val="tx1"/>
                </a:solidFill>
                <a:latin typeface="Arial" charset="0"/>
                <a:ea typeface="ＭＳ Ｐゴシック" pitchFamily="-112" charset="-128"/>
              </a:defRPr>
            </a:lvl5pPr>
            <a:lvl6pPr marL="342900" eaLnBrk="0" fontAlgn="base" hangingPunct="0">
              <a:spcBef>
                <a:spcPct val="0"/>
              </a:spcBef>
              <a:spcAft>
                <a:spcPct val="0"/>
              </a:spcAft>
              <a:defRPr sz="1800">
                <a:solidFill>
                  <a:schemeClr val="tx1"/>
                </a:solidFill>
                <a:latin typeface="Arial" charset="0"/>
                <a:ea typeface="ＭＳ Ｐゴシック" pitchFamily="-112" charset="-128"/>
              </a:defRPr>
            </a:lvl6pPr>
            <a:lvl7pPr marL="685800" eaLnBrk="0" fontAlgn="base" hangingPunct="0">
              <a:spcBef>
                <a:spcPct val="0"/>
              </a:spcBef>
              <a:spcAft>
                <a:spcPct val="0"/>
              </a:spcAft>
              <a:defRPr sz="1800">
                <a:solidFill>
                  <a:schemeClr val="tx1"/>
                </a:solidFill>
                <a:latin typeface="Arial" charset="0"/>
                <a:ea typeface="ＭＳ Ｐゴシック" pitchFamily="-112" charset="-128"/>
              </a:defRPr>
            </a:lvl7pPr>
            <a:lvl8pPr marL="1028700" eaLnBrk="0" fontAlgn="base" hangingPunct="0">
              <a:spcBef>
                <a:spcPct val="0"/>
              </a:spcBef>
              <a:spcAft>
                <a:spcPct val="0"/>
              </a:spcAft>
              <a:defRPr sz="1800">
                <a:solidFill>
                  <a:schemeClr val="tx1"/>
                </a:solidFill>
                <a:latin typeface="Arial" charset="0"/>
                <a:ea typeface="ＭＳ Ｐゴシック" pitchFamily="-112" charset="-128"/>
              </a:defRPr>
            </a:lvl8pPr>
            <a:lvl9pPr marL="1371600" eaLnBrk="0" fontAlgn="base" hangingPunct="0">
              <a:spcBef>
                <a:spcPct val="0"/>
              </a:spcBef>
              <a:spcAft>
                <a:spcPct val="0"/>
              </a:spcAft>
              <a:defRPr sz="1800">
                <a:solidFill>
                  <a:schemeClr val="tx1"/>
                </a:solidFill>
                <a:latin typeface="Arial" charset="0"/>
                <a:ea typeface="ＭＳ Ｐゴシック" pitchFamily="-112" charset="-128"/>
              </a:defRPr>
            </a:lvl9pPr>
          </a:lstStyle>
          <a:p>
            <a:pPr eaLnBrk="1" hangingPunct="1"/>
            <a:fld id="{7F4FBF36-CF8D-4327-B624-2AFBB8B18DBF}" type="slidenum">
              <a:rPr lang="en-US" altLang="en-US" sz="750">
                <a:solidFill>
                  <a:srgbClr val="BFBFBF"/>
                </a:solidFill>
                <a:latin typeface="Calibri" pitchFamily="-112" charset="0"/>
              </a:rPr>
              <a:pPr eaLnBrk="1" hangingPunct="1"/>
              <a:t>11</a:t>
            </a:fld>
            <a:endParaRPr lang="en-US" altLang="en-US" sz="750">
              <a:solidFill>
                <a:srgbClr val="BFBFBF"/>
              </a:solidFill>
              <a:latin typeface="Calibri" pitchFamily="-112" charset="0"/>
            </a:endParaRPr>
          </a:p>
        </p:txBody>
      </p:sp>
      <p:sp>
        <p:nvSpPr>
          <p:cNvPr id="3" name="TextBox 2"/>
          <p:cNvSpPr txBox="1"/>
          <p:nvPr/>
        </p:nvSpPr>
        <p:spPr>
          <a:xfrm>
            <a:off x="1296667" y="82644"/>
            <a:ext cx="1903085" cy="415498"/>
          </a:xfrm>
          <a:prstGeom prst="rect">
            <a:avLst/>
          </a:prstGeom>
          <a:noFill/>
        </p:spPr>
        <p:txBody>
          <a:bodyPr wrap="none" rtlCol="0">
            <a:spAutoFit/>
          </a:bodyPr>
          <a:lstStyle/>
          <a:p>
            <a:r>
              <a:rPr lang="en-US" sz="2100" b="1" dirty="0">
                <a:solidFill>
                  <a:srgbClr val="000090"/>
                </a:solidFill>
              </a:rPr>
              <a:t>1-glass RPCs</a:t>
            </a:r>
          </a:p>
        </p:txBody>
      </p:sp>
      <p:sp>
        <p:nvSpPr>
          <p:cNvPr id="6" name="TextBox 5"/>
          <p:cNvSpPr txBox="1"/>
          <p:nvPr/>
        </p:nvSpPr>
        <p:spPr>
          <a:xfrm>
            <a:off x="16326" y="475080"/>
            <a:ext cx="4152099" cy="4370427"/>
          </a:xfrm>
          <a:prstGeom prst="rect">
            <a:avLst/>
          </a:prstGeom>
          <a:noFill/>
        </p:spPr>
        <p:txBody>
          <a:bodyPr wrap="none" rtlCol="0">
            <a:spAutoFit/>
          </a:bodyPr>
          <a:lstStyle/>
          <a:p>
            <a:r>
              <a:rPr lang="en-US" sz="2000" b="1" dirty="0">
                <a:solidFill>
                  <a:srgbClr val="000090"/>
                </a:solidFill>
              </a:rPr>
              <a:t>Offers many advantages</a:t>
            </a:r>
          </a:p>
          <a:p>
            <a:endParaRPr lang="en-US" sz="1400" dirty="0">
              <a:solidFill>
                <a:srgbClr val="000090"/>
              </a:solidFill>
            </a:endParaRPr>
          </a:p>
          <a:p>
            <a:r>
              <a:rPr lang="en-US" sz="1400" dirty="0">
                <a:solidFill>
                  <a:srgbClr val="000090"/>
                </a:solidFill>
              </a:rPr>
              <a:t>      Pad multiplicity close to one</a:t>
            </a:r>
          </a:p>
          <a:p>
            <a:r>
              <a:rPr lang="en-US" sz="1400" dirty="0">
                <a:solidFill>
                  <a:srgbClr val="000090"/>
                </a:solidFill>
              </a:rPr>
              <a:t>         </a:t>
            </a:r>
            <a:r>
              <a:rPr lang="en-US" sz="1400" dirty="0">
                <a:solidFill>
                  <a:srgbClr val="000090"/>
                </a:solidFill>
                <a:latin typeface="Times New Roman"/>
                <a:cs typeface="Times New Roman"/>
              </a:rPr>
              <a:t>→</a:t>
            </a:r>
            <a:r>
              <a:rPr lang="en-US" sz="1400" dirty="0">
                <a:solidFill>
                  <a:srgbClr val="000090"/>
                </a:solidFill>
              </a:rPr>
              <a:t> easier to calibrate</a:t>
            </a:r>
          </a:p>
          <a:p>
            <a:r>
              <a:rPr lang="en-US" sz="1400" dirty="0">
                <a:solidFill>
                  <a:srgbClr val="000090"/>
                </a:solidFill>
              </a:rPr>
              <a:t>      Better position resolution</a:t>
            </a:r>
          </a:p>
          <a:p>
            <a:r>
              <a:rPr lang="en-US" sz="1400" dirty="0">
                <a:solidFill>
                  <a:srgbClr val="000090"/>
                </a:solidFill>
              </a:rPr>
              <a:t>         </a:t>
            </a:r>
            <a:r>
              <a:rPr lang="en-US" sz="1400" dirty="0">
                <a:solidFill>
                  <a:srgbClr val="000090"/>
                </a:solidFill>
                <a:latin typeface="Times New Roman"/>
                <a:cs typeface="Times New Roman"/>
              </a:rPr>
              <a:t>→ </a:t>
            </a:r>
            <a:r>
              <a:rPr lang="en-US" sz="1400" dirty="0">
                <a:solidFill>
                  <a:srgbClr val="000090"/>
                </a:solidFill>
              </a:rPr>
              <a:t>if smaller pads are desired</a:t>
            </a:r>
          </a:p>
          <a:p>
            <a:r>
              <a:rPr lang="en-US" sz="1400" dirty="0">
                <a:solidFill>
                  <a:srgbClr val="000090"/>
                </a:solidFill>
              </a:rPr>
              <a:t>      Thinner</a:t>
            </a:r>
          </a:p>
          <a:p>
            <a:r>
              <a:rPr lang="en-US" sz="1400" dirty="0">
                <a:solidFill>
                  <a:srgbClr val="000090"/>
                </a:solidFill>
              </a:rPr>
              <a:t>         </a:t>
            </a:r>
            <a:r>
              <a:rPr lang="en-US" sz="1400" dirty="0">
                <a:solidFill>
                  <a:srgbClr val="000090"/>
                </a:solidFill>
                <a:latin typeface="Times New Roman"/>
                <a:cs typeface="Times New Roman"/>
              </a:rPr>
              <a:t>→</a:t>
            </a:r>
            <a:r>
              <a:rPr lang="en-US" sz="1400" dirty="0">
                <a:solidFill>
                  <a:srgbClr val="000090"/>
                </a:solidFill>
              </a:rPr>
              <a:t> t</a:t>
            </a:r>
            <a:r>
              <a:rPr lang="en-US" sz="1400" baseline="-25000" dirty="0">
                <a:solidFill>
                  <a:srgbClr val="000090"/>
                </a:solidFill>
              </a:rPr>
              <a:t> </a:t>
            </a:r>
            <a:r>
              <a:rPr lang="en-US" sz="1400" dirty="0">
                <a:solidFill>
                  <a:srgbClr val="000090"/>
                </a:solidFill>
              </a:rPr>
              <a:t>= </a:t>
            </a:r>
            <a:r>
              <a:rPr lang="en-US" sz="1400" dirty="0" err="1">
                <a:solidFill>
                  <a:srgbClr val="000090"/>
                </a:solidFill>
              </a:rPr>
              <a:t>t</a:t>
            </a:r>
            <a:r>
              <a:rPr lang="en-US" sz="1400" baseline="-25000" dirty="0" err="1">
                <a:solidFill>
                  <a:srgbClr val="000090"/>
                </a:solidFill>
              </a:rPr>
              <a:t>chamber</a:t>
            </a:r>
            <a:r>
              <a:rPr lang="en-US" sz="1400" dirty="0">
                <a:solidFill>
                  <a:srgbClr val="000090"/>
                </a:solidFill>
              </a:rPr>
              <a:t> + </a:t>
            </a:r>
            <a:r>
              <a:rPr lang="en-US" sz="1400" dirty="0" err="1">
                <a:solidFill>
                  <a:srgbClr val="000090"/>
                </a:solidFill>
              </a:rPr>
              <a:t>t</a:t>
            </a:r>
            <a:r>
              <a:rPr lang="en-US" sz="1400" baseline="-25000" dirty="0" err="1">
                <a:solidFill>
                  <a:srgbClr val="000090"/>
                </a:solidFill>
              </a:rPr>
              <a:t>readout</a:t>
            </a:r>
            <a:r>
              <a:rPr lang="en-US" sz="1400" dirty="0">
                <a:solidFill>
                  <a:srgbClr val="000090"/>
                </a:solidFill>
              </a:rPr>
              <a:t> = 2.4 + ~1.5 mm</a:t>
            </a:r>
          </a:p>
          <a:p>
            <a:r>
              <a:rPr lang="en-US" sz="1400" dirty="0">
                <a:solidFill>
                  <a:srgbClr val="000090"/>
                </a:solidFill>
              </a:rPr>
              <a:t>         </a:t>
            </a:r>
            <a:r>
              <a:rPr lang="en-US" sz="1400" dirty="0">
                <a:solidFill>
                  <a:srgbClr val="000090"/>
                </a:solidFill>
                <a:latin typeface="Times New Roman"/>
                <a:cs typeface="Times New Roman"/>
              </a:rPr>
              <a:t>→</a:t>
            </a:r>
            <a:r>
              <a:rPr lang="en-US" sz="1400" dirty="0">
                <a:solidFill>
                  <a:srgbClr val="000090"/>
                </a:solidFill>
              </a:rPr>
              <a:t> saves on cost </a:t>
            </a:r>
          </a:p>
          <a:p>
            <a:r>
              <a:rPr lang="en-US" sz="1400" dirty="0">
                <a:solidFill>
                  <a:srgbClr val="000090"/>
                </a:solidFill>
              </a:rPr>
              <a:t>      Higher rate capability</a:t>
            </a:r>
          </a:p>
          <a:p>
            <a:r>
              <a:rPr lang="en-US" sz="1400" dirty="0">
                <a:solidFill>
                  <a:srgbClr val="000090"/>
                </a:solidFill>
              </a:rPr>
              <a:t>         </a:t>
            </a:r>
            <a:r>
              <a:rPr lang="en-US" sz="1400" dirty="0">
                <a:solidFill>
                  <a:srgbClr val="000090"/>
                </a:solidFill>
                <a:latin typeface="Times New Roman"/>
                <a:cs typeface="Times New Roman"/>
              </a:rPr>
              <a:t>→</a:t>
            </a:r>
            <a:r>
              <a:rPr lang="en-US" sz="1400" dirty="0">
                <a:solidFill>
                  <a:srgbClr val="000090"/>
                </a:solidFill>
              </a:rPr>
              <a:t>  roughly a factor of 2</a:t>
            </a:r>
          </a:p>
          <a:p>
            <a:endParaRPr lang="en-US" sz="1400" dirty="0">
              <a:solidFill>
                <a:srgbClr val="000090"/>
              </a:solidFill>
            </a:endParaRPr>
          </a:p>
          <a:p>
            <a:r>
              <a:rPr lang="en-US" sz="2000" b="1" dirty="0">
                <a:solidFill>
                  <a:srgbClr val="000090"/>
                </a:solidFill>
              </a:rPr>
              <a:t>Status</a:t>
            </a:r>
          </a:p>
          <a:p>
            <a:endParaRPr lang="en-US" sz="1400" dirty="0">
              <a:solidFill>
                <a:srgbClr val="000090"/>
              </a:solidFill>
            </a:endParaRPr>
          </a:p>
          <a:p>
            <a:r>
              <a:rPr lang="en-US" sz="1400" dirty="0">
                <a:solidFill>
                  <a:srgbClr val="000090"/>
                </a:solidFill>
              </a:rPr>
              <a:t>      Built several large chambers</a:t>
            </a:r>
          </a:p>
          <a:p>
            <a:r>
              <a:rPr lang="en-US" sz="1400" dirty="0">
                <a:solidFill>
                  <a:srgbClr val="000090"/>
                </a:solidFill>
              </a:rPr>
              <a:t>      Tests with cosmic rays very successful</a:t>
            </a:r>
          </a:p>
          <a:p>
            <a:r>
              <a:rPr lang="en-US" sz="1400" dirty="0">
                <a:solidFill>
                  <a:srgbClr val="000090"/>
                </a:solidFill>
              </a:rPr>
              <a:t>       </a:t>
            </a:r>
            <a:r>
              <a:rPr lang="en-US" sz="1400" dirty="0">
                <a:solidFill>
                  <a:srgbClr val="000090"/>
                </a:solidFill>
                <a:latin typeface="Times New Roman"/>
                <a:cs typeface="Times New Roman"/>
              </a:rPr>
              <a:t>→</a:t>
            </a:r>
            <a:r>
              <a:rPr lang="en-US" sz="1400" dirty="0">
                <a:solidFill>
                  <a:srgbClr val="000090"/>
                </a:solidFill>
              </a:rPr>
              <a:t> chambers ran for months without problems</a:t>
            </a:r>
          </a:p>
          <a:p>
            <a:r>
              <a:rPr lang="en-US" sz="1400" dirty="0">
                <a:solidFill>
                  <a:srgbClr val="000090"/>
                </a:solidFill>
              </a:rPr>
              <a:t>      Both efficiency and pad multiplicity look good</a:t>
            </a:r>
          </a:p>
          <a:p>
            <a:r>
              <a:rPr lang="en-US" sz="1400" dirty="0">
                <a:solidFill>
                  <a:srgbClr val="000090"/>
                </a:solidFill>
              </a:rPr>
              <a:t>      Good performance in the test beam</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1927" y="2417915"/>
            <a:ext cx="1740932" cy="1305699"/>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5977" y="2417915"/>
            <a:ext cx="1740932" cy="1305699"/>
          </a:xfrm>
          <a:prstGeom prst="rect">
            <a:avLst/>
          </a:prstGeom>
        </p:spPr>
      </p:pic>
      <p:grpSp>
        <p:nvGrpSpPr>
          <p:cNvPr id="7" name="Group 6"/>
          <p:cNvGrpSpPr/>
          <p:nvPr/>
        </p:nvGrpSpPr>
        <p:grpSpPr>
          <a:xfrm>
            <a:off x="4734018" y="3742144"/>
            <a:ext cx="3220776" cy="1444977"/>
            <a:chOff x="4831173" y="3068960"/>
            <a:chExt cx="4294368" cy="1926636"/>
          </a:xfrm>
        </p:grpSpPr>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1173" y="3376737"/>
              <a:ext cx="2103027" cy="1295400"/>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2514" y="3376739"/>
              <a:ext cx="2103027" cy="1295400"/>
            </a:xfrm>
            <a:prstGeom prst="rect">
              <a:avLst/>
            </a:prstGeom>
          </p:spPr>
        </p:pic>
        <p:sp>
          <p:nvSpPr>
            <p:cNvPr id="15" name="TextBox 14"/>
            <p:cNvSpPr txBox="1"/>
            <p:nvPr/>
          </p:nvSpPr>
          <p:spPr>
            <a:xfrm>
              <a:off x="5123021" y="3071937"/>
              <a:ext cx="1094745" cy="338555"/>
            </a:xfrm>
            <a:prstGeom prst="rect">
              <a:avLst/>
            </a:prstGeom>
            <a:noFill/>
          </p:spPr>
          <p:txBody>
            <a:bodyPr wrap="none" rtlCol="0">
              <a:spAutoFit/>
            </a:bodyPr>
            <a:lstStyle/>
            <a:p>
              <a:r>
                <a:rPr lang="en-US" sz="1050" b="1" dirty="0"/>
                <a:t>Efficiency</a:t>
              </a:r>
            </a:p>
          </p:txBody>
        </p:sp>
        <p:sp>
          <p:nvSpPr>
            <p:cNvPr id="22" name="TextBox 21"/>
            <p:cNvSpPr txBox="1"/>
            <p:nvPr/>
          </p:nvSpPr>
          <p:spPr>
            <a:xfrm>
              <a:off x="7162800" y="3068960"/>
              <a:ext cx="1569233" cy="338555"/>
            </a:xfrm>
            <a:prstGeom prst="rect">
              <a:avLst/>
            </a:prstGeom>
            <a:noFill/>
          </p:spPr>
          <p:txBody>
            <a:bodyPr wrap="none" rtlCol="0">
              <a:spAutoFit/>
            </a:bodyPr>
            <a:lstStyle/>
            <a:p>
              <a:r>
                <a:rPr lang="en-US" sz="1050" b="1" dirty="0"/>
                <a:t>Pad multiplicity</a:t>
              </a:r>
            </a:p>
          </p:txBody>
        </p:sp>
        <p:sp>
          <p:nvSpPr>
            <p:cNvPr id="2" name="TextBox 1"/>
            <p:cNvSpPr txBox="1"/>
            <p:nvPr/>
          </p:nvSpPr>
          <p:spPr>
            <a:xfrm>
              <a:off x="5397668" y="4687820"/>
              <a:ext cx="623680" cy="307776"/>
            </a:xfrm>
            <a:prstGeom prst="rect">
              <a:avLst/>
            </a:prstGeom>
            <a:noFill/>
          </p:spPr>
          <p:txBody>
            <a:bodyPr wrap="square" rtlCol="0">
              <a:spAutoFit/>
            </a:bodyPr>
            <a:lstStyle/>
            <a:p>
              <a:r>
                <a:rPr lang="en-US" sz="900" dirty="0"/>
                <a:t>cm</a:t>
              </a:r>
            </a:p>
          </p:txBody>
        </p:sp>
        <p:sp>
          <p:nvSpPr>
            <p:cNvPr id="13" name="TextBox 12"/>
            <p:cNvSpPr txBox="1"/>
            <p:nvPr/>
          </p:nvSpPr>
          <p:spPr>
            <a:xfrm>
              <a:off x="7669660" y="4658981"/>
              <a:ext cx="623680" cy="307776"/>
            </a:xfrm>
            <a:prstGeom prst="rect">
              <a:avLst/>
            </a:prstGeom>
            <a:noFill/>
          </p:spPr>
          <p:txBody>
            <a:bodyPr wrap="square" rtlCol="0">
              <a:spAutoFit/>
            </a:bodyPr>
            <a:lstStyle/>
            <a:p>
              <a:r>
                <a:rPr lang="en-US" sz="900" dirty="0"/>
                <a:t>cm</a:t>
              </a:r>
            </a:p>
          </p:txBody>
        </p:sp>
      </p:grpSp>
      <p:pic>
        <p:nvPicPr>
          <p:cNvPr id="5" name="Picture 4"/>
          <p:cNvPicPr>
            <a:picLocks noChangeAspect="1"/>
          </p:cNvPicPr>
          <p:nvPr/>
        </p:nvPicPr>
        <p:blipFill>
          <a:blip r:embed="rId7"/>
          <a:stretch>
            <a:fillRect/>
          </a:stretch>
        </p:blipFill>
        <p:spPr>
          <a:xfrm>
            <a:off x="4734018" y="23920"/>
            <a:ext cx="2527742" cy="2372004"/>
          </a:xfrm>
          <a:prstGeom prst="rect">
            <a:avLst/>
          </a:prstGeom>
        </p:spPr>
      </p:pic>
      <p:sp>
        <p:nvSpPr>
          <p:cNvPr id="16" name="TextBox 15"/>
          <p:cNvSpPr txBox="1"/>
          <p:nvPr/>
        </p:nvSpPr>
        <p:spPr>
          <a:xfrm>
            <a:off x="1916198" y="4845507"/>
            <a:ext cx="2443581" cy="253916"/>
          </a:xfrm>
          <a:prstGeom prst="rect">
            <a:avLst/>
          </a:prstGeom>
          <a:noFill/>
        </p:spPr>
        <p:txBody>
          <a:bodyPr wrap="square" rtlCol="0">
            <a:spAutoFit/>
          </a:bodyPr>
          <a:lstStyle/>
          <a:p>
            <a:r>
              <a:rPr lang="en-US" sz="1050" dirty="0">
                <a:solidFill>
                  <a:srgbClr val="000090"/>
                </a:solidFill>
              </a:rPr>
              <a:t>B. Bilki, </a:t>
            </a:r>
            <a:r>
              <a:rPr lang="en-US" sz="1050" dirty="0" err="1">
                <a:solidFill>
                  <a:srgbClr val="000090"/>
                </a:solidFill>
              </a:rPr>
              <a:t>et.al</a:t>
            </a:r>
            <a:r>
              <a:rPr lang="en-US" sz="1050" dirty="0">
                <a:solidFill>
                  <a:srgbClr val="000090"/>
                </a:solidFill>
              </a:rPr>
              <a:t>., JINST 5, P05003, 2015</a:t>
            </a:r>
          </a:p>
        </p:txBody>
      </p:sp>
    </p:spTree>
    <p:extLst>
      <p:ext uri="{BB962C8B-B14F-4D97-AF65-F5344CB8AC3E}">
        <p14:creationId xmlns:p14="http://schemas.microsoft.com/office/powerpoint/2010/main" val="1674614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9AB3DCC-C22A-474B-ABC6-24314382D7F2}" type="slidenum">
              <a:rPr lang="en-US" altLang="en-US" smtClean="0"/>
              <a:pPr/>
              <a:t>12</a:t>
            </a:fld>
            <a:endParaRPr lang="en-US" altLang="en-US"/>
          </a:p>
        </p:txBody>
      </p:sp>
      <p:sp>
        <p:nvSpPr>
          <p:cNvPr id="8" name="TextBox 7">
            <a:extLst>
              <a:ext uri="{FF2B5EF4-FFF2-40B4-BE49-F238E27FC236}">
                <a16:creationId xmlns:a16="http://schemas.microsoft.com/office/drawing/2014/main" id="{A599FC1B-7751-7C49-93BD-B9DE3D9314F1}"/>
              </a:ext>
            </a:extLst>
          </p:cNvPr>
          <p:cNvSpPr txBox="1"/>
          <p:nvPr/>
        </p:nvSpPr>
        <p:spPr>
          <a:xfrm>
            <a:off x="323528" y="79208"/>
            <a:ext cx="3924472" cy="415498"/>
          </a:xfrm>
          <a:prstGeom prst="rect">
            <a:avLst/>
          </a:prstGeom>
          <a:noFill/>
        </p:spPr>
        <p:txBody>
          <a:bodyPr wrap="none" rtlCol="0">
            <a:spAutoFit/>
          </a:bodyPr>
          <a:lstStyle/>
          <a:p>
            <a:r>
              <a:rPr lang="en-US" sz="2100" b="1" dirty="0">
                <a:solidFill>
                  <a:srgbClr val="002060"/>
                </a:solidFill>
              </a:rPr>
              <a:t>Development of Hybrid RPCs</a:t>
            </a:r>
          </a:p>
        </p:txBody>
      </p:sp>
      <p:pic>
        <p:nvPicPr>
          <p:cNvPr id="3" name="Picture 2">
            <a:extLst>
              <a:ext uri="{FF2B5EF4-FFF2-40B4-BE49-F238E27FC236}">
                <a16:creationId xmlns:a16="http://schemas.microsoft.com/office/drawing/2014/main" id="{F04185A9-C19D-EC4E-A6C0-D99D439C3A3B}"/>
              </a:ext>
            </a:extLst>
          </p:cNvPr>
          <p:cNvPicPr>
            <a:picLocks noChangeAspect="1"/>
          </p:cNvPicPr>
          <p:nvPr/>
        </p:nvPicPr>
        <p:blipFill>
          <a:blip r:embed="rId2"/>
          <a:stretch>
            <a:fillRect/>
          </a:stretch>
        </p:blipFill>
        <p:spPr>
          <a:xfrm>
            <a:off x="179512" y="3147814"/>
            <a:ext cx="2245910" cy="1647242"/>
          </a:xfrm>
          <a:prstGeom prst="rect">
            <a:avLst/>
          </a:prstGeom>
        </p:spPr>
      </p:pic>
      <p:sp>
        <p:nvSpPr>
          <p:cNvPr id="9" name="TextBox 8">
            <a:extLst>
              <a:ext uri="{FF2B5EF4-FFF2-40B4-BE49-F238E27FC236}">
                <a16:creationId xmlns:a16="http://schemas.microsoft.com/office/drawing/2014/main" id="{E93455AB-98A5-2443-98F6-8D20DAA0D6ED}"/>
              </a:ext>
            </a:extLst>
          </p:cNvPr>
          <p:cNvSpPr txBox="1"/>
          <p:nvPr/>
        </p:nvSpPr>
        <p:spPr>
          <a:xfrm>
            <a:off x="323528" y="699542"/>
            <a:ext cx="5256584" cy="2123658"/>
          </a:xfrm>
          <a:prstGeom prst="rect">
            <a:avLst/>
          </a:prstGeom>
          <a:noFill/>
        </p:spPr>
        <p:txBody>
          <a:bodyPr wrap="square" rtlCol="0">
            <a:spAutoFit/>
          </a:bodyPr>
          <a:lstStyle/>
          <a:p>
            <a:pPr algn="just"/>
            <a:r>
              <a:rPr lang="en-US" sz="1200" dirty="0">
                <a:solidFill>
                  <a:schemeClr val="bg2">
                    <a:lumMod val="10000"/>
                  </a:schemeClr>
                </a:solidFill>
              </a:rPr>
              <a:t>Probing a hybrid readout where part of the electron multiplication is transferred to a thin film of high secondary emission yield material coated on the readout pad with the purpose of reducing/removing gas flow and enabling the utilization of alternative gases.</a:t>
            </a:r>
          </a:p>
          <a:p>
            <a:pPr algn="just"/>
            <a:endParaRPr lang="en-US" sz="1200" dirty="0">
              <a:solidFill>
                <a:schemeClr val="bg2">
                  <a:lumMod val="10000"/>
                </a:schemeClr>
              </a:solidFill>
            </a:endParaRPr>
          </a:p>
          <a:p>
            <a:pPr algn="just"/>
            <a:r>
              <a:rPr lang="en-US" sz="1200" dirty="0">
                <a:solidFill>
                  <a:schemeClr val="bg2">
                    <a:lumMod val="10000"/>
                  </a:schemeClr>
                </a:solidFill>
              </a:rPr>
              <a:t>Built several 10 cm x 10 cm chambers with single pad readout.</a:t>
            </a:r>
          </a:p>
          <a:p>
            <a:pPr algn="just"/>
            <a:endParaRPr lang="en-US" sz="1200" dirty="0">
              <a:solidFill>
                <a:schemeClr val="bg2">
                  <a:lumMod val="10000"/>
                </a:schemeClr>
              </a:solidFill>
            </a:endParaRPr>
          </a:p>
          <a:p>
            <a:pPr algn="just"/>
            <a:r>
              <a:rPr lang="en-US" sz="1200" dirty="0">
                <a:solidFill>
                  <a:schemeClr val="bg2">
                    <a:lumMod val="10000"/>
                  </a:schemeClr>
                </a:solidFill>
              </a:rPr>
              <a:t>Coating of Al</a:t>
            </a:r>
            <a:r>
              <a:rPr lang="en-US" sz="1200" baseline="-25000" dirty="0">
                <a:solidFill>
                  <a:schemeClr val="bg2">
                    <a:lumMod val="10000"/>
                  </a:schemeClr>
                </a:solidFill>
              </a:rPr>
              <a:t>2</a:t>
            </a:r>
            <a:r>
              <a:rPr lang="en-US" sz="1200" dirty="0">
                <a:solidFill>
                  <a:schemeClr val="bg2">
                    <a:lumMod val="10000"/>
                  </a:schemeClr>
                </a:solidFill>
              </a:rPr>
              <a:t>O</a:t>
            </a:r>
            <a:r>
              <a:rPr lang="en-US" sz="1200" baseline="-25000" dirty="0">
                <a:solidFill>
                  <a:schemeClr val="bg2">
                    <a:lumMod val="10000"/>
                  </a:schemeClr>
                </a:solidFill>
              </a:rPr>
              <a:t>3</a:t>
            </a:r>
            <a:r>
              <a:rPr lang="en-US" sz="1200" dirty="0">
                <a:solidFill>
                  <a:schemeClr val="bg2">
                    <a:lumMod val="10000"/>
                  </a:schemeClr>
                </a:solidFill>
              </a:rPr>
              <a:t> made with magnetron sputtering.</a:t>
            </a:r>
          </a:p>
          <a:p>
            <a:pPr algn="just"/>
            <a:endParaRPr lang="en-US" sz="1200" dirty="0">
              <a:solidFill>
                <a:schemeClr val="bg2">
                  <a:lumMod val="10000"/>
                </a:schemeClr>
              </a:solidFill>
            </a:endParaRPr>
          </a:p>
          <a:p>
            <a:pPr algn="just"/>
            <a:r>
              <a:rPr lang="en-US" sz="1200" dirty="0">
                <a:solidFill>
                  <a:schemeClr val="bg2">
                    <a:lumMod val="10000"/>
                  </a:schemeClr>
                </a:solidFill>
              </a:rPr>
              <a:t>Coating of TiO</a:t>
            </a:r>
            <a:r>
              <a:rPr lang="en-US" sz="1200" baseline="-25000" dirty="0">
                <a:solidFill>
                  <a:schemeClr val="bg2">
                    <a:lumMod val="10000"/>
                  </a:schemeClr>
                </a:solidFill>
              </a:rPr>
              <a:t>2</a:t>
            </a:r>
            <a:r>
              <a:rPr lang="en-US" sz="1200" dirty="0">
                <a:solidFill>
                  <a:schemeClr val="bg2">
                    <a:lumMod val="10000"/>
                  </a:schemeClr>
                </a:solidFill>
              </a:rPr>
              <a:t> made with airbrushing after dissolving TiO</a:t>
            </a:r>
            <a:r>
              <a:rPr lang="en-US" sz="1200" baseline="-25000" dirty="0">
                <a:solidFill>
                  <a:schemeClr val="bg2">
                    <a:lumMod val="10000"/>
                  </a:schemeClr>
                </a:solidFill>
              </a:rPr>
              <a:t>2</a:t>
            </a:r>
            <a:r>
              <a:rPr lang="en-US" sz="1200" dirty="0">
                <a:solidFill>
                  <a:schemeClr val="bg2">
                    <a:lumMod val="10000"/>
                  </a:schemeClr>
                </a:solidFill>
              </a:rPr>
              <a:t> in ethanol.</a:t>
            </a:r>
          </a:p>
          <a:p>
            <a:pPr algn="just"/>
            <a:endParaRPr lang="en-US" sz="1200" dirty="0">
              <a:solidFill>
                <a:schemeClr val="bg2">
                  <a:lumMod val="10000"/>
                </a:schemeClr>
              </a:solidFill>
            </a:endParaRPr>
          </a:p>
        </p:txBody>
      </p:sp>
      <p:pic>
        <p:nvPicPr>
          <p:cNvPr id="15" name="Picture 14">
            <a:extLst>
              <a:ext uri="{FF2B5EF4-FFF2-40B4-BE49-F238E27FC236}">
                <a16:creationId xmlns:a16="http://schemas.microsoft.com/office/drawing/2014/main" id="{0C7B9B18-6F48-B243-AD70-C12024F91A00}"/>
              </a:ext>
            </a:extLst>
          </p:cNvPr>
          <p:cNvPicPr>
            <a:picLocks noChangeAspect="1"/>
          </p:cNvPicPr>
          <p:nvPr/>
        </p:nvPicPr>
        <p:blipFill>
          <a:blip r:embed="rId3"/>
          <a:stretch>
            <a:fillRect/>
          </a:stretch>
        </p:blipFill>
        <p:spPr>
          <a:xfrm rot="16200000">
            <a:off x="3135617" y="2591028"/>
            <a:ext cx="1689660" cy="2718397"/>
          </a:xfrm>
          <a:prstGeom prst="rect">
            <a:avLst/>
          </a:prstGeom>
        </p:spPr>
      </p:pic>
      <p:pic>
        <p:nvPicPr>
          <p:cNvPr id="16" name="Picture 15">
            <a:extLst>
              <a:ext uri="{FF2B5EF4-FFF2-40B4-BE49-F238E27FC236}">
                <a16:creationId xmlns:a16="http://schemas.microsoft.com/office/drawing/2014/main" id="{4C333880-85B8-AC41-B15C-3EC8FD416BFB}"/>
              </a:ext>
            </a:extLst>
          </p:cNvPr>
          <p:cNvPicPr>
            <a:picLocks noChangeAspect="1"/>
          </p:cNvPicPr>
          <p:nvPr/>
        </p:nvPicPr>
        <p:blipFill>
          <a:blip r:embed="rId4"/>
          <a:stretch>
            <a:fillRect/>
          </a:stretch>
        </p:blipFill>
        <p:spPr>
          <a:xfrm>
            <a:off x="6031163" y="2673584"/>
            <a:ext cx="2738319" cy="1546145"/>
          </a:xfrm>
          <a:prstGeom prst="rect">
            <a:avLst/>
          </a:prstGeom>
        </p:spPr>
      </p:pic>
      <p:pic>
        <p:nvPicPr>
          <p:cNvPr id="17" name="Picture 16">
            <a:extLst>
              <a:ext uri="{FF2B5EF4-FFF2-40B4-BE49-F238E27FC236}">
                <a16:creationId xmlns:a16="http://schemas.microsoft.com/office/drawing/2014/main" id="{63DE0889-3B42-9C48-ABD9-60E70D4A38D6}"/>
              </a:ext>
            </a:extLst>
          </p:cNvPr>
          <p:cNvPicPr>
            <a:picLocks noChangeAspect="1"/>
          </p:cNvPicPr>
          <p:nvPr/>
        </p:nvPicPr>
        <p:blipFill>
          <a:blip r:embed="rId5"/>
          <a:stretch>
            <a:fillRect/>
          </a:stretch>
        </p:blipFill>
        <p:spPr>
          <a:xfrm>
            <a:off x="6031163" y="915566"/>
            <a:ext cx="2755310" cy="1546145"/>
          </a:xfrm>
          <a:prstGeom prst="rect">
            <a:avLst/>
          </a:prstGeom>
        </p:spPr>
      </p:pic>
      <p:sp>
        <p:nvSpPr>
          <p:cNvPr id="18" name="TextBox 17">
            <a:extLst>
              <a:ext uri="{FF2B5EF4-FFF2-40B4-BE49-F238E27FC236}">
                <a16:creationId xmlns:a16="http://schemas.microsoft.com/office/drawing/2014/main" id="{FC653DF4-8C3A-C543-A1E6-020F34DF657E}"/>
              </a:ext>
            </a:extLst>
          </p:cNvPr>
          <p:cNvSpPr txBox="1"/>
          <p:nvPr/>
        </p:nvSpPr>
        <p:spPr>
          <a:xfrm>
            <a:off x="6161076" y="396985"/>
            <a:ext cx="2608406" cy="369332"/>
          </a:xfrm>
          <a:prstGeom prst="rect">
            <a:avLst/>
          </a:prstGeom>
          <a:noFill/>
        </p:spPr>
        <p:txBody>
          <a:bodyPr wrap="none" rtlCol="0">
            <a:spAutoFit/>
          </a:bodyPr>
          <a:lstStyle/>
          <a:p>
            <a:r>
              <a:rPr lang="en-US" dirty="0">
                <a:solidFill>
                  <a:schemeClr val="accent4"/>
                </a:solidFill>
              </a:rPr>
              <a:t>Cosmic muon response</a:t>
            </a:r>
          </a:p>
        </p:txBody>
      </p:sp>
      <p:sp>
        <p:nvSpPr>
          <p:cNvPr id="19" name="TextBox 18">
            <a:extLst>
              <a:ext uri="{FF2B5EF4-FFF2-40B4-BE49-F238E27FC236}">
                <a16:creationId xmlns:a16="http://schemas.microsoft.com/office/drawing/2014/main" id="{E34193CE-1751-EA4C-9031-2DD9BA479D61}"/>
              </a:ext>
            </a:extLst>
          </p:cNvPr>
          <p:cNvSpPr txBox="1"/>
          <p:nvPr/>
        </p:nvSpPr>
        <p:spPr>
          <a:xfrm>
            <a:off x="7840271" y="915566"/>
            <a:ext cx="838691" cy="369332"/>
          </a:xfrm>
          <a:prstGeom prst="rect">
            <a:avLst/>
          </a:prstGeom>
          <a:noFill/>
        </p:spPr>
        <p:txBody>
          <a:bodyPr wrap="none" rtlCol="0">
            <a:spAutoFit/>
          </a:bodyPr>
          <a:lstStyle/>
          <a:p>
            <a:r>
              <a:rPr lang="en-US" dirty="0">
                <a:solidFill>
                  <a:schemeClr val="accent4"/>
                </a:solidFill>
              </a:rPr>
              <a:t>7.7 kV</a:t>
            </a:r>
          </a:p>
        </p:txBody>
      </p:sp>
      <p:sp>
        <p:nvSpPr>
          <p:cNvPr id="20" name="TextBox 19">
            <a:extLst>
              <a:ext uri="{FF2B5EF4-FFF2-40B4-BE49-F238E27FC236}">
                <a16:creationId xmlns:a16="http://schemas.microsoft.com/office/drawing/2014/main" id="{57C238B7-0A7E-3241-9699-7083F8DFD34B}"/>
              </a:ext>
            </a:extLst>
          </p:cNvPr>
          <p:cNvSpPr txBox="1"/>
          <p:nvPr/>
        </p:nvSpPr>
        <p:spPr>
          <a:xfrm>
            <a:off x="7840271" y="2694643"/>
            <a:ext cx="838691" cy="369332"/>
          </a:xfrm>
          <a:prstGeom prst="rect">
            <a:avLst/>
          </a:prstGeom>
          <a:noFill/>
        </p:spPr>
        <p:txBody>
          <a:bodyPr wrap="none" rtlCol="0">
            <a:spAutoFit/>
          </a:bodyPr>
          <a:lstStyle/>
          <a:p>
            <a:r>
              <a:rPr lang="en-US" dirty="0">
                <a:solidFill>
                  <a:schemeClr val="accent4"/>
                </a:solidFill>
              </a:rPr>
              <a:t>7.8 kV</a:t>
            </a:r>
          </a:p>
        </p:txBody>
      </p:sp>
    </p:spTree>
    <p:extLst>
      <p:ext uri="{BB962C8B-B14F-4D97-AF65-F5344CB8AC3E}">
        <p14:creationId xmlns:p14="http://schemas.microsoft.com/office/powerpoint/2010/main" val="1984060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B6A86A-CD01-D74D-9C5A-0DAEC08986DC}"/>
              </a:ext>
            </a:extLst>
          </p:cNvPr>
          <p:cNvSpPr>
            <a:spLocks noGrp="1"/>
          </p:cNvSpPr>
          <p:nvPr>
            <p:ph type="sldNum" sz="quarter" idx="12"/>
          </p:nvPr>
        </p:nvSpPr>
        <p:spPr/>
        <p:txBody>
          <a:bodyPr/>
          <a:lstStyle/>
          <a:p>
            <a:fld id="{59AB3DCC-C22A-474B-ABC6-24314382D7F2}" type="slidenum">
              <a:rPr lang="en-US" altLang="en-US" smtClean="0"/>
              <a:pPr/>
              <a:t>13</a:t>
            </a:fld>
            <a:endParaRPr lang="en-US" altLang="en-US"/>
          </a:p>
        </p:txBody>
      </p:sp>
      <p:sp>
        <p:nvSpPr>
          <p:cNvPr id="3" name="TextBox 2">
            <a:extLst>
              <a:ext uri="{FF2B5EF4-FFF2-40B4-BE49-F238E27FC236}">
                <a16:creationId xmlns:a16="http://schemas.microsoft.com/office/drawing/2014/main" id="{0DA17589-CB34-8246-BBBE-37A3C5084424}"/>
              </a:ext>
            </a:extLst>
          </p:cNvPr>
          <p:cNvSpPr txBox="1"/>
          <p:nvPr/>
        </p:nvSpPr>
        <p:spPr>
          <a:xfrm>
            <a:off x="2078195" y="51529"/>
            <a:ext cx="5087483" cy="415498"/>
          </a:xfrm>
          <a:prstGeom prst="rect">
            <a:avLst/>
          </a:prstGeom>
          <a:noFill/>
        </p:spPr>
        <p:txBody>
          <a:bodyPr wrap="none" rtlCol="0">
            <a:spAutoFit/>
          </a:bodyPr>
          <a:lstStyle/>
          <a:p>
            <a:r>
              <a:rPr lang="en-US" sz="2100" b="1" dirty="0">
                <a:solidFill>
                  <a:srgbClr val="002060"/>
                </a:solidFill>
              </a:rPr>
              <a:t>Tests of First-Generation Hybrid RPCs</a:t>
            </a:r>
          </a:p>
        </p:txBody>
      </p:sp>
      <p:pic>
        <p:nvPicPr>
          <p:cNvPr id="4" name="Picture 3">
            <a:extLst>
              <a:ext uri="{FF2B5EF4-FFF2-40B4-BE49-F238E27FC236}">
                <a16:creationId xmlns:a16="http://schemas.microsoft.com/office/drawing/2014/main" id="{2049AC8E-9829-5F43-9DA8-95ACF5AE498D}"/>
              </a:ext>
            </a:extLst>
          </p:cNvPr>
          <p:cNvPicPr>
            <a:picLocks noChangeAspect="1"/>
          </p:cNvPicPr>
          <p:nvPr/>
        </p:nvPicPr>
        <p:blipFill>
          <a:blip r:embed="rId2"/>
          <a:stretch>
            <a:fillRect/>
          </a:stretch>
        </p:blipFill>
        <p:spPr>
          <a:xfrm>
            <a:off x="4798427" y="699542"/>
            <a:ext cx="4298325" cy="3744416"/>
          </a:xfrm>
          <a:prstGeom prst="rect">
            <a:avLst/>
          </a:prstGeom>
        </p:spPr>
      </p:pic>
      <p:sp>
        <p:nvSpPr>
          <p:cNvPr id="7" name="TextBox 6">
            <a:extLst>
              <a:ext uri="{FF2B5EF4-FFF2-40B4-BE49-F238E27FC236}">
                <a16:creationId xmlns:a16="http://schemas.microsoft.com/office/drawing/2014/main" id="{61DF9B7D-148F-0144-A495-7F45CA22B218}"/>
              </a:ext>
            </a:extLst>
          </p:cNvPr>
          <p:cNvSpPr txBox="1"/>
          <p:nvPr/>
        </p:nvSpPr>
        <p:spPr>
          <a:xfrm>
            <a:off x="54863" y="619393"/>
            <a:ext cx="4680520" cy="3970318"/>
          </a:xfrm>
          <a:prstGeom prst="rect">
            <a:avLst/>
          </a:prstGeom>
          <a:noFill/>
        </p:spPr>
        <p:txBody>
          <a:bodyPr wrap="square" rtlCol="0">
            <a:spAutoFit/>
          </a:bodyPr>
          <a:lstStyle/>
          <a:p>
            <a:pPr algn="just"/>
            <a:r>
              <a:rPr lang="en-US" sz="1400" dirty="0">
                <a:solidFill>
                  <a:schemeClr val="bg2">
                    <a:lumMod val="10000"/>
                  </a:schemeClr>
                </a:solidFill>
              </a:rPr>
              <a:t>We tested the first-generation hybrid RPCs as well as the standard 1-glass and 2-glass RPCs at Fermilab test beam. The lateral size of the chambers was 10 cm x 10 cm, the gas gap was 1.3 mm and the gas mixture was the DHCAL RPC gas mixture</a:t>
            </a:r>
            <a:r>
              <a:rPr lang="en-US" sz="1400" dirty="0">
                <a:solidFill>
                  <a:srgbClr val="10253F"/>
                </a:solidFill>
              </a:rPr>
              <a:t> R134A : Isobutane : SF</a:t>
            </a:r>
            <a:r>
              <a:rPr lang="en-US" sz="1400" baseline="-25000" dirty="0">
                <a:solidFill>
                  <a:srgbClr val="10253F"/>
                </a:solidFill>
              </a:rPr>
              <a:t>6</a:t>
            </a:r>
            <a:r>
              <a:rPr lang="en-US" sz="1400" dirty="0">
                <a:solidFill>
                  <a:srgbClr val="10253F"/>
                </a:solidFill>
              </a:rPr>
              <a:t> ; 94.5 : 5.0 : 0.5 at 2-3 cc/min flow rate (lower than the nominal 5 cc/min).</a:t>
            </a:r>
            <a:r>
              <a:rPr lang="en-US" sz="1400" dirty="0">
                <a:solidFill>
                  <a:schemeClr val="bg2">
                    <a:lumMod val="10000"/>
                  </a:schemeClr>
                </a:solidFill>
              </a:rPr>
              <a:t>  </a:t>
            </a:r>
          </a:p>
          <a:p>
            <a:pPr algn="just"/>
            <a:endParaRPr lang="en-US" sz="1400" dirty="0">
              <a:solidFill>
                <a:schemeClr val="bg2">
                  <a:lumMod val="10000"/>
                </a:schemeClr>
              </a:solidFill>
            </a:endParaRPr>
          </a:p>
          <a:p>
            <a:pPr algn="just"/>
            <a:r>
              <a:rPr lang="en-US" sz="1400" dirty="0">
                <a:solidFill>
                  <a:schemeClr val="bg2">
                    <a:lumMod val="10000"/>
                  </a:schemeClr>
                </a:solidFill>
              </a:rPr>
              <a:t>Chambers tested and their 90% efficiency crossing HV:</a:t>
            </a:r>
          </a:p>
          <a:p>
            <a:pPr algn="just"/>
            <a:endParaRPr lang="en-US" sz="1400" dirty="0">
              <a:solidFill>
                <a:schemeClr val="bg2">
                  <a:lumMod val="10000"/>
                </a:schemeClr>
              </a:solidFill>
            </a:endParaRPr>
          </a:p>
          <a:p>
            <a:pPr marL="228600" indent="-228600" algn="just">
              <a:buAutoNum type="arabicPeriod"/>
            </a:pPr>
            <a:r>
              <a:rPr lang="en-US" sz="1400" dirty="0">
                <a:solidFill>
                  <a:schemeClr val="bg2">
                    <a:lumMod val="10000"/>
                  </a:schemeClr>
                </a:solidFill>
              </a:rPr>
              <a:t>2-glass RPC (8.5 kV)</a:t>
            </a:r>
          </a:p>
          <a:p>
            <a:pPr marL="228600" indent="-228600" algn="just">
              <a:buAutoNum type="arabicPeriod"/>
            </a:pPr>
            <a:r>
              <a:rPr lang="en-US" sz="1400" dirty="0">
                <a:solidFill>
                  <a:schemeClr val="bg2">
                    <a:lumMod val="10000"/>
                  </a:schemeClr>
                </a:solidFill>
              </a:rPr>
              <a:t>1-glass RPC (7.5 kV)</a:t>
            </a:r>
          </a:p>
          <a:p>
            <a:pPr marL="228600" indent="-228600" algn="just">
              <a:buAutoNum type="arabicPeriod"/>
            </a:pPr>
            <a:r>
              <a:rPr lang="en-US" sz="1400" dirty="0">
                <a:solidFill>
                  <a:schemeClr val="bg2">
                    <a:lumMod val="10000"/>
                  </a:schemeClr>
                </a:solidFill>
              </a:rPr>
              <a:t>500 nm Al</a:t>
            </a:r>
            <a:r>
              <a:rPr lang="en-US" sz="1400" baseline="-25000" dirty="0">
                <a:solidFill>
                  <a:schemeClr val="bg2">
                    <a:lumMod val="10000"/>
                  </a:schemeClr>
                </a:solidFill>
              </a:rPr>
              <a:t>2</a:t>
            </a:r>
            <a:r>
              <a:rPr lang="en-US" sz="1400" dirty="0">
                <a:solidFill>
                  <a:schemeClr val="bg2">
                    <a:lumMod val="10000"/>
                  </a:schemeClr>
                </a:solidFill>
              </a:rPr>
              <a:t>O</a:t>
            </a:r>
            <a:r>
              <a:rPr lang="en-US" sz="1400" baseline="-25000" dirty="0">
                <a:solidFill>
                  <a:schemeClr val="bg2">
                    <a:lumMod val="10000"/>
                  </a:schemeClr>
                </a:solidFill>
              </a:rPr>
              <a:t>3</a:t>
            </a:r>
            <a:r>
              <a:rPr lang="en-US" sz="1400" dirty="0">
                <a:solidFill>
                  <a:schemeClr val="bg2">
                    <a:lumMod val="10000"/>
                  </a:schemeClr>
                </a:solidFill>
              </a:rPr>
              <a:t> (v1) (6.5 kV)</a:t>
            </a:r>
          </a:p>
          <a:p>
            <a:pPr marL="228600" indent="-228600" algn="just">
              <a:buFontTx/>
              <a:buAutoNum type="arabicPeriod"/>
            </a:pPr>
            <a:r>
              <a:rPr lang="en-US" sz="1400" dirty="0">
                <a:solidFill>
                  <a:schemeClr val="bg2">
                    <a:lumMod val="10000"/>
                  </a:schemeClr>
                </a:solidFill>
              </a:rPr>
              <a:t>350 nm Al</a:t>
            </a:r>
            <a:r>
              <a:rPr lang="en-US" sz="1400" baseline="-25000" dirty="0">
                <a:solidFill>
                  <a:schemeClr val="bg2">
                    <a:lumMod val="10000"/>
                  </a:schemeClr>
                </a:solidFill>
              </a:rPr>
              <a:t>2</a:t>
            </a:r>
            <a:r>
              <a:rPr lang="en-US" sz="1400" dirty="0">
                <a:solidFill>
                  <a:schemeClr val="bg2">
                    <a:lumMod val="10000"/>
                  </a:schemeClr>
                </a:solidFill>
              </a:rPr>
              <a:t>O</a:t>
            </a:r>
            <a:r>
              <a:rPr lang="en-US" sz="1400" baseline="-25000" dirty="0">
                <a:solidFill>
                  <a:schemeClr val="bg2">
                    <a:lumMod val="10000"/>
                  </a:schemeClr>
                </a:solidFill>
              </a:rPr>
              <a:t>3</a:t>
            </a:r>
            <a:r>
              <a:rPr lang="en-US" sz="1400" dirty="0">
                <a:solidFill>
                  <a:schemeClr val="bg2">
                    <a:lumMod val="10000"/>
                  </a:schemeClr>
                </a:solidFill>
              </a:rPr>
              <a:t> (v2) (6.5 kV)</a:t>
            </a:r>
          </a:p>
          <a:p>
            <a:pPr marL="228600" indent="-228600" algn="just">
              <a:buAutoNum type="arabicPeriod"/>
            </a:pPr>
            <a:r>
              <a:rPr lang="en-US" sz="1400" dirty="0">
                <a:solidFill>
                  <a:schemeClr val="bg2">
                    <a:lumMod val="10000"/>
                  </a:schemeClr>
                </a:solidFill>
              </a:rPr>
              <a:t>1 mg/cm</a:t>
            </a:r>
            <a:r>
              <a:rPr lang="en-US" sz="1400" baseline="30000" dirty="0">
                <a:solidFill>
                  <a:schemeClr val="bg2">
                    <a:lumMod val="10000"/>
                  </a:schemeClr>
                </a:solidFill>
              </a:rPr>
              <a:t>2</a:t>
            </a:r>
            <a:r>
              <a:rPr lang="en-US" sz="1400" dirty="0">
                <a:solidFill>
                  <a:schemeClr val="bg2">
                    <a:lumMod val="10000"/>
                  </a:schemeClr>
                </a:solidFill>
              </a:rPr>
              <a:t> TiO</a:t>
            </a:r>
            <a:r>
              <a:rPr lang="en-US" sz="1400" baseline="-25000" dirty="0">
                <a:solidFill>
                  <a:schemeClr val="bg2">
                    <a:lumMod val="10000"/>
                  </a:schemeClr>
                </a:solidFill>
              </a:rPr>
              <a:t>2</a:t>
            </a:r>
            <a:r>
              <a:rPr lang="en-US" sz="1400" dirty="0">
                <a:solidFill>
                  <a:schemeClr val="bg2">
                    <a:lumMod val="10000"/>
                  </a:schemeClr>
                </a:solidFill>
              </a:rPr>
              <a:t> (v1) (6.5 kV)</a:t>
            </a:r>
          </a:p>
          <a:p>
            <a:pPr marL="228600" indent="-228600" algn="just">
              <a:buAutoNum type="arabicPeriod"/>
            </a:pPr>
            <a:r>
              <a:rPr lang="en-US" sz="1400" dirty="0">
                <a:solidFill>
                  <a:schemeClr val="bg2">
                    <a:lumMod val="10000"/>
                  </a:schemeClr>
                </a:solidFill>
              </a:rPr>
              <a:t>0.5 mg/cm</a:t>
            </a:r>
            <a:r>
              <a:rPr lang="en-US" sz="1400" baseline="30000" dirty="0">
                <a:solidFill>
                  <a:schemeClr val="bg2">
                    <a:lumMod val="10000"/>
                  </a:schemeClr>
                </a:solidFill>
              </a:rPr>
              <a:t>2</a:t>
            </a:r>
            <a:r>
              <a:rPr lang="en-US" sz="1400" dirty="0">
                <a:solidFill>
                  <a:schemeClr val="bg2">
                    <a:lumMod val="10000"/>
                  </a:schemeClr>
                </a:solidFill>
              </a:rPr>
              <a:t> TiO</a:t>
            </a:r>
            <a:r>
              <a:rPr lang="en-US" sz="1400" baseline="-25000" dirty="0">
                <a:solidFill>
                  <a:schemeClr val="bg2">
                    <a:lumMod val="10000"/>
                  </a:schemeClr>
                </a:solidFill>
              </a:rPr>
              <a:t>2</a:t>
            </a:r>
            <a:r>
              <a:rPr lang="en-US" sz="1400" dirty="0">
                <a:solidFill>
                  <a:schemeClr val="bg2">
                    <a:lumMod val="10000"/>
                  </a:schemeClr>
                </a:solidFill>
              </a:rPr>
              <a:t> (v2) (6.5 kV)</a:t>
            </a:r>
          </a:p>
          <a:p>
            <a:pPr marL="228600" indent="-228600" algn="just">
              <a:buFontTx/>
              <a:buAutoNum type="arabicPeriod"/>
            </a:pPr>
            <a:r>
              <a:rPr lang="en-US" sz="1400" dirty="0">
                <a:solidFill>
                  <a:schemeClr val="bg2">
                    <a:lumMod val="10000"/>
                  </a:schemeClr>
                </a:solidFill>
              </a:rPr>
              <a:t>0.15 mg/cm</a:t>
            </a:r>
            <a:r>
              <a:rPr lang="en-US" sz="1400" baseline="30000" dirty="0">
                <a:solidFill>
                  <a:schemeClr val="bg2">
                    <a:lumMod val="10000"/>
                  </a:schemeClr>
                </a:solidFill>
              </a:rPr>
              <a:t>2</a:t>
            </a:r>
            <a:r>
              <a:rPr lang="en-US" sz="1400" dirty="0">
                <a:solidFill>
                  <a:schemeClr val="bg2">
                    <a:lumMod val="10000"/>
                  </a:schemeClr>
                </a:solidFill>
              </a:rPr>
              <a:t> TiO</a:t>
            </a:r>
            <a:r>
              <a:rPr lang="en-US" sz="1400" baseline="-25000" dirty="0">
                <a:solidFill>
                  <a:schemeClr val="bg2">
                    <a:lumMod val="10000"/>
                  </a:schemeClr>
                </a:solidFill>
              </a:rPr>
              <a:t>2</a:t>
            </a:r>
            <a:r>
              <a:rPr lang="en-US" sz="1400" dirty="0">
                <a:solidFill>
                  <a:schemeClr val="bg2">
                    <a:lumMod val="10000"/>
                  </a:schemeClr>
                </a:solidFill>
              </a:rPr>
              <a:t> (v3) (7.5 kV)</a:t>
            </a:r>
          </a:p>
          <a:p>
            <a:pPr algn="just"/>
            <a:endParaRPr lang="en-US" sz="1400" dirty="0">
              <a:solidFill>
                <a:schemeClr val="bg2">
                  <a:lumMod val="10000"/>
                </a:schemeClr>
              </a:solidFill>
            </a:endParaRPr>
          </a:p>
        </p:txBody>
      </p:sp>
      <p:sp>
        <p:nvSpPr>
          <p:cNvPr id="8" name="TextBox 7">
            <a:extLst>
              <a:ext uri="{FF2B5EF4-FFF2-40B4-BE49-F238E27FC236}">
                <a16:creationId xmlns:a16="http://schemas.microsoft.com/office/drawing/2014/main" id="{B3AD258D-2E9B-AD42-A01B-84F43B42E90D}"/>
              </a:ext>
            </a:extLst>
          </p:cNvPr>
          <p:cNvSpPr txBox="1"/>
          <p:nvPr/>
        </p:nvSpPr>
        <p:spPr>
          <a:xfrm>
            <a:off x="5940152" y="3435846"/>
            <a:ext cx="1489254" cy="307777"/>
          </a:xfrm>
          <a:prstGeom prst="rect">
            <a:avLst/>
          </a:prstGeom>
          <a:noFill/>
        </p:spPr>
        <p:txBody>
          <a:bodyPr wrap="none" rtlCol="0">
            <a:spAutoFit/>
          </a:bodyPr>
          <a:lstStyle/>
          <a:p>
            <a:r>
              <a:rPr lang="en-US" sz="1400" dirty="0">
                <a:solidFill>
                  <a:srgbClr val="FF0000"/>
                </a:solidFill>
              </a:rPr>
              <a:t>Very Preliminary</a:t>
            </a:r>
          </a:p>
        </p:txBody>
      </p:sp>
      <p:sp>
        <p:nvSpPr>
          <p:cNvPr id="9" name="TextBox 8">
            <a:extLst>
              <a:ext uri="{FF2B5EF4-FFF2-40B4-BE49-F238E27FC236}">
                <a16:creationId xmlns:a16="http://schemas.microsoft.com/office/drawing/2014/main" id="{BDD020BD-0E7C-EF46-BBCC-37A050565476}"/>
              </a:ext>
            </a:extLst>
          </p:cNvPr>
          <p:cNvSpPr txBox="1"/>
          <p:nvPr/>
        </p:nvSpPr>
        <p:spPr>
          <a:xfrm>
            <a:off x="5868144" y="4562753"/>
            <a:ext cx="2595069" cy="338554"/>
          </a:xfrm>
          <a:prstGeom prst="rect">
            <a:avLst/>
          </a:prstGeom>
          <a:noFill/>
        </p:spPr>
        <p:txBody>
          <a:bodyPr wrap="none" rtlCol="0">
            <a:spAutoFit/>
          </a:bodyPr>
          <a:lstStyle/>
          <a:p>
            <a:r>
              <a:rPr lang="en-US" sz="1600" dirty="0">
                <a:solidFill>
                  <a:schemeClr val="bg2">
                    <a:lumMod val="10000"/>
                  </a:schemeClr>
                </a:solidFill>
              </a:rPr>
              <a:t>Efficient if charge &gt; 300 </a:t>
            </a:r>
            <a:r>
              <a:rPr lang="en-US" sz="1600" dirty="0" err="1">
                <a:solidFill>
                  <a:schemeClr val="bg2">
                    <a:lumMod val="10000"/>
                  </a:schemeClr>
                </a:solidFill>
              </a:rPr>
              <a:t>fC</a:t>
            </a:r>
            <a:endParaRPr lang="en-US" sz="1600" dirty="0">
              <a:solidFill>
                <a:schemeClr val="bg2">
                  <a:lumMod val="10000"/>
                </a:schemeClr>
              </a:solidFill>
            </a:endParaRPr>
          </a:p>
        </p:txBody>
      </p:sp>
      <p:sp>
        <p:nvSpPr>
          <p:cNvPr id="10" name="TextBox 9">
            <a:extLst>
              <a:ext uri="{FF2B5EF4-FFF2-40B4-BE49-F238E27FC236}">
                <a16:creationId xmlns:a16="http://schemas.microsoft.com/office/drawing/2014/main" id="{578C4B31-7DC1-6046-9E9D-CB9BB9C038D6}"/>
              </a:ext>
            </a:extLst>
          </p:cNvPr>
          <p:cNvSpPr txBox="1"/>
          <p:nvPr/>
        </p:nvSpPr>
        <p:spPr>
          <a:xfrm>
            <a:off x="41579" y="4490483"/>
            <a:ext cx="5124469" cy="584775"/>
          </a:xfrm>
          <a:prstGeom prst="rect">
            <a:avLst/>
          </a:prstGeom>
          <a:noFill/>
        </p:spPr>
        <p:txBody>
          <a:bodyPr wrap="square" rtlCol="0">
            <a:spAutoFit/>
          </a:bodyPr>
          <a:lstStyle/>
          <a:p>
            <a:r>
              <a:rPr lang="en-US" sz="1600" dirty="0">
                <a:solidFill>
                  <a:srgbClr val="FF0000"/>
                </a:solidFill>
              </a:rPr>
              <a:t>The charge multiplication in the secondary emission layer is qualitatively validated.</a:t>
            </a:r>
          </a:p>
        </p:txBody>
      </p:sp>
    </p:spTree>
    <p:extLst>
      <p:ext uri="{BB962C8B-B14F-4D97-AF65-F5344CB8AC3E}">
        <p14:creationId xmlns:p14="http://schemas.microsoft.com/office/powerpoint/2010/main" val="302800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mp">
            <a:extLst>
              <a:ext uri="{FF2B5EF4-FFF2-40B4-BE49-F238E27FC236}">
                <a16:creationId xmlns:a16="http://schemas.microsoft.com/office/drawing/2014/main" id="{B7B6331A-042A-CC44-9DCB-C52069608D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8013" y="627534"/>
            <a:ext cx="3626475" cy="3370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3199B8EA-6450-7242-A50F-D57496E6A141}"/>
              </a:ext>
            </a:extLst>
          </p:cNvPr>
          <p:cNvSpPr>
            <a:spLocks noGrp="1"/>
          </p:cNvSpPr>
          <p:nvPr>
            <p:ph type="sldNum" sz="quarter" idx="12"/>
          </p:nvPr>
        </p:nvSpPr>
        <p:spPr/>
        <p:txBody>
          <a:bodyPr/>
          <a:lstStyle/>
          <a:p>
            <a:fld id="{59AB3DCC-C22A-474B-ABC6-24314382D7F2}" type="slidenum">
              <a:rPr lang="en-US" altLang="en-US" smtClean="0"/>
              <a:pPr/>
              <a:t>14</a:t>
            </a:fld>
            <a:endParaRPr lang="en-US" altLang="en-US"/>
          </a:p>
        </p:txBody>
      </p:sp>
      <p:sp>
        <p:nvSpPr>
          <p:cNvPr id="3" name="TextBox 2">
            <a:extLst>
              <a:ext uri="{FF2B5EF4-FFF2-40B4-BE49-F238E27FC236}">
                <a16:creationId xmlns:a16="http://schemas.microsoft.com/office/drawing/2014/main" id="{B7AFA123-FAA6-9D45-86D2-B5A2AE2B741B}"/>
              </a:ext>
            </a:extLst>
          </p:cNvPr>
          <p:cNvSpPr txBox="1"/>
          <p:nvPr/>
        </p:nvSpPr>
        <p:spPr>
          <a:xfrm>
            <a:off x="179512" y="66184"/>
            <a:ext cx="3490507" cy="4939814"/>
          </a:xfrm>
          <a:prstGeom prst="rect">
            <a:avLst/>
          </a:prstGeom>
          <a:noFill/>
        </p:spPr>
        <p:txBody>
          <a:bodyPr wrap="none" rtlCol="0">
            <a:spAutoFit/>
          </a:bodyPr>
          <a:lstStyle/>
          <a:p>
            <a:r>
              <a:rPr lang="en-US" sz="2100" b="1" dirty="0">
                <a:solidFill>
                  <a:srgbClr val="002060"/>
                </a:solidFill>
              </a:rPr>
              <a:t>Rate capability of RPCs</a:t>
            </a:r>
          </a:p>
          <a:p>
            <a:endParaRPr lang="en-US" sz="1500" b="1" u="sng" dirty="0"/>
          </a:p>
          <a:p>
            <a:r>
              <a:rPr lang="en-US" b="1" dirty="0">
                <a:solidFill>
                  <a:schemeClr val="bg2">
                    <a:lumMod val="10000"/>
                  </a:schemeClr>
                </a:solidFill>
              </a:rPr>
              <a:t>Measurements of efficiency</a:t>
            </a:r>
          </a:p>
          <a:p>
            <a:endParaRPr lang="en-US" sz="1200" dirty="0">
              <a:solidFill>
                <a:schemeClr val="bg2">
                  <a:lumMod val="10000"/>
                </a:schemeClr>
              </a:solidFill>
            </a:endParaRPr>
          </a:p>
          <a:p>
            <a:r>
              <a:rPr lang="en-US" sz="1200" dirty="0">
                <a:solidFill>
                  <a:schemeClr val="bg2">
                    <a:lumMod val="10000"/>
                  </a:schemeClr>
                </a:solidFill>
              </a:rPr>
              <a:t>     With 120 GeV protons</a:t>
            </a:r>
          </a:p>
          <a:p>
            <a:r>
              <a:rPr lang="en-US" sz="1200" dirty="0">
                <a:solidFill>
                  <a:schemeClr val="bg2">
                    <a:lumMod val="10000"/>
                  </a:schemeClr>
                </a:solidFill>
              </a:rPr>
              <a:t>     In Fermilab test beam</a:t>
            </a:r>
          </a:p>
          <a:p>
            <a:endParaRPr lang="en-US" sz="1200" dirty="0">
              <a:solidFill>
                <a:schemeClr val="bg2">
                  <a:lumMod val="10000"/>
                </a:schemeClr>
              </a:solidFill>
            </a:endParaRPr>
          </a:p>
          <a:p>
            <a:r>
              <a:rPr lang="en-US" b="1" dirty="0">
                <a:solidFill>
                  <a:schemeClr val="bg2">
                    <a:lumMod val="10000"/>
                  </a:schemeClr>
                </a:solidFill>
              </a:rPr>
              <a:t>Rate limitation</a:t>
            </a:r>
          </a:p>
          <a:p>
            <a:endParaRPr lang="en-US" sz="1200" dirty="0">
              <a:solidFill>
                <a:schemeClr val="bg2">
                  <a:lumMod val="10000"/>
                </a:schemeClr>
              </a:solidFill>
            </a:endParaRPr>
          </a:p>
          <a:p>
            <a:r>
              <a:rPr lang="en-US" sz="1200" dirty="0">
                <a:solidFill>
                  <a:schemeClr val="bg2">
                    <a:lumMod val="10000"/>
                  </a:schemeClr>
                </a:solidFill>
              </a:rPr>
              <a:t>     </a:t>
            </a:r>
            <a:r>
              <a:rPr lang="en-US" sz="1200" b="1" dirty="0">
                <a:solidFill>
                  <a:schemeClr val="bg2">
                    <a:lumMod val="10000"/>
                  </a:schemeClr>
                </a:solidFill>
              </a:rPr>
              <a:t>NOT</a:t>
            </a:r>
            <a:r>
              <a:rPr lang="en-US" sz="1200" dirty="0">
                <a:solidFill>
                  <a:schemeClr val="bg2">
                    <a:lumMod val="10000"/>
                  </a:schemeClr>
                </a:solidFill>
              </a:rPr>
              <a:t> a dead time</a:t>
            </a:r>
          </a:p>
          <a:p>
            <a:r>
              <a:rPr lang="en-US" sz="1200" dirty="0">
                <a:solidFill>
                  <a:schemeClr val="bg2">
                    <a:lumMod val="10000"/>
                  </a:schemeClr>
                </a:solidFill>
              </a:rPr>
              <a:t>     But a loss of efficiency</a:t>
            </a:r>
          </a:p>
          <a:p>
            <a:endParaRPr lang="en-US" sz="1200" dirty="0">
              <a:solidFill>
                <a:schemeClr val="bg2">
                  <a:lumMod val="10000"/>
                </a:schemeClr>
              </a:solidFill>
            </a:endParaRPr>
          </a:p>
          <a:p>
            <a:r>
              <a:rPr lang="en-US" b="1" dirty="0">
                <a:solidFill>
                  <a:schemeClr val="bg2">
                    <a:lumMod val="10000"/>
                  </a:schemeClr>
                </a:solidFill>
              </a:rPr>
              <a:t>Theoretical curves</a:t>
            </a:r>
          </a:p>
          <a:p>
            <a:endParaRPr lang="en-US" sz="1200" dirty="0">
              <a:solidFill>
                <a:schemeClr val="bg2">
                  <a:lumMod val="10000"/>
                </a:schemeClr>
              </a:solidFill>
            </a:endParaRPr>
          </a:p>
          <a:p>
            <a:r>
              <a:rPr lang="en-US" sz="1200" dirty="0">
                <a:solidFill>
                  <a:schemeClr val="bg2">
                    <a:lumMod val="10000"/>
                  </a:schemeClr>
                </a:solidFill>
              </a:rPr>
              <a:t>     Excellent description of effect</a:t>
            </a:r>
          </a:p>
          <a:p>
            <a:endParaRPr lang="en-US" sz="1200" b="1" dirty="0">
              <a:solidFill>
                <a:schemeClr val="bg2">
                  <a:lumMod val="10000"/>
                </a:schemeClr>
              </a:solidFill>
            </a:endParaRPr>
          </a:p>
          <a:p>
            <a:r>
              <a:rPr lang="en-US" b="1" dirty="0">
                <a:solidFill>
                  <a:schemeClr val="bg2">
                    <a:lumMod val="10000"/>
                  </a:schemeClr>
                </a:solidFill>
              </a:rPr>
              <a:t>Rate capability depends on</a:t>
            </a:r>
          </a:p>
          <a:p>
            <a:endParaRPr lang="en-US" sz="1200" dirty="0">
              <a:solidFill>
                <a:schemeClr val="bg2">
                  <a:lumMod val="10000"/>
                </a:schemeClr>
              </a:solidFill>
            </a:endParaRPr>
          </a:p>
          <a:p>
            <a:r>
              <a:rPr lang="en-US" sz="1200" dirty="0">
                <a:solidFill>
                  <a:schemeClr val="bg2">
                    <a:lumMod val="10000"/>
                  </a:schemeClr>
                </a:solidFill>
              </a:rPr>
              <a:t>     The bulk resistivity </a:t>
            </a:r>
            <a:r>
              <a:rPr lang="en-US" sz="1200" dirty="0" err="1">
                <a:solidFill>
                  <a:schemeClr val="bg2">
                    <a:lumMod val="10000"/>
                  </a:schemeClr>
                </a:solidFill>
              </a:rPr>
              <a:t>R</a:t>
            </a:r>
            <a:r>
              <a:rPr lang="en-US" sz="1200" baseline="-25000" dirty="0" err="1">
                <a:solidFill>
                  <a:schemeClr val="bg2">
                    <a:lumMod val="10000"/>
                  </a:schemeClr>
                </a:solidFill>
              </a:rPr>
              <a:t>bulk</a:t>
            </a:r>
            <a:r>
              <a:rPr lang="en-US" sz="1200" dirty="0">
                <a:solidFill>
                  <a:schemeClr val="bg2">
                    <a:lumMod val="10000"/>
                  </a:schemeClr>
                </a:solidFill>
              </a:rPr>
              <a:t> of the resistive plates</a:t>
            </a:r>
          </a:p>
          <a:p>
            <a:endParaRPr lang="en-US" sz="1200" dirty="0">
              <a:solidFill>
                <a:schemeClr val="bg2">
                  <a:lumMod val="10000"/>
                </a:schemeClr>
              </a:solidFill>
            </a:endParaRPr>
          </a:p>
          <a:p>
            <a:r>
              <a:rPr lang="en-US" sz="1200" dirty="0">
                <a:solidFill>
                  <a:schemeClr val="bg2">
                    <a:lumMod val="10000"/>
                  </a:schemeClr>
                </a:solidFill>
              </a:rPr>
              <a:t>     Lower bulk resistivity </a:t>
            </a:r>
            <a:r>
              <a:rPr lang="en-US" sz="1200" dirty="0">
                <a:solidFill>
                  <a:schemeClr val="bg2">
                    <a:lumMod val="10000"/>
                  </a:schemeClr>
                </a:solidFill>
                <a:sym typeface="Wingdings" pitchFamily="2" charset="2"/>
              </a:rPr>
              <a:t> higher rate capability</a:t>
            </a:r>
            <a:r>
              <a:rPr lang="en-US" sz="1200" dirty="0">
                <a:solidFill>
                  <a:schemeClr val="bg2">
                    <a:lumMod val="10000"/>
                  </a:schemeClr>
                </a:solidFill>
              </a:rPr>
              <a:t> </a:t>
            </a:r>
          </a:p>
          <a:p>
            <a:endParaRPr lang="en-US" sz="1200" dirty="0">
              <a:solidFill>
                <a:schemeClr val="bg2">
                  <a:lumMod val="10000"/>
                </a:schemeClr>
              </a:solidFill>
            </a:endParaRPr>
          </a:p>
          <a:p>
            <a:endParaRPr lang="en-US" sz="1500" dirty="0"/>
          </a:p>
        </p:txBody>
      </p:sp>
      <p:sp>
        <p:nvSpPr>
          <p:cNvPr id="10" name="TextBox 9">
            <a:extLst>
              <a:ext uri="{FF2B5EF4-FFF2-40B4-BE49-F238E27FC236}">
                <a16:creationId xmlns:a16="http://schemas.microsoft.com/office/drawing/2014/main" id="{7C09C501-611E-F54E-B748-E623DFD7BAD2}"/>
              </a:ext>
            </a:extLst>
          </p:cNvPr>
          <p:cNvSpPr txBox="1"/>
          <p:nvPr/>
        </p:nvSpPr>
        <p:spPr>
          <a:xfrm>
            <a:off x="6120231" y="4632495"/>
            <a:ext cx="2425664" cy="261610"/>
          </a:xfrm>
          <a:prstGeom prst="rect">
            <a:avLst/>
          </a:prstGeom>
          <a:noFill/>
        </p:spPr>
        <p:txBody>
          <a:bodyPr wrap="none" rtlCol="0">
            <a:spAutoFit/>
          </a:bodyPr>
          <a:lstStyle/>
          <a:p>
            <a:r>
              <a:rPr lang="en-US" sz="1100" dirty="0" err="1">
                <a:solidFill>
                  <a:schemeClr val="tx1">
                    <a:lumMod val="50000"/>
                  </a:schemeClr>
                </a:solidFill>
              </a:rPr>
              <a:t>B.Bilki</a:t>
            </a:r>
            <a:r>
              <a:rPr lang="en-US" sz="1100" dirty="0">
                <a:solidFill>
                  <a:schemeClr val="tx1">
                    <a:lumMod val="50000"/>
                  </a:schemeClr>
                </a:solidFill>
              </a:rPr>
              <a:t> et al., JINST 4 P06003, 2009</a:t>
            </a:r>
          </a:p>
        </p:txBody>
      </p:sp>
      <p:pic>
        <p:nvPicPr>
          <p:cNvPr id="11" name="Picture 10">
            <a:extLst>
              <a:ext uri="{FF2B5EF4-FFF2-40B4-BE49-F238E27FC236}">
                <a16:creationId xmlns:a16="http://schemas.microsoft.com/office/drawing/2014/main" id="{DDEC9789-EC05-E84A-9BE1-4FA7B8479EAE}"/>
              </a:ext>
            </a:extLst>
          </p:cNvPr>
          <p:cNvPicPr>
            <a:picLocks noChangeAspect="1"/>
          </p:cNvPicPr>
          <p:nvPr/>
        </p:nvPicPr>
        <p:blipFill>
          <a:blip r:embed="rId3"/>
          <a:stretch>
            <a:fillRect/>
          </a:stretch>
        </p:blipFill>
        <p:spPr>
          <a:xfrm>
            <a:off x="2771800" y="1130262"/>
            <a:ext cx="2425664" cy="2364896"/>
          </a:xfrm>
          <a:prstGeom prst="rect">
            <a:avLst/>
          </a:prstGeom>
        </p:spPr>
      </p:pic>
    </p:spTree>
    <p:extLst>
      <p:ext uri="{BB962C8B-B14F-4D97-AF65-F5344CB8AC3E}">
        <p14:creationId xmlns:p14="http://schemas.microsoft.com/office/powerpoint/2010/main" val="2870880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17D5BF-FDD5-E440-A6DF-77E42CC4E013}"/>
              </a:ext>
            </a:extLst>
          </p:cNvPr>
          <p:cNvSpPr>
            <a:spLocks noGrp="1"/>
          </p:cNvSpPr>
          <p:nvPr>
            <p:ph type="sldNum" sz="quarter" idx="12"/>
          </p:nvPr>
        </p:nvSpPr>
        <p:spPr/>
        <p:txBody>
          <a:bodyPr/>
          <a:lstStyle/>
          <a:p>
            <a:fld id="{59AB3DCC-C22A-474B-ABC6-24314382D7F2}" type="slidenum">
              <a:rPr lang="en-US" altLang="en-US" smtClean="0"/>
              <a:pPr/>
              <a:t>15</a:t>
            </a:fld>
            <a:endParaRPr lang="en-US" altLang="en-US"/>
          </a:p>
        </p:txBody>
      </p:sp>
      <p:sp>
        <p:nvSpPr>
          <p:cNvPr id="3" name="TextBox 2">
            <a:extLst>
              <a:ext uri="{FF2B5EF4-FFF2-40B4-BE49-F238E27FC236}">
                <a16:creationId xmlns:a16="http://schemas.microsoft.com/office/drawing/2014/main" id="{884603FD-FB5D-1247-B041-DD6E8E5434EF}"/>
              </a:ext>
            </a:extLst>
          </p:cNvPr>
          <p:cNvSpPr txBox="1"/>
          <p:nvPr/>
        </p:nvSpPr>
        <p:spPr>
          <a:xfrm>
            <a:off x="323528" y="34277"/>
            <a:ext cx="5166799" cy="415498"/>
          </a:xfrm>
          <a:prstGeom prst="rect">
            <a:avLst/>
          </a:prstGeom>
          <a:noFill/>
        </p:spPr>
        <p:txBody>
          <a:bodyPr wrap="none" rtlCol="0">
            <a:spAutoFit/>
          </a:bodyPr>
          <a:lstStyle/>
          <a:p>
            <a:r>
              <a:rPr lang="en-US" sz="2100" b="1" dirty="0">
                <a:solidFill>
                  <a:srgbClr val="002060"/>
                </a:solidFill>
              </a:rPr>
              <a:t>Development of semi-conductive glass</a:t>
            </a:r>
          </a:p>
        </p:txBody>
      </p:sp>
      <p:sp>
        <p:nvSpPr>
          <p:cNvPr id="4" name="TextBox 3">
            <a:extLst>
              <a:ext uri="{FF2B5EF4-FFF2-40B4-BE49-F238E27FC236}">
                <a16:creationId xmlns:a16="http://schemas.microsoft.com/office/drawing/2014/main" id="{2AAAA80F-7AEF-CC44-BA50-C7F39325FA7D}"/>
              </a:ext>
            </a:extLst>
          </p:cNvPr>
          <p:cNvSpPr txBox="1"/>
          <p:nvPr/>
        </p:nvSpPr>
        <p:spPr>
          <a:xfrm>
            <a:off x="323528" y="488859"/>
            <a:ext cx="4121641" cy="1200329"/>
          </a:xfrm>
          <a:prstGeom prst="rect">
            <a:avLst/>
          </a:prstGeom>
          <a:noFill/>
        </p:spPr>
        <p:txBody>
          <a:bodyPr wrap="none" rtlCol="0">
            <a:spAutoFit/>
          </a:bodyPr>
          <a:lstStyle/>
          <a:p>
            <a:r>
              <a:rPr lang="en-US" dirty="0">
                <a:solidFill>
                  <a:schemeClr val="bg2">
                    <a:lumMod val="10000"/>
                  </a:schemeClr>
                </a:solidFill>
              </a:rPr>
              <a:t>Co-operation with </a:t>
            </a:r>
            <a:r>
              <a:rPr lang="en-US" b="1" dirty="0">
                <a:solidFill>
                  <a:schemeClr val="bg2">
                    <a:lumMod val="10000"/>
                  </a:schemeClr>
                </a:solidFill>
              </a:rPr>
              <a:t>COE college </a:t>
            </a:r>
            <a:r>
              <a:rPr lang="en-US" dirty="0">
                <a:solidFill>
                  <a:schemeClr val="bg2">
                    <a:lumMod val="10000"/>
                  </a:schemeClr>
                </a:solidFill>
              </a:rPr>
              <a:t>(Iowa)</a:t>
            </a:r>
          </a:p>
          <a:p>
            <a:endParaRPr lang="en-US" sz="1050" dirty="0">
              <a:solidFill>
                <a:schemeClr val="bg2">
                  <a:lumMod val="10000"/>
                </a:schemeClr>
              </a:solidFill>
            </a:endParaRPr>
          </a:p>
          <a:p>
            <a:r>
              <a:rPr lang="en-US" b="1" dirty="0">
                <a:solidFill>
                  <a:schemeClr val="bg2">
                    <a:lumMod val="10000"/>
                  </a:schemeClr>
                </a:solidFill>
              </a:rPr>
              <a:t>Vanadium based glass </a:t>
            </a:r>
          </a:p>
          <a:p>
            <a:endParaRPr lang="en-US" sz="750" dirty="0">
              <a:solidFill>
                <a:schemeClr val="bg2">
                  <a:lumMod val="10000"/>
                </a:schemeClr>
              </a:solidFill>
            </a:endParaRPr>
          </a:p>
          <a:p>
            <a:r>
              <a:rPr lang="en-US" dirty="0">
                <a:solidFill>
                  <a:srgbClr val="FF0000"/>
                </a:solidFill>
              </a:rPr>
              <a:t>         Resistivity tunable</a:t>
            </a:r>
          </a:p>
        </p:txBody>
      </p:sp>
      <p:pic>
        <p:nvPicPr>
          <p:cNvPr id="5" name="Picture 4">
            <a:extLst>
              <a:ext uri="{FF2B5EF4-FFF2-40B4-BE49-F238E27FC236}">
                <a16:creationId xmlns:a16="http://schemas.microsoft.com/office/drawing/2014/main" id="{65D10262-A004-A14C-B476-276AA3260CF4}"/>
              </a:ext>
            </a:extLst>
          </p:cNvPr>
          <p:cNvPicPr>
            <a:picLocks noChangeAspect="1"/>
          </p:cNvPicPr>
          <p:nvPr/>
        </p:nvPicPr>
        <p:blipFill>
          <a:blip r:embed="rId2"/>
          <a:stretch>
            <a:fillRect/>
          </a:stretch>
        </p:blipFill>
        <p:spPr>
          <a:xfrm>
            <a:off x="323527" y="2643759"/>
            <a:ext cx="2619933" cy="2478456"/>
          </a:xfrm>
          <a:prstGeom prst="rect">
            <a:avLst/>
          </a:prstGeom>
        </p:spPr>
      </p:pic>
      <p:sp>
        <p:nvSpPr>
          <p:cNvPr id="6" name="TextBox 5">
            <a:extLst>
              <a:ext uri="{FF2B5EF4-FFF2-40B4-BE49-F238E27FC236}">
                <a16:creationId xmlns:a16="http://schemas.microsoft.com/office/drawing/2014/main" id="{56341702-0280-644D-809A-5AEA7432FBC1}"/>
              </a:ext>
            </a:extLst>
          </p:cNvPr>
          <p:cNvSpPr txBox="1"/>
          <p:nvPr/>
        </p:nvSpPr>
        <p:spPr>
          <a:xfrm>
            <a:off x="941252" y="2213382"/>
            <a:ext cx="1659429" cy="369332"/>
          </a:xfrm>
          <a:prstGeom prst="rect">
            <a:avLst/>
          </a:prstGeom>
          <a:noFill/>
        </p:spPr>
        <p:txBody>
          <a:bodyPr wrap="none" rtlCol="0">
            <a:spAutoFit/>
          </a:bodyPr>
          <a:lstStyle/>
          <a:p>
            <a:r>
              <a:rPr lang="en-US" sz="900" dirty="0"/>
              <a:t>SLS: Soda lime silicate</a:t>
            </a:r>
          </a:p>
          <a:p>
            <a:r>
              <a:rPr lang="en-US" sz="900" dirty="0"/>
              <a:t>ZTV: Zinc tellurium vanadate</a:t>
            </a:r>
          </a:p>
        </p:txBody>
      </p:sp>
      <p:pic>
        <p:nvPicPr>
          <p:cNvPr id="7" name="Picture 6">
            <a:extLst>
              <a:ext uri="{FF2B5EF4-FFF2-40B4-BE49-F238E27FC236}">
                <a16:creationId xmlns:a16="http://schemas.microsoft.com/office/drawing/2014/main" id="{427391F4-2961-BB40-A087-2089626CBE51}"/>
              </a:ext>
            </a:extLst>
          </p:cNvPr>
          <p:cNvPicPr>
            <a:picLocks noChangeAspect="1"/>
          </p:cNvPicPr>
          <p:nvPr/>
        </p:nvPicPr>
        <p:blipFill>
          <a:blip r:embed="rId3"/>
          <a:stretch>
            <a:fillRect/>
          </a:stretch>
        </p:blipFill>
        <p:spPr>
          <a:xfrm>
            <a:off x="3419872" y="2582714"/>
            <a:ext cx="2510575" cy="2560786"/>
          </a:xfrm>
          <a:prstGeom prst="rect">
            <a:avLst/>
          </a:prstGeom>
        </p:spPr>
      </p:pic>
      <p:pic>
        <p:nvPicPr>
          <p:cNvPr id="8" name="Picture 7">
            <a:extLst>
              <a:ext uri="{FF2B5EF4-FFF2-40B4-BE49-F238E27FC236}">
                <a16:creationId xmlns:a16="http://schemas.microsoft.com/office/drawing/2014/main" id="{00AF0DFA-0183-8C4E-A7A2-6B4D16A7051E}"/>
              </a:ext>
            </a:extLst>
          </p:cNvPr>
          <p:cNvPicPr>
            <a:picLocks noChangeAspect="1"/>
          </p:cNvPicPr>
          <p:nvPr/>
        </p:nvPicPr>
        <p:blipFill>
          <a:blip r:embed="rId4"/>
          <a:stretch>
            <a:fillRect/>
          </a:stretch>
        </p:blipFill>
        <p:spPr>
          <a:xfrm>
            <a:off x="6055209" y="2193215"/>
            <a:ext cx="2923992" cy="1683776"/>
          </a:xfrm>
          <a:prstGeom prst="rect">
            <a:avLst/>
          </a:prstGeom>
        </p:spPr>
      </p:pic>
      <p:pic>
        <p:nvPicPr>
          <p:cNvPr id="9" name="Picture 8">
            <a:extLst>
              <a:ext uri="{FF2B5EF4-FFF2-40B4-BE49-F238E27FC236}">
                <a16:creationId xmlns:a16="http://schemas.microsoft.com/office/drawing/2014/main" id="{18825A76-A386-0C41-BF57-A8F5ED478E34}"/>
              </a:ext>
            </a:extLst>
          </p:cNvPr>
          <p:cNvPicPr>
            <a:picLocks noChangeAspect="1"/>
          </p:cNvPicPr>
          <p:nvPr/>
        </p:nvPicPr>
        <p:blipFill>
          <a:blip r:embed="rId5"/>
          <a:stretch>
            <a:fillRect/>
          </a:stretch>
        </p:blipFill>
        <p:spPr>
          <a:xfrm>
            <a:off x="3517754" y="979800"/>
            <a:ext cx="2304256" cy="1558071"/>
          </a:xfrm>
          <a:prstGeom prst="rect">
            <a:avLst/>
          </a:prstGeom>
          <a:ln>
            <a:solidFill>
              <a:schemeClr val="accent1"/>
            </a:solidFill>
          </a:ln>
        </p:spPr>
      </p:pic>
      <p:sp>
        <p:nvSpPr>
          <p:cNvPr id="10" name="TextBox 9">
            <a:extLst>
              <a:ext uri="{FF2B5EF4-FFF2-40B4-BE49-F238E27FC236}">
                <a16:creationId xmlns:a16="http://schemas.microsoft.com/office/drawing/2014/main" id="{73799CBF-CD47-4644-90AB-D3F9ED63A693}"/>
              </a:ext>
            </a:extLst>
          </p:cNvPr>
          <p:cNvSpPr txBox="1"/>
          <p:nvPr/>
        </p:nvSpPr>
        <p:spPr>
          <a:xfrm>
            <a:off x="6652338" y="4511258"/>
            <a:ext cx="2133601" cy="466070"/>
          </a:xfrm>
          <a:prstGeom prst="rect">
            <a:avLst/>
          </a:prstGeom>
          <a:noFill/>
        </p:spPr>
        <p:txBody>
          <a:bodyPr wrap="square" rtlCol="0">
            <a:spAutoFit/>
          </a:bodyPr>
          <a:lstStyle/>
          <a:p>
            <a:r>
              <a:rPr lang="en-US" sz="1200" dirty="0">
                <a:solidFill>
                  <a:schemeClr val="tx1">
                    <a:lumMod val="50000"/>
                  </a:schemeClr>
                </a:solidFill>
              </a:rPr>
              <a:t>N. Johnson et al., Int. J. Appl. Glass Sci. 6, 26, 2015</a:t>
            </a:r>
          </a:p>
        </p:txBody>
      </p:sp>
      <p:pic>
        <p:nvPicPr>
          <p:cNvPr id="11" name="Picture 10">
            <a:extLst>
              <a:ext uri="{FF2B5EF4-FFF2-40B4-BE49-F238E27FC236}">
                <a16:creationId xmlns:a16="http://schemas.microsoft.com/office/drawing/2014/main" id="{2F8210D4-817A-CB4D-B8FD-43FE866C8D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16216" y="627534"/>
            <a:ext cx="1592477" cy="1194358"/>
          </a:xfrm>
          <a:prstGeom prst="rect">
            <a:avLst/>
          </a:prstGeom>
        </p:spPr>
      </p:pic>
    </p:spTree>
    <p:extLst>
      <p:ext uri="{BB962C8B-B14F-4D97-AF65-F5344CB8AC3E}">
        <p14:creationId xmlns:p14="http://schemas.microsoft.com/office/powerpoint/2010/main" val="221176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9210C1-81D6-5E48-AAA5-0428FEB09F60}"/>
              </a:ext>
            </a:extLst>
          </p:cNvPr>
          <p:cNvSpPr>
            <a:spLocks noGrp="1"/>
          </p:cNvSpPr>
          <p:nvPr>
            <p:ph type="sldNum" sz="quarter" idx="12"/>
          </p:nvPr>
        </p:nvSpPr>
        <p:spPr/>
        <p:txBody>
          <a:bodyPr/>
          <a:lstStyle/>
          <a:p>
            <a:fld id="{59AB3DCC-C22A-474B-ABC6-24314382D7F2}" type="slidenum">
              <a:rPr lang="en-US" altLang="en-US" smtClean="0"/>
              <a:pPr/>
              <a:t>16</a:t>
            </a:fld>
            <a:endParaRPr lang="en-US" altLang="en-US"/>
          </a:p>
        </p:txBody>
      </p:sp>
      <p:sp>
        <p:nvSpPr>
          <p:cNvPr id="3" name="TextBox 2">
            <a:extLst>
              <a:ext uri="{FF2B5EF4-FFF2-40B4-BE49-F238E27FC236}">
                <a16:creationId xmlns:a16="http://schemas.microsoft.com/office/drawing/2014/main" id="{EA2724AD-AAFF-6B43-A710-62129DF2A028}"/>
              </a:ext>
            </a:extLst>
          </p:cNvPr>
          <p:cNvSpPr txBox="1"/>
          <p:nvPr/>
        </p:nvSpPr>
        <p:spPr>
          <a:xfrm>
            <a:off x="395536" y="28769"/>
            <a:ext cx="5360763" cy="415498"/>
          </a:xfrm>
          <a:prstGeom prst="rect">
            <a:avLst/>
          </a:prstGeom>
          <a:noFill/>
        </p:spPr>
        <p:txBody>
          <a:bodyPr wrap="none" rtlCol="0">
            <a:spAutoFit/>
          </a:bodyPr>
          <a:lstStyle/>
          <a:p>
            <a:r>
              <a:rPr lang="en-US" sz="2100" b="1" dirty="0">
                <a:solidFill>
                  <a:srgbClr val="002060"/>
                </a:solidFill>
              </a:rPr>
              <a:t>Further Development of High-Rate RPCs</a:t>
            </a:r>
          </a:p>
        </p:txBody>
      </p:sp>
      <p:pic>
        <p:nvPicPr>
          <p:cNvPr id="4" name="Picture 3">
            <a:extLst>
              <a:ext uri="{FF2B5EF4-FFF2-40B4-BE49-F238E27FC236}">
                <a16:creationId xmlns:a16="http://schemas.microsoft.com/office/drawing/2014/main" id="{B7E314C5-A481-D347-BFCD-C2DA179A3AC7}"/>
              </a:ext>
            </a:extLst>
          </p:cNvPr>
          <p:cNvPicPr>
            <a:picLocks noChangeAspect="1"/>
          </p:cNvPicPr>
          <p:nvPr/>
        </p:nvPicPr>
        <p:blipFill>
          <a:blip r:embed="rId2"/>
          <a:stretch>
            <a:fillRect/>
          </a:stretch>
        </p:blipFill>
        <p:spPr>
          <a:xfrm>
            <a:off x="323528" y="450660"/>
            <a:ext cx="5826563" cy="1776896"/>
          </a:xfrm>
          <a:prstGeom prst="rect">
            <a:avLst/>
          </a:prstGeom>
        </p:spPr>
      </p:pic>
      <p:sp>
        <p:nvSpPr>
          <p:cNvPr id="5" name="TextBox 4">
            <a:extLst>
              <a:ext uri="{FF2B5EF4-FFF2-40B4-BE49-F238E27FC236}">
                <a16:creationId xmlns:a16="http://schemas.microsoft.com/office/drawing/2014/main" id="{2BD20855-6B58-B644-AFE5-31511BEA5195}"/>
              </a:ext>
            </a:extLst>
          </p:cNvPr>
          <p:cNvSpPr txBox="1"/>
          <p:nvPr/>
        </p:nvSpPr>
        <p:spPr>
          <a:xfrm>
            <a:off x="6069538" y="1471885"/>
            <a:ext cx="1800200" cy="307777"/>
          </a:xfrm>
          <a:prstGeom prst="rect">
            <a:avLst/>
          </a:prstGeom>
          <a:noFill/>
        </p:spPr>
        <p:txBody>
          <a:bodyPr wrap="square" rtlCol="0">
            <a:spAutoFit/>
          </a:bodyPr>
          <a:lstStyle/>
          <a:p>
            <a:r>
              <a:rPr lang="en-US" sz="1400" dirty="0">
                <a:solidFill>
                  <a:srgbClr val="000090"/>
                </a:solidFill>
              </a:rPr>
              <a:t>Soda-lime</a:t>
            </a:r>
          </a:p>
        </p:txBody>
      </p:sp>
      <p:sp>
        <p:nvSpPr>
          <p:cNvPr id="8" name="TextBox 7">
            <a:extLst>
              <a:ext uri="{FF2B5EF4-FFF2-40B4-BE49-F238E27FC236}">
                <a16:creationId xmlns:a16="http://schemas.microsoft.com/office/drawing/2014/main" id="{E7AECAC7-EB36-474F-9D32-6BCB5D93031D}"/>
              </a:ext>
            </a:extLst>
          </p:cNvPr>
          <p:cNvSpPr txBox="1"/>
          <p:nvPr/>
        </p:nvSpPr>
        <p:spPr>
          <a:xfrm>
            <a:off x="6084168" y="1687909"/>
            <a:ext cx="1800200" cy="307777"/>
          </a:xfrm>
          <a:prstGeom prst="rect">
            <a:avLst/>
          </a:prstGeom>
          <a:noFill/>
        </p:spPr>
        <p:txBody>
          <a:bodyPr wrap="square" rtlCol="0">
            <a:spAutoFit/>
          </a:bodyPr>
          <a:lstStyle/>
          <a:p>
            <a:r>
              <a:rPr lang="en-US" sz="1400" dirty="0">
                <a:solidFill>
                  <a:srgbClr val="000090"/>
                </a:solidFill>
              </a:rPr>
              <a:t>Soda-lime</a:t>
            </a:r>
          </a:p>
        </p:txBody>
      </p:sp>
      <p:sp>
        <p:nvSpPr>
          <p:cNvPr id="9" name="TextBox 8">
            <a:extLst>
              <a:ext uri="{FF2B5EF4-FFF2-40B4-BE49-F238E27FC236}">
                <a16:creationId xmlns:a16="http://schemas.microsoft.com/office/drawing/2014/main" id="{E795EA8A-CC62-3B46-AB45-4DE900A09A24}"/>
              </a:ext>
            </a:extLst>
          </p:cNvPr>
          <p:cNvSpPr txBox="1"/>
          <p:nvPr/>
        </p:nvSpPr>
        <p:spPr>
          <a:xfrm>
            <a:off x="6085585" y="1913841"/>
            <a:ext cx="1800200" cy="307777"/>
          </a:xfrm>
          <a:prstGeom prst="rect">
            <a:avLst/>
          </a:prstGeom>
          <a:noFill/>
        </p:spPr>
        <p:txBody>
          <a:bodyPr wrap="square" rtlCol="0">
            <a:spAutoFit/>
          </a:bodyPr>
          <a:lstStyle/>
          <a:p>
            <a:r>
              <a:rPr lang="en-US" sz="1400" dirty="0">
                <a:solidFill>
                  <a:srgbClr val="000090"/>
                </a:solidFill>
              </a:rPr>
              <a:t>Schott</a:t>
            </a:r>
          </a:p>
        </p:txBody>
      </p:sp>
      <p:sp>
        <p:nvSpPr>
          <p:cNvPr id="10" name="TextBox 9">
            <a:extLst>
              <a:ext uri="{FF2B5EF4-FFF2-40B4-BE49-F238E27FC236}">
                <a16:creationId xmlns:a16="http://schemas.microsoft.com/office/drawing/2014/main" id="{65AE1F58-2191-E449-81D3-941ECD1D7340}"/>
              </a:ext>
            </a:extLst>
          </p:cNvPr>
          <p:cNvSpPr txBox="1"/>
          <p:nvPr/>
        </p:nvSpPr>
        <p:spPr>
          <a:xfrm>
            <a:off x="139329" y="2211710"/>
            <a:ext cx="8718686" cy="2862322"/>
          </a:xfrm>
          <a:prstGeom prst="rect">
            <a:avLst/>
          </a:prstGeom>
          <a:noFill/>
        </p:spPr>
        <p:txBody>
          <a:bodyPr wrap="square" rtlCol="0">
            <a:spAutoFit/>
          </a:bodyPr>
          <a:lstStyle/>
          <a:p>
            <a:pPr marL="342900" indent="-342900">
              <a:buAutoNum type="arabicPeriod"/>
            </a:pPr>
            <a:r>
              <a:rPr lang="en-US" sz="1200" i="1" dirty="0">
                <a:solidFill>
                  <a:schemeClr val="bg2">
                    <a:lumMod val="10000"/>
                  </a:schemeClr>
                </a:solidFill>
              </a:rPr>
              <a:t>2-glass RPCs with standard glass</a:t>
            </a:r>
            <a:br>
              <a:rPr lang="en-US" sz="1200" i="1" dirty="0">
                <a:solidFill>
                  <a:schemeClr val="bg2">
                    <a:lumMod val="10000"/>
                  </a:schemeClr>
                </a:solidFill>
              </a:rPr>
            </a:br>
            <a:r>
              <a:rPr lang="en-US" sz="1200" dirty="0">
                <a:solidFill>
                  <a:schemeClr val="bg2">
                    <a:lumMod val="10000"/>
                  </a:schemeClr>
                </a:solidFill>
              </a:rPr>
              <a:t>The chambers were built with two standard soda-lime float glass plates with a thickness of 1.1 mm each. The gas gap was 1.2 mm. The chambers were 20 x 20 cm</a:t>
            </a:r>
            <a:r>
              <a:rPr lang="en-US" sz="1200" baseline="30000" dirty="0">
                <a:solidFill>
                  <a:schemeClr val="bg2">
                    <a:lumMod val="10000"/>
                  </a:schemeClr>
                </a:solidFill>
              </a:rPr>
              <a:t>2</a:t>
            </a:r>
            <a:r>
              <a:rPr lang="en-US" sz="1200" dirty="0">
                <a:solidFill>
                  <a:schemeClr val="bg2">
                    <a:lumMod val="10000"/>
                  </a:schemeClr>
                </a:solidFill>
              </a:rPr>
              <a:t> in size.</a:t>
            </a:r>
          </a:p>
          <a:p>
            <a:pPr marL="342900" indent="-342900">
              <a:buAutoNum type="arabicPeriod"/>
            </a:pPr>
            <a:endParaRPr lang="en-US" sz="1200" dirty="0">
              <a:solidFill>
                <a:schemeClr val="bg2">
                  <a:lumMod val="10000"/>
                </a:schemeClr>
              </a:solidFill>
            </a:endParaRPr>
          </a:p>
          <a:p>
            <a:pPr marL="342900" indent="-342900">
              <a:buFontTx/>
              <a:buAutoNum type="arabicPeriod"/>
            </a:pPr>
            <a:r>
              <a:rPr lang="en-US" sz="1200" i="1" dirty="0">
                <a:solidFill>
                  <a:schemeClr val="bg2">
                    <a:lumMod val="10000"/>
                  </a:schemeClr>
                </a:solidFill>
              </a:rPr>
              <a:t>1-glass RPCs with standard glass</a:t>
            </a:r>
            <a:br>
              <a:rPr lang="en-US" sz="1200" i="1" dirty="0">
                <a:solidFill>
                  <a:schemeClr val="bg2">
                    <a:lumMod val="10000"/>
                  </a:schemeClr>
                </a:solidFill>
              </a:rPr>
            </a:br>
            <a:r>
              <a:rPr lang="en-US" sz="1200" dirty="0">
                <a:solidFill>
                  <a:schemeClr val="bg2">
                    <a:lumMod val="10000"/>
                  </a:schemeClr>
                </a:solidFill>
              </a:rPr>
              <a:t>The chambers were built with one standard soda-lime float glass plate with a thickness of 1.15 mm. The gas gap was also 1.15 mm. The size of the chamber was dictated by the size of the readout board, i.e. 32 x 48 cm</a:t>
            </a:r>
            <a:r>
              <a:rPr lang="en-US" sz="1200" baseline="30000" dirty="0">
                <a:solidFill>
                  <a:schemeClr val="bg2">
                    <a:lumMod val="10000"/>
                  </a:schemeClr>
                </a:solidFill>
              </a:rPr>
              <a:t>2</a:t>
            </a:r>
            <a:r>
              <a:rPr lang="en-US" sz="1200" dirty="0">
                <a:solidFill>
                  <a:schemeClr val="bg2">
                    <a:lumMod val="10000"/>
                  </a:schemeClr>
                </a:solidFill>
              </a:rPr>
              <a:t>. With only one glass plate the gas volume is defined by the glass plate and the anode board. Thus, the readout pads are located directly in the gas volume.</a:t>
            </a:r>
          </a:p>
          <a:p>
            <a:pPr marL="342900" indent="-342900">
              <a:buFontTx/>
              <a:buAutoNum type="arabicPeriod"/>
            </a:pPr>
            <a:endParaRPr lang="en-US" sz="1200" dirty="0">
              <a:solidFill>
                <a:schemeClr val="bg2">
                  <a:lumMod val="10000"/>
                </a:schemeClr>
              </a:solidFill>
            </a:endParaRPr>
          </a:p>
          <a:p>
            <a:pPr marL="342900" indent="-342900">
              <a:buFontTx/>
              <a:buAutoNum type="arabicPeriod"/>
            </a:pPr>
            <a:r>
              <a:rPr lang="en-US" sz="1200" i="1" dirty="0">
                <a:solidFill>
                  <a:schemeClr val="bg2">
                    <a:lumMod val="10000"/>
                  </a:schemeClr>
                </a:solidFill>
              </a:rPr>
              <a:t>2-glass RPCs with semi-conductive glass</a:t>
            </a:r>
            <a:br>
              <a:rPr lang="en-US" sz="1200" i="1" dirty="0">
                <a:solidFill>
                  <a:schemeClr val="bg2">
                    <a:lumMod val="10000"/>
                  </a:schemeClr>
                </a:solidFill>
              </a:rPr>
            </a:br>
            <a:r>
              <a:rPr lang="en-US" sz="1200" dirty="0">
                <a:solidFill>
                  <a:schemeClr val="bg2">
                    <a:lumMod val="10000"/>
                  </a:schemeClr>
                </a:solidFill>
              </a:rPr>
              <a:t>These chambers utilize semi-conductive glass with a bulk resistivity several orders of magnitude smaller than standard soda-lime float glass. The glass, </a:t>
            </a:r>
            <a:r>
              <a:rPr lang="en-US" sz="1200" i="1" dirty="0">
                <a:solidFill>
                  <a:schemeClr val="bg2">
                    <a:lumMod val="10000"/>
                  </a:schemeClr>
                </a:solidFill>
              </a:rPr>
              <a:t>model S8900</a:t>
            </a:r>
            <a:r>
              <a:rPr lang="en-US" sz="1200" dirty="0">
                <a:solidFill>
                  <a:schemeClr val="bg2">
                    <a:lumMod val="10000"/>
                  </a:schemeClr>
                </a:solidFill>
              </a:rPr>
              <a:t>, is available from Schott Glass Technologies Inc. The gas gap of these chambers was also 1.15 mm and the area of the chambers measured 20 x 20 cm</a:t>
            </a:r>
            <a:r>
              <a:rPr lang="en-US" sz="1200" baseline="30000" dirty="0">
                <a:solidFill>
                  <a:schemeClr val="bg2">
                    <a:lumMod val="10000"/>
                  </a:schemeClr>
                </a:solidFill>
              </a:rPr>
              <a:t>2</a:t>
            </a:r>
            <a:r>
              <a:rPr lang="en-US" sz="1200" dirty="0">
                <a:solidFill>
                  <a:schemeClr val="bg2">
                    <a:lumMod val="10000"/>
                  </a:schemeClr>
                </a:solidFill>
              </a:rPr>
              <a:t>. With 1.4 mm thickness, the glass plates were somewhat thicker than for the other designs. </a:t>
            </a:r>
          </a:p>
        </p:txBody>
      </p:sp>
      <p:sp>
        <p:nvSpPr>
          <p:cNvPr id="11" name="TextBox 10">
            <a:extLst>
              <a:ext uri="{FF2B5EF4-FFF2-40B4-BE49-F238E27FC236}">
                <a16:creationId xmlns:a16="http://schemas.microsoft.com/office/drawing/2014/main" id="{4A9F89D9-5D31-5049-A815-51D6CAB8DF82}"/>
              </a:ext>
            </a:extLst>
          </p:cNvPr>
          <p:cNvSpPr txBox="1"/>
          <p:nvPr/>
        </p:nvSpPr>
        <p:spPr>
          <a:xfrm>
            <a:off x="6719435" y="730440"/>
            <a:ext cx="2410729" cy="461665"/>
          </a:xfrm>
          <a:prstGeom prst="rect">
            <a:avLst/>
          </a:prstGeom>
          <a:noFill/>
        </p:spPr>
        <p:txBody>
          <a:bodyPr wrap="square" rtlCol="0">
            <a:spAutoFit/>
          </a:bodyPr>
          <a:lstStyle/>
          <a:p>
            <a:r>
              <a:rPr lang="en-US" sz="1200" dirty="0">
                <a:solidFill>
                  <a:schemeClr val="tx1">
                    <a:lumMod val="50000"/>
                  </a:schemeClr>
                </a:solidFill>
              </a:rPr>
              <a:t>M. </a:t>
            </a:r>
            <a:r>
              <a:rPr lang="en-US" sz="1200" dirty="0" err="1">
                <a:solidFill>
                  <a:schemeClr val="tx1">
                    <a:lumMod val="50000"/>
                  </a:schemeClr>
                </a:solidFill>
              </a:rPr>
              <a:t>Affatigato</a:t>
            </a:r>
            <a:r>
              <a:rPr lang="en-US" sz="1200" dirty="0">
                <a:solidFill>
                  <a:schemeClr val="tx1">
                    <a:lumMod val="50000"/>
                  </a:schemeClr>
                </a:solidFill>
              </a:rPr>
              <a:t> et al., JINST 10 P10037, 2015</a:t>
            </a:r>
          </a:p>
        </p:txBody>
      </p:sp>
    </p:spTree>
    <p:extLst>
      <p:ext uri="{BB962C8B-B14F-4D97-AF65-F5344CB8AC3E}">
        <p14:creationId xmlns:p14="http://schemas.microsoft.com/office/powerpoint/2010/main" val="3164260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2A793B-3E1D-654A-8008-2778339AB5BD}"/>
              </a:ext>
            </a:extLst>
          </p:cNvPr>
          <p:cNvSpPr>
            <a:spLocks noGrp="1"/>
          </p:cNvSpPr>
          <p:nvPr>
            <p:ph type="sldNum" sz="quarter" idx="12"/>
          </p:nvPr>
        </p:nvSpPr>
        <p:spPr/>
        <p:txBody>
          <a:bodyPr/>
          <a:lstStyle/>
          <a:p>
            <a:fld id="{59AB3DCC-C22A-474B-ABC6-24314382D7F2}" type="slidenum">
              <a:rPr lang="en-US" altLang="en-US" smtClean="0"/>
              <a:pPr/>
              <a:t>17</a:t>
            </a:fld>
            <a:endParaRPr lang="en-US" altLang="en-US"/>
          </a:p>
        </p:txBody>
      </p:sp>
      <p:pic>
        <p:nvPicPr>
          <p:cNvPr id="3" name="Picture 2">
            <a:extLst>
              <a:ext uri="{FF2B5EF4-FFF2-40B4-BE49-F238E27FC236}">
                <a16:creationId xmlns:a16="http://schemas.microsoft.com/office/drawing/2014/main" id="{7A4B0A1B-149C-DB43-BCD5-54E762F7ABDF}"/>
              </a:ext>
            </a:extLst>
          </p:cNvPr>
          <p:cNvPicPr>
            <a:picLocks noChangeAspect="1"/>
          </p:cNvPicPr>
          <p:nvPr/>
        </p:nvPicPr>
        <p:blipFill>
          <a:blip r:embed="rId2"/>
          <a:stretch>
            <a:fillRect/>
          </a:stretch>
        </p:blipFill>
        <p:spPr>
          <a:xfrm>
            <a:off x="280226" y="440380"/>
            <a:ext cx="5476073" cy="2614302"/>
          </a:xfrm>
          <a:prstGeom prst="rect">
            <a:avLst/>
          </a:prstGeom>
        </p:spPr>
      </p:pic>
      <p:sp>
        <p:nvSpPr>
          <p:cNvPr id="4" name="Rectangle 3">
            <a:extLst>
              <a:ext uri="{FF2B5EF4-FFF2-40B4-BE49-F238E27FC236}">
                <a16:creationId xmlns:a16="http://schemas.microsoft.com/office/drawing/2014/main" id="{6513A316-7BAC-D34C-BB8A-7F3F810C1685}"/>
              </a:ext>
            </a:extLst>
          </p:cNvPr>
          <p:cNvSpPr/>
          <p:nvPr/>
        </p:nvSpPr>
        <p:spPr>
          <a:xfrm>
            <a:off x="467544" y="3137530"/>
            <a:ext cx="6683701" cy="1733808"/>
          </a:xfrm>
          <a:prstGeom prst="rect">
            <a:avLst/>
          </a:prstGeom>
        </p:spPr>
        <p:txBody>
          <a:bodyPr wrap="square">
            <a:spAutoFit/>
          </a:bodyPr>
          <a:lstStyle/>
          <a:p>
            <a:endParaRPr lang="en-US" sz="1600" dirty="0">
              <a:solidFill>
                <a:schemeClr val="bg2">
                  <a:lumMod val="10000"/>
                </a:schemeClr>
              </a:solidFill>
              <a:latin typeface="Arial" panose="020B0604020202020204" pitchFamily="34" charset="0"/>
              <a:cs typeface="Arial" panose="020B0604020202020204" pitchFamily="34" charset="0"/>
            </a:endParaRPr>
          </a:p>
          <a:p>
            <a:r>
              <a:rPr lang="en-US" sz="1600" dirty="0">
                <a:solidFill>
                  <a:schemeClr val="bg2">
                    <a:lumMod val="10000"/>
                  </a:schemeClr>
                </a:solidFill>
                <a:latin typeface="Arial" panose="020B0604020202020204" pitchFamily="34" charset="0"/>
                <a:cs typeface="Arial" panose="020B0604020202020204" pitchFamily="34" charset="0"/>
              </a:rPr>
              <a:t>I</a:t>
            </a:r>
            <a:r>
              <a:rPr lang="en-US" sz="1600" baseline="-25000" dirty="0">
                <a:solidFill>
                  <a:schemeClr val="bg2">
                    <a:lumMod val="10000"/>
                  </a:schemeClr>
                </a:solidFill>
                <a:latin typeface="Arial" panose="020B0604020202020204" pitchFamily="34" charset="0"/>
                <a:cs typeface="Arial" panose="020B0604020202020204" pitchFamily="34" charset="0"/>
              </a:rPr>
              <a:t>50%</a:t>
            </a:r>
            <a:r>
              <a:rPr lang="en-US" sz="1600" dirty="0">
                <a:solidFill>
                  <a:schemeClr val="bg2">
                    <a:lumMod val="10000"/>
                  </a:schemeClr>
                </a:solidFill>
                <a:latin typeface="Arial" panose="020B0604020202020204" pitchFamily="34" charset="0"/>
                <a:cs typeface="Arial" panose="020B0604020202020204" pitchFamily="34" charset="0"/>
              </a:rPr>
              <a:t>=a+bH+cH</a:t>
            </a:r>
            <a:r>
              <a:rPr lang="en-US" sz="1600" baseline="30000" dirty="0">
                <a:solidFill>
                  <a:schemeClr val="bg2">
                    <a:lumMod val="10000"/>
                  </a:schemeClr>
                </a:solidFill>
                <a:latin typeface="Arial" panose="020B0604020202020204" pitchFamily="34" charset="0"/>
                <a:cs typeface="Arial" panose="020B0604020202020204" pitchFamily="34" charset="0"/>
              </a:rPr>
              <a:t>3</a:t>
            </a:r>
          </a:p>
          <a:p>
            <a:endParaRPr lang="en-US" sz="1600" baseline="30000" dirty="0">
              <a:solidFill>
                <a:schemeClr val="bg2">
                  <a:lumMod val="10000"/>
                </a:schemeClr>
              </a:solidFill>
              <a:latin typeface="Arial" panose="020B0604020202020204" pitchFamily="34" charset="0"/>
              <a:cs typeface="Arial" panose="020B0604020202020204" pitchFamily="34" charset="0"/>
            </a:endParaRPr>
          </a:p>
          <a:p>
            <a:r>
              <a:rPr lang="en-US" sz="1600" dirty="0">
                <a:solidFill>
                  <a:schemeClr val="bg2">
                    <a:lumMod val="10000"/>
                  </a:schemeClr>
                </a:solidFill>
                <a:latin typeface="Arial" panose="020B0604020202020204" pitchFamily="34" charset="0"/>
                <a:cs typeface="Arial" panose="020B0604020202020204" pitchFamily="34" charset="0"/>
              </a:rPr>
              <a:t>where </a:t>
            </a:r>
            <a:r>
              <a:rPr lang="en-US" sz="1600" i="1" dirty="0">
                <a:solidFill>
                  <a:schemeClr val="bg2">
                    <a:lumMod val="10000"/>
                  </a:schemeClr>
                </a:solidFill>
                <a:latin typeface="Arial" panose="020B0604020202020204" pitchFamily="34" charset="0"/>
                <a:cs typeface="Arial" panose="020B0604020202020204" pitchFamily="34" charset="0"/>
              </a:rPr>
              <a:t>H </a:t>
            </a:r>
            <a:r>
              <a:rPr lang="en-US" sz="1600" dirty="0">
                <a:solidFill>
                  <a:schemeClr val="bg2">
                    <a:lumMod val="10000"/>
                  </a:schemeClr>
                </a:solidFill>
                <a:latin typeface="Arial" panose="020B0604020202020204" pitchFamily="34" charset="0"/>
                <a:cs typeface="Arial" panose="020B0604020202020204" pitchFamily="34" charset="0"/>
              </a:rPr>
              <a:t>= 1/ log</a:t>
            </a:r>
            <a:r>
              <a:rPr lang="en-US" sz="1600" baseline="-25000" dirty="0">
                <a:solidFill>
                  <a:schemeClr val="bg2">
                    <a:lumMod val="10000"/>
                  </a:schemeClr>
                </a:solidFill>
                <a:latin typeface="Arial" panose="020B0604020202020204" pitchFamily="34" charset="0"/>
                <a:cs typeface="Arial" panose="020B0604020202020204" pitchFamily="34" charset="0"/>
              </a:rPr>
              <a:t>10</a:t>
            </a:r>
            <a:r>
              <a:rPr lang="en-US" sz="1600" dirty="0">
                <a:solidFill>
                  <a:schemeClr val="bg2">
                    <a:lumMod val="10000"/>
                  </a:schemeClr>
                </a:solidFill>
                <a:latin typeface="Arial" panose="020B0604020202020204" pitchFamily="34" charset="0"/>
                <a:cs typeface="Arial" panose="020B0604020202020204" pitchFamily="34" charset="0"/>
              </a:rPr>
              <a:t>(</a:t>
            </a:r>
            <a:r>
              <a:rPr lang="en-US" sz="1600" i="1" dirty="0">
                <a:solidFill>
                  <a:schemeClr val="bg2">
                    <a:lumMod val="10000"/>
                  </a:schemeClr>
                </a:solidFill>
                <a:latin typeface="Arial" panose="020B0604020202020204" pitchFamily="34" charset="0"/>
                <a:cs typeface="Arial" panose="020B0604020202020204" pitchFamily="34" charset="0"/>
              </a:rPr>
              <a:t>G</a:t>
            </a:r>
            <a:r>
              <a:rPr lang="en-US" sz="1600" dirty="0">
                <a:solidFill>
                  <a:schemeClr val="bg2">
                    <a:lumMod val="10000"/>
                  </a:schemeClr>
                </a:solidFill>
                <a:latin typeface="Arial" panose="020B0604020202020204" pitchFamily="34" charset="0"/>
                <a:cs typeface="Arial" panose="020B0604020202020204" pitchFamily="34" charset="0"/>
              </a:rPr>
              <a:t>), where </a:t>
            </a:r>
            <a:r>
              <a:rPr lang="en-US" sz="1600" i="1" dirty="0">
                <a:solidFill>
                  <a:schemeClr val="bg2">
                    <a:lumMod val="10000"/>
                  </a:schemeClr>
                </a:solidFill>
                <a:latin typeface="Arial" panose="020B0604020202020204" pitchFamily="34" charset="0"/>
                <a:cs typeface="Arial" panose="020B0604020202020204" pitchFamily="34" charset="0"/>
              </a:rPr>
              <a:t>G </a:t>
            </a:r>
            <a:r>
              <a:rPr lang="en-US" sz="1600" dirty="0">
                <a:solidFill>
                  <a:schemeClr val="bg2">
                    <a:lumMod val="10000"/>
                  </a:schemeClr>
                </a:solidFill>
                <a:latin typeface="Arial" panose="020B0604020202020204" pitchFamily="34" charset="0"/>
                <a:cs typeface="Arial" panose="020B0604020202020204" pitchFamily="34" charset="0"/>
              </a:rPr>
              <a:t>is the conductance per area of the glass plates; and </a:t>
            </a:r>
            <a:r>
              <a:rPr lang="en-US" sz="1600" i="1" dirty="0">
                <a:solidFill>
                  <a:schemeClr val="bg2">
                    <a:lumMod val="10000"/>
                  </a:schemeClr>
                </a:solidFill>
                <a:latin typeface="Arial" panose="020B0604020202020204" pitchFamily="34" charset="0"/>
                <a:cs typeface="Arial" panose="020B0604020202020204" pitchFamily="34" charset="0"/>
              </a:rPr>
              <a:t>a</a:t>
            </a:r>
            <a:r>
              <a:rPr lang="en-US" sz="1600" dirty="0">
                <a:solidFill>
                  <a:schemeClr val="bg2">
                    <a:lumMod val="10000"/>
                  </a:schemeClr>
                </a:solidFill>
                <a:latin typeface="Arial" panose="020B0604020202020204" pitchFamily="34" charset="0"/>
                <a:cs typeface="Arial" panose="020B0604020202020204" pitchFamily="34" charset="0"/>
              </a:rPr>
              <a:t>, </a:t>
            </a:r>
            <a:r>
              <a:rPr lang="en-US" sz="1600" i="1" dirty="0">
                <a:solidFill>
                  <a:schemeClr val="bg2">
                    <a:lumMod val="10000"/>
                  </a:schemeClr>
                </a:solidFill>
                <a:latin typeface="Arial" panose="020B0604020202020204" pitchFamily="34" charset="0"/>
                <a:cs typeface="Arial" panose="020B0604020202020204" pitchFamily="34" charset="0"/>
              </a:rPr>
              <a:t>b</a:t>
            </a:r>
            <a:r>
              <a:rPr lang="en-US" sz="1600" dirty="0">
                <a:solidFill>
                  <a:schemeClr val="bg2">
                    <a:lumMod val="10000"/>
                  </a:schemeClr>
                </a:solidFill>
                <a:latin typeface="Arial" panose="020B0604020202020204" pitchFamily="34" charset="0"/>
                <a:cs typeface="Arial" panose="020B0604020202020204" pitchFamily="34" charset="0"/>
              </a:rPr>
              <a:t>, and </a:t>
            </a:r>
            <a:r>
              <a:rPr lang="en-US" sz="1600" i="1" dirty="0">
                <a:solidFill>
                  <a:schemeClr val="bg2">
                    <a:lumMod val="10000"/>
                  </a:schemeClr>
                </a:solidFill>
                <a:latin typeface="Arial" panose="020B0604020202020204" pitchFamily="34" charset="0"/>
                <a:cs typeface="Arial" panose="020B0604020202020204" pitchFamily="34" charset="0"/>
              </a:rPr>
              <a:t>c </a:t>
            </a:r>
            <a:r>
              <a:rPr lang="en-US" sz="1600" dirty="0">
                <a:solidFill>
                  <a:schemeClr val="bg2">
                    <a:lumMod val="10000"/>
                  </a:schemeClr>
                </a:solidFill>
                <a:latin typeface="Arial" panose="020B0604020202020204" pitchFamily="34" charset="0"/>
                <a:cs typeface="Arial" panose="020B0604020202020204" pitchFamily="34" charset="0"/>
              </a:rPr>
              <a:t>are free parameters. </a:t>
            </a:r>
          </a:p>
          <a:p>
            <a:endParaRPr lang="en-US" sz="1600" i="1" dirty="0">
              <a:solidFill>
                <a:schemeClr val="bg2">
                  <a:lumMod val="10000"/>
                </a:schemeClr>
              </a:solidFill>
              <a:latin typeface="Arial" panose="020B0604020202020204" pitchFamily="34" charset="0"/>
              <a:cs typeface="Arial" panose="020B0604020202020204" pitchFamily="34" charset="0"/>
            </a:endParaRPr>
          </a:p>
          <a:p>
            <a:r>
              <a:rPr lang="en-US" sz="1600" i="1" dirty="0">
                <a:solidFill>
                  <a:schemeClr val="bg2">
                    <a:lumMod val="10000"/>
                  </a:schemeClr>
                </a:solidFill>
                <a:latin typeface="Arial" panose="020B0604020202020204" pitchFamily="34" charset="0"/>
                <a:cs typeface="Arial" panose="020B0604020202020204" pitchFamily="34" charset="0"/>
              </a:rPr>
              <a:t>a </a:t>
            </a:r>
            <a:r>
              <a:rPr lang="en-US" sz="1600" dirty="0">
                <a:solidFill>
                  <a:schemeClr val="bg2">
                    <a:lumMod val="10000"/>
                  </a:schemeClr>
                </a:solidFill>
                <a:latin typeface="Arial" panose="020B0604020202020204" pitchFamily="34" charset="0"/>
                <a:cs typeface="Arial" panose="020B0604020202020204" pitchFamily="34" charset="0"/>
              </a:rPr>
              <a:t>= 1.7x10</a:t>
            </a:r>
            <a:r>
              <a:rPr lang="en-US" sz="1600" baseline="30000" dirty="0">
                <a:solidFill>
                  <a:schemeClr val="bg2">
                    <a:lumMod val="10000"/>
                  </a:schemeClr>
                </a:solidFill>
                <a:latin typeface="Arial" panose="020B0604020202020204" pitchFamily="34" charset="0"/>
                <a:cs typeface="Arial" panose="020B0604020202020204" pitchFamily="34" charset="0"/>
              </a:rPr>
              <a:t>5</a:t>
            </a:r>
            <a:r>
              <a:rPr lang="en-US" sz="1600" dirty="0">
                <a:solidFill>
                  <a:schemeClr val="bg2">
                    <a:lumMod val="10000"/>
                  </a:schemeClr>
                </a:solidFill>
                <a:latin typeface="Arial" panose="020B0604020202020204" pitchFamily="34" charset="0"/>
                <a:cs typeface="Arial" panose="020B0604020202020204" pitchFamily="34" charset="0"/>
              </a:rPr>
              <a:t>, </a:t>
            </a:r>
            <a:r>
              <a:rPr lang="en-US" sz="1600" i="1" dirty="0">
                <a:solidFill>
                  <a:schemeClr val="bg2">
                    <a:lumMod val="10000"/>
                  </a:schemeClr>
                </a:solidFill>
                <a:latin typeface="Arial" panose="020B0604020202020204" pitchFamily="34" charset="0"/>
                <a:cs typeface="Arial" panose="020B0604020202020204" pitchFamily="34" charset="0"/>
              </a:rPr>
              <a:t>b </a:t>
            </a:r>
            <a:r>
              <a:rPr lang="en-US" sz="1600" dirty="0">
                <a:solidFill>
                  <a:schemeClr val="bg2">
                    <a:lumMod val="10000"/>
                  </a:schemeClr>
                </a:solidFill>
                <a:latin typeface="Arial" panose="020B0604020202020204" pitchFamily="34" charset="0"/>
                <a:cs typeface="Arial" panose="020B0604020202020204" pitchFamily="34" charset="0"/>
              </a:rPr>
              <a:t>= 3.2x10</a:t>
            </a:r>
            <a:r>
              <a:rPr lang="en-US" sz="1600" baseline="30000" dirty="0">
                <a:solidFill>
                  <a:schemeClr val="bg2">
                    <a:lumMod val="10000"/>
                  </a:schemeClr>
                </a:solidFill>
                <a:latin typeface="Arial" panose="020B0604020202020204" pitchFamily="34" charset="0"/>
                <a:cs typeface="Arial" panose="020B0604020202020204" pitchFamily="34" charset="0"/>
              </a:rPr>
              <a:t>6</a:t>
            </a:r>
            <a:r>
              <a:rPr lang="en-US" sz="1600" dirty="0">
                <a:solidFill>
                  <a:schemeClr val="bg2">
                    <a:lumMod val="10000"/>
                  </a:schemeClr>
                </a:solidFill>
                <a:latin typeface="Arial" panose="020B0604020202020204" pitchFamily="34" charset="0"/>
                <a:cs typeface="Arial" panose="020B0604020202020204" pitchFamily="34" charset="0"/>
              </a:rPr>
              <a:t> and </a:t>
            </a:r>
            <a:r>
              <a:rPr lang="en-US" sz="1600" i="1" dirty="0">
                <a:solidFill>
                  <a:schemeClr val="bg2">
                    <a:lumMod val="10000"/>
                  </a:schemeClr>
                </a:solidFill>
                <a:latin typeface="Arial" panose="020B0604020202020204" pitchFamily="34" charset="0"/>
                <a:cs typeface="Arial" panose="020B0604020202020204" pitchFamily="34" charset="0"/>
              </a:rPr>
              <a:t>c=</a:t>
            </a:r>
            <a:r>
              <a:rPr lang="en-US" sz="1600" dirty="0">
                <a:solidFill>
                  <a:schemeClr val="bg2">
                    <a:lumMod val="10000"/>
                  </a:schemeClr>
                </a:solidFill>
                <a:latin typeface="Arial" panose="020B0604020202020204" pitchFamily="34" charset="0"/>
                <a:cs typeface="Arial" panose="020B0604020202020204" pitchFamily="34" charset="0"/>
              </a:rPr>
              <a:t>-1.7x10</a:t>
            </a:r>
            <a:r>
              <a:rPr lang="en-US" sz="1600" baseline="30000" dirty="0">
                <a:solidFill>
                  <a:schemeClr val="bg2">
                    <a:lumMod val="10000"/>
                  </a:schemeClr>
                </a:solidFill>
                <a:latin typeface="Arial" panose="020B0604020202020204" pitchFamily="34" charset="0"/>
                <a:cs typeface="Arial" panose="020B0604020202020204" pitchFamily="34" charset="0"/>
              </a:rPr>
              <a:t>8</a:t>
            </a:r>
            <a:r>
              <a:rPr lang="en-US" sz="1600" dirty="0">
                <a:solidFill>
                  <a:schemeClr val="bg2">
                    <a:lumMod val="10000"/>
                  </a:schemeClr>
                </a:solidFill>
                <a:latin typeface="Arial" panose="020B06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id="{5DD9A8BF-47C7-9348-AB06-92408F5065C9}"/>
              </a:ext>
            </a:extLst>
          </p:cNvPr>
          <p:cNvPicPr>
            <a:picLocks noChangeAspect="1"/>
          </p:cNvPicPr>
          <p:nvPr/>
        </p:nvPicPr>
        <p:blipFill>
          <a:blip r:embed="rId3"/>
          <a:stretch>
            <a:fillRect/>
          </a:stretch>
        </p:blipFill>
        <p:spPr>
          <a:xfrm>
            <a:off x="6194165" y="459802"/>
            <a:ext cx="2685272" cy="2679409"/>
          </a:xfrm>
          <a:prstGeom prst="rect">
            <a:avLst/>
          </a:prstGeom>
        </p:spPr>
      </p:pic>
      <p:sp>
        <p:nvSpPr>
          <p:cNvPr id="6" name="TextBox 5">
            <a:extLst>
              <a:ext uri="{FF2B5EF4-FFF2-40B4-BE49-F238E27FC236}">
                <a16:creationId xmlns:a16="http://schemas.microsoft.com/office/drawing/2014/main" id="{46C9BC11-E44E-D44F-9B48-D2A3D743C9D7}"/>
              </a:ext>
            </a:extLst>
          </p:cNvPr>
          <p:cNvSpPr txBox="1"/>
          <p:nvPr/>
        </p:nvSpPr>
        <p:spPr>
          <a:xfrm>
            <a:off x="395536" y="28769"/>
            <a:ext cx="5360763" cy="415498"/>
          </a:xfrm>
          <a:prstGeom prst="rect">
            <a:avLst/>
          </a:prstGeom>
          <a:noFill/>
        </p:spPr>
        <p:txBody>
          <a:bodyPr wrap="none" rtlCol="0">
            <a:spAutoFit/>
          </a:bodyPr>
          <a:lstStyle/>
          <a:p>
            <a:r>
              <a:rPr lang="en-US" sz="2100" b="1" dirty="0">
                <a:solidFill>
                  <a:srgbClr val="002060"/>
                </a:solidFill>
              </a:rPr>
              <a:t>Further Development of High-Rate RPCs</a:t>
            </a:r>
          </a:p>
        </p:txBody>
      </p:sp>
    </p:spTree>
    <p:extLst>
      <p:ext uri="{BB962C8B-B14F-4D97-AF65-F5344CB8AC3E}">
        <p14:creationId xmlns:p14="http://schemas.microsoft.com/office/powerpoint/2010/main" val="4026812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350CBB-6F5B-A723-16FF-15145355206A}"/>
              </a:ext>
            </a:extLst>
          </p:cNvPr>
          <p:cNvSpPr>
            <a:spLocks noGrp="1"/>
          </p:cNvSpPr>
          <p:nvPr>
            <p:ph type="sldNum" sz="quarter" idx="12"/>
          </p:nvPr>
        </p:nvSpPr>
        <p:spPr/>
        <p:txBody>
          <a:bodyPr/>
          <a:lstStyle/>
          <a:p>
            <a:fld id="{59AB3DCC-C22A-474B-ABC6-24314382D7F2}" type="slidenum">
              <a:rPr lang="en-US" altLang="en-US" smtClean="0"/>
              <a:pPr/>
              <a:t>18</a:t>
            </a:fld>
            <a:endParaRPr lang="en-US" altLang="en-US"/>
          </a:p>
        </p:txBody>
      </p:sp>
      <p:sp>
        <p:nvSpPr>
          <p:cNvPr id="3" name="TextBox 2">
            <a:extLst>
              <a:ext uri="{FF2B5EF4-FFF2-40B4-BE49-F238E27FC236}">
                <a16:creationId xmlns:a16="http://schemas.microsoft.com/office/drawing/2014/main" id="{5AD7A879-1C82-4306-E253-03076D3EC67F}"/>
              </a:ext>
            </a:extLst>
          </p:cNvPr>
          <p:cNvSpPr txBox="1"/>
          <p:nvPr/>
        </p:nvSpPr>
        <p:spPr>
          <a:xfrm>
            <a:off x="467544" y="1923678"/>
            <a:ext cx="8371202" cy="769441"/>
          </a:xfrm>
          <a:prstGeom prst="rect">
            <a:avLst/>
          </a:prstGeom>
          <a:noFill/>
        </p:spPr>
        <p:txBody>
          <a:bodyPr wrap="none" rtlCol="0">
            <a:spAutoFit/>
          </a:bodyPr>
          <a:lstStyle/>
          <a:p>
            <a:r>
              <a:rPr lang="en-US" sz="4400" dirty="0">
                <a:solidFill>
                  <a:srgbClr val="002060"/>
                </a:solidFill>
              </a:rPr>
              <a:t>Secondary Emission Calorimetry</a:t>
            </a:r>
          </a:p>
        </p:txBody>
      </p:sp>
    </p:spTree>
    <p:extLst>
      <p:ext uri="{BB962C8B-B14F-4D97-AF65-F5344CB8AC3E}">
        <p14:creationId xmlns:p14="http://schemas.microsoft.com/office/powerpoint/2010/main" val="78483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43B2DB-F21F-874E-A265-2E24CE9BA333}"/>
              </a:ext>
            </a:extLst>
          </p:cNvPr>
          <p:cNvSpPr>
            <a:spLocks noGrp="1"/>
          </p:cNvSpPr>
          <p:nvPr>
            <p:ph type="sldNum" sz="quarter" idx="12"/>
          </p:nvPr>
        </p:nvSpPr>
        <p:spPr/>
        <p:txBody>
          <a:bodyPr/>
          <a:lstStyle/>
          <a:p>
            <a:fld id="{59AB3DCC-C22A-474B-ABC6-24314382D7F2}" type="slidenum">
              <a:rPr lang="en-US" altLang="en-US" smtClean="0"/>
              <a:pPr/>
              <a:t>19</a:t>
            </a:fld>
            <a:endParaRPr lang="en-US" altLang="en-US"/>
          </a:p>
        </p:txBody>
      </p:sp>
      <p:grpSp>
        <p:nvGrpSpPr>
          <p:cNvPr id="3" name="Group 2">
            <a:extLst>
              <a:ext uri="{FF2B5EF4-FFF2-40B4-BE49-F238E27FC236}">
                <a16:creationId xmlns:a16="http://schemas.microsoft.com/office/drawing/2014/main" id="{B111167D-D9D0-5C48-913A-AA201D638336}"/>
              </a:ext>
            </a:extLst>
          </p:cNvPr>
          <p:cNvGrpSpPr/>
          <p:nvPr/>
        </p:nvGrpSpPr>
        <p:grpSpPr>
          <a:xfrm>
            <a:off x="124098" y="136868"/>
            <a:ext cx="8867502" cy="4862564"/>
            <a:chOff x="124098" y="136868"/>
            <a:chExt cx="8867502" cy="4862564"/>
          </a:xfrm>
        </p:grpSpPr>
        <p:sp>
          <p:nvSpPr>
            <p:cNvPr id="4" name="Rectangle 1027">
              <a:extLst>
                <a:ext uri="{FF2B5EF4-FFF2-40B4-BE49-F238E27FC236}">
                  <a16:creationId xmlns:a16="http://schemas.microsoft.com/office/drawing/2014/main" id="{82D2D7FF-41C4-3841-9B31-D47F988047A0}"/>
                </a:ext>
              </a:extLst>
            </p:cNvPr>
            <p:cNvSpPr>
              <a:spLocks noChangeArrowheads="1"/>
            </p:cNvSpPr>
            <p:nvPr/>
          </p:nvSpPr>
          <p:spPr bwMode="auto">
            <a:xfrm>
              <a:off x="487604" y="136868"/>
              <a:ext cx="832329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sz="2800" b="1" dirty="0">
                  <a:solidFill>
                    <a:srgbClr val="002060"/>
                  </a:solidFill>
                  <a:latin typeface="Times New Roman" charset="0"/>
                </a:rPr>
                <a:t>Why Secondary Emission Ionization Calorimeters?</a:t>
              </a:r>
            </a:p>
          </p:txBody>
        </p:sp>
        <p:sp>
          <p:nvSpPr>
            <p:cNvPr id="5" name="Text Box 1028">
              <a:extLst>
                <a:ext uri="{FF2B5EF4-FFF2-40B4-BE49-F238E27FC236}">
                  <a16:creationId xmlns:a16="http://schemas.microsoft.com/office/drawing/2014/main" id="{7C1702E5-E71A-774B-8CB6-45464F0D0525}"/>
                </a:ext>
              </a:extLst>
            </p:cNvPr>
            <p:cNvSpPr txBox="1">
              <a:spLocks noChangeArrowheads="1"/>
            </p:cNvSpPr>
            <p:nvPr/>
          </p:nvSpPr>
          <p:spPr bwMode="auto">
            <a:xfrm>
              <a:off x="124098" y="727493"/>
              <a:ext cx="8867502" cy="42719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457200" indent="-457200" eaLnBrk="1" hangingPunct="1">
                <a:lnSpc>
                  <a:spcPct val="90000"/>
                </a:lnSpc>
                <a:spcBef>
                  <a:spcPct val="20000"/>
                </a:spcBef>
                <a:buFont typeface="Arial"/>
                <a:buChar char="•"/>
              </a:pPr>
              <a:r>
                <a:rPr lang="en-US" sz="1400" b="1" dirty="0">
                  <a:solidFill>
                    <a:srgbClr val="000000"/>
                  </a:solidFill>
                  <a:latin typeface="Arial"/>
                  <a:cs typeface="Arial"/>
                </a:rPr>
                <a:t>Secondary Emission (SE) signal: </a:t>
              </a:r>
              <a:r>
                <a:rPr lang="en-US" sz="1400" dirty="0">
                  <a:solidFill>
                    <a:srgbClr val="000000"/>
                  </a:solidFill>
                  <a:latin typeface="Arial"/>
                  <a:cs typeface="Arial"/>
                </a:rPr>
                <a:t>Generated with SE surfaces inside electromagnetic/hadronic showers:</a:t>
              </a:r>
            </a:p>
            <a:p>
              <a:pPr eaLnBrk="1" hangingPunct="1">
                <a:lnSpc>
                  <a:spcPct val="90000"/>
                </a:lnSpc>
                <a:spcBef>
                  <a:spcPct val="20000"/>
                </a:spcBef>
              </a:pPr>
              <a:r>
                <a:rPr lang="en-US" sz="1400" dirty="0">
                  <a:solidFill>
                    <a:srgbClr val="000000"/>
                  </a:solidFill>
                  <a:latin typeface="Arial"/>
                  <a:cs typeface="Arial"/>
                </a:rPr>
                <a:t> </a:t>
              </a:r>
            </a:p>
            <a:p>
              <a:pPr lvl="1" eaLnBrk="1" hangingPunct="1">
                <a:lnSpc>
                  <a:spcPct val="90000"/>
                </a:lnSpc>
                <a:spcBef>
                  <a:spcPct val="20000"/>
                </a:spcBef>
                <a:buFontTx/>
                <a:buChar char="–"/>
              </a:pPr>
              <a:r>
                <a:rPr lang="en-US" sz="1400" dirty="0">
                  <a:solidFill>
                    <a:srgbClr val="000000"/>
                  </a:solidFill>
                  <a:latin typeface="Arial"/>
                  <a:cs typeface="Arial"/>
                </a:rPr>
                <a:t> SE yield </a:t>
              </a:r>
              <a:r>
                <a:rPr lang="en-US" sz="1400" dirty="0">
                  <a:solidFill>
                    <a:srgbClr val="000000"/>
                  </a:solidFill>
                  <a:latin typeface="Arial"/>
                  <a:cs typeface="Arial"/>
                  <a:sym typeface="Symbol" charset="0"/>
                </a:rPr>
                <a:t></a:t>
              </a:r>
              <a:r>
                <a:rPr lang="en-US" sz="1400" dirty="0">
                  <a:solidFill>
                    <a:srgbClr val="000000"/>
                  </a:solidFill>
                  <a:latin typeface="Arial"/>
                  <a:cs typeface="Arial"/>
                </a:rPr>
                <a:t> Scales with particle momentum</a:t>
              </a:r>
            </a:p>
            <a:p>
              <a:pPr lvl="1" eaLnBrk="1" hangingPunct="1">
                <a:lnSpc>
                  <a:spcPct val="90000"/>
                </a:lnSpc>
                <a:spcBef>
                  <a:spcPct val="20000"/>
                </a:spcBef>
                <a:buFontTx/>
                <a:buChar char="–"/>
              </a:pPr>
              <a:endParaRPr lang="en-US" sz="1400" dirty="0">
                <a:solidFill>
                  <a:srgbClr val="000000"/>
                </a:solidFill>
                <a:latin typeface="Arial"/>
                <a:cs typeface="Arial"/>
              </a:endParaRPr>
            </a:p>
            <a:p>
              <a:pPr lvl="1" eaLnBrk="1" hangingPunct="1">
                <a:lnSpc>
                  <a:spcPct val="90000"/>
                </a:lnSpc>
                <a:spcBef>
                  <a:spcPct val="20000"/>
                </a:spcBef>
                <a:buFontTx/>
                <a:buChar char="–"/>
              </a:pPr>
              <a:r>
                <a:rPr lang="en-US" sz="1400" dirty="0">
                  <a:solidFill>
                    <a:srgbClr val="000000"/>
                  </a:solidFill>
                  <a:latin typeface="Arial"/>
                  <a:cs typeface="Arial"/>
                </a:rPr>
                <a:t> SE e</a:t>
              </a:r>
              <a:r>
                <a:rPr lang="en-US" sz="1400" baseline="30000" dirty="0">
                  <a:solidFill>
                    <a:srgbClr val="000000"/>
                  </a:solidFill>
                  <a:latin typeface="Arial"/>
                  <a:cs typeface="Arial"/>
                </a:rPr>
                <a:t>-</a:t>
              </a:r>
              <a:r>
                <a:rPr lang="en-US" sz="1400" dirty="0">
                  <a:solidFill>
                    <a:srgbClr val="000000"/>
                  </a:solidFill>
                  <a:latin typeface="Arial"/>
                  <a:cs typeface="Arial"/>
                </a:rPr>
                <a:t>: 3 &lt; </a:t>
              </a:r>
              <a:r>
                <a:rPr lang="en-US" sz="1400" dirty="0">
                  <a:solidFill>
                    <a:srgbClr val="000000"/>
                  </a:solidFill>
                  <a:latin typeface="Arial"/>
                  <a:cs typeface="Arial"/>
                  <a:sym typeface="Symbol" charset="0"/>
                </a:rPr>
                <a:t></a:t>
              </a:r>
              <a:r>
                <a:rPr lang="en-US" sz="1400" dirty="0">
                  <a:solidFill>
                    <a:srgbClr val="000000"/>
                  </a:solidFill>
                  <a:latin typeface="Arial"/>
                  <a:cs typeface="Arial"/>
                </a:rPr>
                <a:t> &lt;100, per 0.05 &lt;e</a:t>
              </a:r>
              <a:r>
                <a:rPr lang="en-US" sz="1400" baseline="30000" dirty="0">
                  <a:solidFill>
                    <a:srgbClr val="000000"/>
                  </a:solidFill>
                  <a:latin typeface="Arial"/>
                  <a:cs typeface="Arial"/>
                </a:rPr>
                <a:t>-</a:t>
              </a:r>
              <a:r>
                <a:rPr lang="en-US" sz="1400" dirty="0">
                  <a:solidFill>
                    <a:srgbClr val="000000"/>
                  </a:solidFill>
                  <a:latin typeface="Arial"/>
                  <a:cs typeface="Arial"/>
                </a:rPr>
                <a:t>&lt;100 keV (material dependent)</a:t>
              </a:r>
            </a:p>
            <a:p>
              <a:pPr lvl="1" eaLnBrk="1" hangingPunct="1">
                <a:lnSpc>
                  <a:spcPct val="90000"/>
                </a:lnSpc>
                <a:spcBef>
                  <a:spcPct val="20000"/>
                </a:spcBef>
                <a:buFontTx/>
                <a:buChar char="–"/>
              </a:pPr>
              <a:endParaRPr lang="en-US" sz="1400" dirty="0">
                <a:solidFill>
                  <a:srgbClr val="000000"/>
                </a:solidFill>
                <a:latin typeface="Arial"/>
                <a:cs typeface="Arial"/>
              </a:endParaRPr>
            </a:p>
            <a:p>
              <a:pPr lvl="1" eaLnBrk="1" hangingPunct="1">
                <a:lnSpc>
                  <a:spcPct val="90000"/>
                </a:lnSpc>
                <a:spcBef>
                  <a:spcPct val="20000"/>
                </a:spcBef>
                <a:buFontTx/>
                <a:buChar char="–"/>
              </a:pPr>
              <a:r>
                <a:rPr lang="en-US" sz="1400" dirty="0">
                  <a:solidFill>
                    <a:srgbClr val="000000"/>
                  </a:solidFill>
                  <a:latin typeface="Arial"/>
                  <a:cs typeface="Arial"/>
                </a:rPr>
                <a:t> </a:t>
              </a:r>
              <a:r>
                <a:rPr lang="en-US" sz="1400" dirty="0">
                  <a:solidFill>
                    <a:srgbClr val="000000"/>
                  </a:solidFill>
                  <a:latin typeface="Arial"/>
                  <a:cs typeface="Arial"/>
                  <a:sym typeface="Symbol" charset="0"/>
                </a:rPr>
                <a:t> </a:t>
              </a:r>
              <a:r>
                <a:rPr lang="en-US" sz="1400" dirty="0">
                  <a:solidFill>
                    <a:srgbClr val="000000"/>
                  </a:solidFill>
                  <a:latin typeface="Arial"/>
                  <a:cs typeface="Arial"/>
                </a:rPr>
                <a:t>~ 0.05 - 0.1 SE e</a:t>
              </a:r>
              <a:r>
                <a:rPr lang="en-US" sz="1400" baseline="30000" dirty="0">
                  <a:solidFill>
                    <a:srgbClr val="000000"/>
                  </a:solidFill>
                  <a:latin typeface="Arial"/>
                  <a:cs typeface="Arial"/>
                </a:rPr>
                <a:t>-</a:t>
              </a:r>
              <a:r>
                <a:rPr lang="en-US" sz="1400" dirty="0">
                  <a:solidFill>
                    <a:srgbClr val="000000"/>
                  </a:solidFill>
                  <a:latin typeface="Arial"/>
                  <a:cs typeface="Arial"/>
                </a:rPr>
                <a:t> per MIP</a:t>
              </a:r>
            </a:p>
            <a:p>
              <a:pPr algn="l" eaLnBrk="1" hangingPunct="1">
                <a:lnSpc>
                  <a:spcPct val="90000"/>
                </a:lnSpc>
                <a:spcBef>
                  <a:spcPct val="20000"/>
                </a:spcBef>
              </a:pPr>
              <a:endParaRPr lang="en-US" sz="1400" dirty="0">
                <a:solidFill>
                  <a:srgbClr val="000000"/>
                </a:solidFill>
                <a:latin typeface="Arial"/>
                <a:cs typeface="Arial"/>
              </a:endParaRPr>
            </a:p>
            <a:p>
              <a:pPr marL="457200" indent="-457200" algn="l" eaLnBrk="1" hangingPunct="1">
                <a:lnSpc>
                  <a:spcPct val="90000"/>
                </a:lnSpc>
                <a:spcBef>
                  <a:spcPct val="20000"/>
                </a:spcBef>
                <a:buFont typeface="Arial"/>
                <a:buChar char="•"/>
              </a:pPr>
              <a:r>
                <a:rPr lang="en-US" sz="1400" b="1" dirty="0">
                  <a:solidFill>
                    <a:srgbClr val="000000"/>
                  </a:solidFill>
                  <a:latin typeface="Arial"/>
                  <a:cs typeface="Arial"/>
                </a:rPr>
                <a:t>SE Calorimetry:</a:t>
              </a:r>
              <a:r>
                <a:rPr lang="en-US" sz="1400" dirty="0">
                  <a:solidFill>
                    <a:srgbClr val="000000"/>
                  </a:solidFill>
                  <a:latin typeface="Arial"/>
                  <a:cs typeface="Arial"/>
                </a:rPr>
                <a:t> Radiation-Hard + Fast</a:t>
              </a:r>
            </a:p>
            <a:p>
              <a:pPr algn="l" eaLnBrk="1" hangingPunct="1">
                <a:lnSpc>
                  <a:spcPct val="90000"/>
                </a:lnSpc>
                <a:spcBef>
                  <a:spcPct val="20000"/>
                </a:spcBef>
              </a:pPr>
              <a:endParaRPr lang="en-US" sz="1400" dirty="0">
                <a:solidFill>
                  <a:srgbClr val="000000"/>
                </a:solidFill>
                <a:latin typeface="Arial"/>
                <a:cs typeface="Arial"/>
              </a:endParaRPr>
            </a:p>
            <a:p>
              <a:pPr lvl="1" algn="l" eaLnBrk="1" hangingPunct="1">
                <a:lnSpc>
                  <a:spcPct val="90000"/>
                </a:lnSpc>
                <a:spcBef>
                  <a:spcPct val="20000"/>
                </a:spcBef>
                <a:buFontTx/>
                <a:buChar char="–"/>
              </a:pPr>
              <a:r>
                <a:rPr lang="en-US" sz="1400" dirty="0">
                  <a:solidFill>
                    <a:srgbClr val="000000"/>
                  </a:solidFill>
                  <a:latin typeface="Arial"/>
                  <a:cs typeface="Arial"/>
                </a:rPr>
                <a:t> a) Metal-Oxide SE PMT Dynodes survive &gt; 100 </a:t>
              </a:r>
              <a:r>
                <a:rPr lang="en-US" sz="1400" dirty="0" err="1">
                  <a:solidFill>
                    <a:srgbClr val="000000"/>
                  </a:solidFill>
                  <a:latin typeface="Arial"/>
                  <a:cs typeface="Arial"/>
                </a:rPr>
                <a:t>GRad</a:t>
              </a:r>
              <a:endParaRPr lang="en-US" sz="1400" dirty="0">
                <a:solidFill>
                  <a:srgbClr val="000000"/>
                </a:solidFill>
                <a:latin typeface="Arial"/>
                <a:cs typeface="Arial"/>
              </a:endParaRPr>
            </a:p>
            <a:p>
              <a:pPr lvl="1" algn="l" eaLnBrk="1" hangingPunct="1">
                <a:lnSpc>
                  <a:spcPct val="90000"/>
                </a:lnSpc>
                <a:spcBef>
                  <a:spcPct val="20000"/>
                </a:spcBef>
                <a:buFontTx/>
                <a:buChar char="–"/>
              </a:pPr>
              <a:endParaRPr lang="en-US" sz="1400" dirty="0">
                <a:solidFill>
                  <a:srgbClr val="000000"/>
                </a:solidFill>
                <a:latin typeface="Arial"/>
                <a:cs typeface="Arial"/>
              </a:endParaRPr>
            </a:p>
            <a:p>
              <a:pPr lvl="1" algn="l" eaLnBrk="1" hangingPunct="1">
                <a:lnSpc>
                  <a:spcPct val="90000"/>
                </a:lnSpc>
                <a:spcBef>
                  <a:spcPct val="20000"/>
                </a:spcBef>
                <a:buFontTx/>
                <a:buChar char="–"/>
              </a:pPr>
              <a:r>
                <a:rPr lang="en-US" sz="1400" dirty="0">
                  <a:solidFill>
                    <a:srgbClr val="000000"/>
                  </a:solidFill>
                  <a:latin typeface="Arial"/>
                  <a:cs typeface="Arial"/>
                </a:rPr>
                <a:t> b) SE Beam Monitors survive 10</a:t>
              </a:r>
              <a:r>
                <a:rPr lang="en-US" sz="1400" baseline="30000" dirty="0">
                  <a:solidFill>
                    <a:srgbClr val="000000"/>
                  </a:solidFill>
                  <a:latin typeface="Arial"/>
                  <a:cs typeface="Arial"/>
                </a:rPr>
                <a:t>20</a:t>
              </a:r>
              <a:r>
                <a:rPr lang="en-US" sz="1400" dirty="0">
                  <a:solidFill>
                    <a:srgbClr val="000000"/>
                  </a:solidFill>
                  <a:latin typeface="Arial"/>
                  <a:cs typeface="Arial"/>
                </a:rPr>
                <a:t> MIPs/cm</a:t>
              </a:r>
              <a:r>
                <a:rPr lang="en-US" sz="1400" baseline="30000" dirty="0">
                  <a:solidFill>
                    <a:srgbClr val="000000"/>
                  </a:solidFill>
                  <a:latin typeface="Arial"/>
                  <a:cs typeface="Arial"/>
                </a:rPr>
                <a:t>2</a:t>
              </a:r>
            </a:p>
            <a:p>
              <a:pPr lvl="1" algn="l" eaLnBrk="1" hangingPunct="1">
                <a:lnSpc>
                  <a:spcPct val="90000"/>
                </a:lnSpc>
                <a:spcBef>
                  <a:spcPct val="20000"/>
                </a:spcBef>
                <a:buFontTx/>
                <a:buChar char="–"/>
              </a:pPr>
              <a:endParaRPr lang="en-US" sz="1400" dirty="0">
                <a:solidFill>
                  <a:srgbClr val="000000"/>
                </a:solidFill>
                <a:latin typeface="Arial"/>
                <a:cs typeface="Arial"/>
              </a:endParaRPr>
            </a:p>
            <a:p>
              <a:pPr lvl="1" algn="l" eaLnBrk="1" hangingPunct="1">
                <a:lnSpc>
                  <a:spcPct val="90000"/>
                </a:lnSpc>
                <a:spcBef>
                  <a:spcPct val="20000"/>
                </a:spcBef>
              </a:pPr>
              <a:endParaRPr lang="en-US" sz="1400" dirty="0">
                <a:solidFill>
                  <a:srgbClr val="000000"/>
                </a:solidFill>
                <a:latin typeface="Arial"/>
                <a:cs typeface="Arial"/>
              </a:endParaRPr>
            </a:p>
            <a:p>
              <a:pPr lvl="1" algn="l" eaLnBrk="1" hangingPunct="1">
                <a:lnSpc>
                  <a:spcPct val="90000"/>
                </a:lnSpc>
                <a:spcBef>
                  <a:spcPct val="20000"/>
                </a:spcBef>
              </a:pPr>
              <a:r>
                <a:rPr lang="en-US" sz="1400" dirty="0">
                  <a:solidFill>
                    <a:srgbClr val="000000"/>
                  </a:solidFill>
                  <a:latin typeface="Arial"/>
                  <a:cs typeface="Arial"/>
                </a:rPr>
                <a:t>Expect ~ 60-240 SE e</a:t>
              </a:r>
              <a:r>
                <a:rPr lang="en-US" sz="1400" baseline="30000" dirty="0">
                  <a:solidFill>
                    <a:srgbClr val="000000"/>
                  </a:solidFill>
                  <a:latin typeface="Arial"/>
                  <a:cs typeface="Arial"/>
                </a:rPr>
                <a:t>-</a:t>
              </a:r>
              <a:r>
                <a:rPr lang="en-US" sz="1400" dirty="0">
                  <a:solidFill>
                    <a:srgbClr val="000000"/>
                  </a:solidFill>
                  <a:latin typeface="Arial"/>
                  <a:cs typeface="Arial"/>
                </a:rPr>
                <a:t> per 100 GeV pion shower w/ MIPs alone</a:t>
              </a:r>
            </a:p>
            <a:p>
              <a:pPr lvl="1" algn="l" eaLnBrk="1" hangingPunct="1">
                <a:lnSpc>
                  <a:spcPct val="90000"/>
                </a:lnSpc>
                <a:spcBef>
                  <a:spcPct val="20000"/>
                </a:spcBef>
              </a:pPr>
              <a:r>
                <a:rPr lang="en-US" sz="1400" b="1" dirty="0">
                  <a:solidFill>
                    <a:srgbClr val="000000"/>
                  </a:solidFill>
                  <a:latin typeface="Arial"/>
                  <a:cs typeface="Arial"/>
                </a:rPr>
                <a:t>BUT in an SE calorimeter module, SE e</a:t>
              </a:r>
              <a:r>
                <a:rPr lang="en-US" sz="1400" b="1" baseline="30000" dirty="0">
                  <a:solidFill>
                    <a:srgbClr val="000000"/>
                  </a:solidFill>
                  <a:latin typeface="Arial"/>
                  <a:cs typeface="Arial"/>
                </a:rPr>
                <a:t>-</a:t>
              </a:r>
              <a:r>
                <a:rPr lang="en-US" sz="1400" b="1" dirty="0">
                  <a:solidFill>
                    <a:srgbClr val="000000"/>
                  </a:solidFill>
                  <a:latin typeface="Arial"/>
                  <a:cs typeface="Arial"/>
                </a:rPr>
                <a:t> will be amplified exactly like photoelectrons in the </a:t>
              </a:r>
              <a:r>
                <a:rPr lang="en-US" sz="1400" b="1" dirty="0" err="1">
                  <a:solidFill>
                    <a:srgbClr val="000000"/>
                  </a:solidFill>
                  <a:latin typeface="Arial"/>
                  <a:cs typeface="Arial"/>
                </a:rPr>
                <a:t>PMTs.</a:t>
              </a:r>
              <a:endParaRPr lang="en-US" sz="1400" dirty="0">
                <a:solidFill>
                  <a:srgbClr val="000000"/>
                </a:solidFill>
                <a:latin typeface="Arial"/>
                <a:cs typeface="Arial"/>
              </a:endParaRPr>
            </a:p>
          </p:txBody>
        </p:sp>
      </p:grpSp>
    </p:spTree>
    <p:extLst>
      <p:ext uri="{BB962C8B-B14F-4D97-AF65-F5344CB8AC3E}">
        <p14:creationId xmlns:p14="http://schemas.microsoft.com/office/powerpoint/2010/main" val="738754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C2ADF2-3C92-F14F-A098-41F9F4AB2B88}"/>
              </a:ext>
            </a:extLst>
          </p:cNvPr>
          <p:cNvSpPr>
            <a:spLocks noGrp="1"/>
          </p:cNvSpPr>
          <p:nvPr>
            <p:ph type="sldNum" sz="quarter" idx="12"/>
          </p:nvPr>
        </p:nvSpPr>
        <p:spPr>
          <a:xfrm>
            <a:off x="6901830" y="4869656"/>
            <a:ext cx="2133600" cy="273844"/>
          </a:xfrm>
        </p:spPr>
        <p:txBody>
          <a:bodyPr/>
          <a:lstStyle/>
          <a:p>
            <a:fld id="{59AB3DCC-C22A-474B-ABC6-24314382D7F2}" type="slidenum">
              <a:rPr lang="en-US" altLang="en-US" smtClean="0"/>
              <a:pPr/>
              <a:t>2</a:t>
            </a:fld>
            <a:endParaRPr lang="en-US" altLang="en-US" dirty="0"/>
          </a:p>
        </p:txBody>
      </p:sp>
      <p:sp>
        <p:nvSpPr>
          <p:cNvPr id="3" name="TextBox 2">
            <a:extLst>
              <a:ext uri="{FF2B5EF4-FFF2-40B4-BE49-F238E27FC236}">
                <a16:creationId xmlns:a16="http://schemas.microsoft.com/office/drawing/2014/main" id="{E777983E-5A40-6142-9508-4B6A323BB2BC}"/>
              </a:ext>
            </a:extLst>
          </p:cNvPr>
          <p:cNvSpPr txBox="1"/>
          <p:nvPr/>
        </p:nvSpPr>
        <p:spPr>
          <a:xfrm>
            <a:off x="261148" y="420347"/>
            <a:ext cx="3261470" cy="461665"/>
          </a:xfrm>
          <a:prstGeom prst="rect">
            <a:avLst/>
          </a:prstGeom>
          <a:noFill/>
        </p:spPr>
        <p:txBody>
          <a:bodyPr wrap="none" rtlCol="0">
            <a:spAutoFit/>
          </a:bodyPr>
          <a:lstStyle/>
          <a:p>
            <a:pPr defTabSz="685783" fontAlgn="auto">
              <a:spcBef>
                <a:spcPts val="0"/>
              </a:spcBef>
              <a:spcAft>
                <a:spcPts val="0"/>
              </a:spcAft>
            </a:pPr>
            <a:r>
              <a:rPr lang="en-US" sz="2400" b="1" dirty="0">
                <a:solidFill>
                  <a:schemeClr val="accent4"/>
                </a:solidFill>
                <a:latin typeface="Arial" panose="020B0604020202020204" pitchFamily="34" charset="0"/>
                <a:ea typeface="Times" charset="0"/>
                <a:cs typeface="Arial" panose="020B0604020202020204" pitchFamily="34" charset="0"/>
              </a:rPr>
              <a:t> Trend in Calorimetry</a:t>
            </a:r>
          </a:p>
        </p:txBody>
      </p:sp>
      <p:sp>
        <p:nvSpPr>
          <p:cNvPr id="4" name="Rounded Rectangle 3">
            <a:extLst>
              <a:ext uri="{FF2B5EF4-FFF2-40B4-BE49-F238E27FC236}">
                <a16:creationId xmlns:a16="http://schemas.microsoft.com/office/drawing/2014/main" id="{DBD29889-CDCA-664E-853C-41158A6797BD}"/>
              </a:ext>
            </a:extLst>
          </p:cNvPr>
          <p:cNvSpPr/>
          <p:nvPr/>
        </p:nvSpPr>
        <p:spPr bwMode="auto">
          <a:xfrm>
            <a:off x="108570" y="1215326"/>
            <a:ext cx="1655118" cy="3507828"/>
          </a:xfrm>
          <a:prstGeom prst="roundRect">
            <a:avLst/>
          </a:prstGeom>
          <a:solidFill>
            <a:schemeClr val="bg1"/>
          </a:solidFill>
          <a:ln w="9525" cap="flat" cmpd="sng" algn="ctr">
            <a:solidFill>
              <a:schemeClr val="bg2">
                <a:lumMod val="1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783"/>
            <a:endParaRPr lang="en-US">
              <a:solidFill>
                <a:srgbClr val="616161"/>
              </a:solidFill>
              <a:latin typeface="Calibri" pitchFamily="34" charset="0"/>
            </a:endParaRPr>
          </a:p>
        </p:txBody>
      </p:sp>
      <p:sp>
        <p:nvSpPr>
          <p:cNvPr id="5" name="TextBox 4">
            <a:extLst>
              <a:ext uri="{FF2B5EF4-FFF2-40B4-BE49-F238E27FC236}">
                <a16:creationId xmlns:a16="http://schemas.microsoft.com/office/drawing/2014/main" id="{3D823F03-B3D1-D844-99E0-41C9F2CB27EB}"/>
              </a:ext>
            </a:extLst>
          </p:cNvPr>
          <p:cNvSpPr txBox="1"/>
          <p:nvPr/>
        </p:nvSpPr>
        <p:spPr>
          <a:xfrm>
            <a:off x="85180" y="1302544"/>
            <a:ext cx="1678508" cy="2204450"/>
          </a:xfrm>
          <a:prstGeom prst="rect">
            <a:avLst/>
          </a:prstGeom>
          <a:noFill/>
        </p:spPr>
        <p:txBody>
          <a:bodyPr wrap="square" rtlCol="0">
            <a:spAutoFit/>
          </a:bodyPr>
          <a:lstStyle/>
          <a:p>
            <a:pPr algn="ctr" defTabSz="685783" fontAlgn="auto">
              <a:spcBef>
                <a:spcPts val="0"/>
              </a:spcBef>
              <a:spcAft>
                <a:spcPts val="0"/>
              </a:spcAft>
            </a:pPr>
            <a:r>
              <a:rPr lang="en-US" b="1" dirty="0">
                <a:solidFill>
                  <a:schemeClr val="bg2">
                    <a:lumMod val="10000"/>
                  </a:schemeClr>
                </a:solidFill>
                <a:latin typeface="Calibri"/>
              </a:rPr>
              <a:t>Tower geometry</a:t>
            </a:r>
          </a:p>
          <a:p>
            <a:pPr algn="ctr" defTabSz="685783" fontAlgn="auto">
              <a:spcBef>
                <a:spcPts val="0"/>
              </a:spcBef>
              <a:spcAft>
                <a:spcPts val="0"/>
              </a:spcAft>
            </a:pPr>
            <a:endParaRPr lang="en-US" sz="675" dirty="0">
              <a:solidFill>
                <a:schemeClr val="bg2">
                  <a:lumMod val="10000"/>
                </a:schemeClr>
              </a:solidFill>
              <a:latin typeface="Calibri"/>
            </a:endParaRPr>
          </a:p>
          <a:p>
            <a:pPr defTabSz="685783" fontAlgn="auto">
              <a:spcBef>
                <a:spcPts val="0"/>
              </a:spcBef>
              <a:spcAft>
                <a:spcPts val="0"/>
              </a:spcAft>
            </a:pPr>
            <a:r>
              <a:rPr lang="en-US" sz="1050" dirty="0">
                <a:solidFill>
                  <a:schemeClr val="bg2">
                    <a:lumMod val="10000"/>
                  </a:schemeClr>
                </a:solidFill>
                <a:latin typeface="Calibri"/>
              </a:rPr>
              <a:t> Energy is integrated over</a:t>
            </a:r>
          </a:p>
          <a:p>
            <a:pPr defTabSz="685783" fontAlgn="auto">
              <a:spcBef>
                <a:spcPts val="0"/>
              </a:spcBef>
              <a:spcAft>
                <a:spcPts val="0"/>
              </a:spcAft>
            </a:pPr>
            <a:r>
              <a:rPr lang="en-US" sz="1050" dirty="0">
                <a:solidFill>
                  <a:schemeClr val="bg2">
                    <a:lumMod val="10000"/>
                  </a:schemeClr>
                </a:solidFill>
                <a:latin typeface="Calibri"/>
              </a:rPr>
              <a:t>  large volumes into single</a:t>
            </a:r>
          </a:p>
          <a:p>
            <a:pPr defTabSz="685783" fontAlgn="auto">
              <a:spcBef>
                <a:spcPts val="0"/>
              </a:spcBef>
              <a:spcAft>
                <a:spcPts val="0"/>
              </a:spcAft>
            </a:pPr>
            <a:r>
              <a:rPr lang="en-US" sz="1050" dirty="0">
                <a:solidFill>
                  <a:schemeClr val="bg2">
                    <a:lumMod val="10000"/>
                  </a:schemeClr>
                </a:solidFill>
                <a:latin typeface="Calibri"/>
              </a:rPr>
              <a:t>  channels</a:t>
            </a:r>
          </a:p>
          <a:p>
            <a:pPr defTabSz="685783" fontAlgn="auto">
              <a:spcBef>
                <a:spcPts val="0"/>
              </a:spcBef>
              <a:spcAft>
                <a:spcPts val="0"/>
              </a:spcAft>
            </a:pPr>
            <a:endParaRPr lang="en-US" sz="1050" dirty="0">
              <a:solidFill>
                <a:schemeClr val="bg2">
                  <a:lumMod val="10000"/>
                </a:schemeClr>
              </a:solidFill>
              <a:latin typeface="Calibri"/>
            </a:endParaRPr>
          </a:p>
          <a:p>
            <a:pPr defTabSz="685783" fontAlgn="auto">
              <a:spcBef>
                <a:spcPts val="0"/>
              </a:spcBef>
              <a:spcAft>
                <a:spcPts val="0"/>
              </a:spcAft>
            </a:pPr>
            <a:r>
              <a:rPr lang="en-US" sz="1050" dirty="0">
                <a:solidFill>
                  <a:schemeClr val="bg2">
                    <a:lumMod val="10000"/>
                  </a:schemeClr>
                </a:solidFill>
                <a:latin typeface="Calibri"/>
              </a:rPr>
              <a:t> Readout typically with</a:t>
            </a:r>
          </a:p>
          <a:p>
            <a:pPr defTabSz="685783" fontAlgn="auto">
              <a:spcBef>
                <a:spcPts val="0"/>
              </a:spcBef>
              <a:spcAft>
                <a:spcPts val="0"/>
              </a:spcAft>
            </a:pPr>
            <a:r>
              <a:rPr lang="en-US" sz="1050" dirty="0">
                <a:solidFill>
                  <a:schemeClr val="bg2">
                    <a:lumMod val="10000"/>
                  </a:schemeClr>
                </a:solidFill>
                <a:latin typeface="Calibri"/>
              </a:rPr>
              <a:t>  high resolution</a:t>
            </a:r>
          </a:p>
          <a:p>
            <a:pPr defTabSz="685783" fontAlgn="auto">
              <a:spcBef>
                <a:spcPts val="0"/>
              </a:spcBef>
              <a:spcAft>
                <a:spcPts val="0"/>
              </a:spcAft>
            </a:pPr>
            <a:endParaRPr lang="en-US" sz="1050" dirty="0">
              <a:solidFill>
                <a:schemeClr val="bg2">
                  <a:lumMod val="10000"/>
                </a:schemeClr>
              </a:solidFill>
              <a:latin typeface="Calibri"/>
            </a:endParaRPr>
          </a:p>
          <a:p>
            <a:pPr defTabSz="685783" fontAlgn="auto">
              <a:spcBef>
                <a:spcPts val="0"/>
              </a:spcBef>
              <a:spcAft>
                <a:spcPts val="0"/>
              </a:spcAft>
            </a:pPr>
            <a:r>
              <a:rPr lang="en-US" sz="1050" dirty="0">
                <a:solidFill>
                  <a:schemeClr val="bg2">
                    <a:lumMod val="10000"/>
                  </a:schemeClr>
                </a:solidFill>
                <a:latin typeface="Calibri"/>
              </a:rPr>
              <a:t>Individual particles in a </a:t>
            </a:r>
          </a:p>
          <a:p>
            <a:pPr defTabSz="685783" fontAlgn="auto">
              <a:spcBef>
                <a:spcPts val="0"/>
              </a:spcBef>
              <a:spcAft>
                <a:spcPts val="0"/>
              </a:spcAft>
            </a:pPr>
            <a:r>
              <a:rPr lang="en-US" sz="1050" dirty="0">
                <a:solidFill>
                  <a:schemeClr val="bg2">
                    <a:lumMod val="10000"/>
                  </a:schemeClr>
                </a:solidFill>
                <a:latin typeface="Calibri"/>
              </a:rPr>
              <a:t>  hadronic jet not resolved </a:t>
            </a:r>
          </a:p>
        </p:txBody>
      </p:sp>
      <p:grpSp>
        <p:nvGrpSpPr>
          <p:cNvPr id="6" name="Group 92">
            <a:extLst>
              <a:ext uri="{FF2B5EF4-FFF2-40B4-BE49-F238E27FC236}">
                <a16:creationId xmlns:a16="http://schemas.microsoft.com/office/drawing/2014/main" id="{1EBFAC3C-CFBD-9846-8D48-EC8F0C6019E8}"/>
              </a:ext>
            </a:extLst>
          </p:cNvPr>
          <p:cNvGrpSpPr>
            <a:grpSpLocks noChangeAspect="1"/>
          </p:cNvGrpSpPr>
          <p:nvPr/>
        </p:nvGrpSpPr>
        <p:grpSpPr bwMode="auto">
          <a:xfrm>
            <a:off x="251520" y="3507854"/>
            <a:ext cx="1399403" cy="1032367"/>
            <a:chOff x="3264" y="144"/>
            <a:chExt cx="2400" cy="1728"/>
          </a:xfrm>
        </p:grpSpPr>
        <p:sp>
          <p:nvSpPr>
            <p:cNvPr id="7" name="Rectangle 2">
              <a:extLst>
                <a:ext uri="{FF2B5EF4-FFF2-40B4-BE49-F238E27FC236}">
                  <a16:creationId xmlns:a16="http://schemas.microsoft.com/office/drawing/2014/main" id="{33B7F5BE-1B28-CA47-91AA-6FEF75E2E21C}"/>
                </a:ext>
              </a:extLst>
            </p:cNvPr>
            <p:cNvSpPr>
              <a:spLocks noChangeArrowheads="1"/>
            </p:cNvSpPr>
            <p:nvPr/>
          </p:nvSpPr>
          <p:spPr bwMode="auto">
            <a:xfrm>
              <a:off x="3264" y="144"/>
              <a:ext cx="2400" cy="1728"/>
            </a:xfrm>
            <a:prstGeom prst="rect">
              <a:avLst/>
            </a:prstGeom>
            <a:solidFill>
              <a:srgbClr val="000000"/>
            </a:solidFill>
            <a:ln w="9525">
              <a:solidFill>
                <a:srgbClr val="000000"/>
              </a:solidFill>
              <a:miter lim="800000"/>
              <a:headEnd/>
              <a:tailEnd/>
            </a:ln>
          </p:spPr>
          <p:txBody>
            <a:bodyPr wrap="none" anchor="ct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1600">
                  <a:solidFill>
                    <a:schemeClr val="tx1"/>
                  </a:solidFill>
                  <a:latin typeface="Arial" charset="0"/>
                  <a:ea typeface="MS PGothic" pitchFamily="34" charset="-128"/>
                </a:defRPr>
              </a:lvl9pPr>
            </a:lstStyle>
            <a:p>
              <a:pPr defTabSz="685783" eaLnBrk="1" fontAlgn="auto" hangingPunct="1">
                <a:spcBef>
                  <a:spcPts val="0"/>
                </a:spcBef>
                <a:spcAft>
                  <a:spcPts val="0"/>
                </a:spcAft>
              </a:pPr>
              <a:endParaRPr lang="en-US" altLang="en-US" sz="1200">
                <a:solidFill>
                  <a:srgbClr val="616161"/>
                </a:solidFill>
              </a:endParaRPr>
            </a:p>
          </p:txBody>
        </p:sp>
        <p:pic>
          <p:nvPicPr>
            <p:cNvPr id="8" name="Picture 3" descr="tmp">
              <a:extLst>
                <a:ext uri="{FF2B5EF4-FFF2-40B4-BE49-F238E27FC236}">
                  <a16:creationId xmlns:a16="http://schemas.microsoft.com/office/drawing/2014/main" id="{72557F5D-D29D-3249-A35F-13DF03F8CE88}"/>
                </a:ext>
              </a:extLst>
            </p:cNvPr>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6" y="192"/>
              <a:ext cx="2064" cy="1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Box 85">
              <a:extLst>
                <a:ext uri="{FF2B5EF4-FFF2-40B4-BE49-F238E27FC236}">
                  <a16:creationId xmlns:a16="http://schemas.microsoft.com/office/drawing/2014/main" id="{94A84E9C-E2FD-D043-AD4C-E0A2C9C81B2C}"/>
                </a:ext>
              </a:extLst>
            </p:cNvPr>
            <p:cNvSpPr txBox="1">
              <a:spLocks noChangeArrowheads="1"/>
            </p:cNvSpPr>
            <p:nvPr/>
          </p:nvSpPr>
          <p:spPr bwMode="auto">
            <a:xfrm>
              <a:off x="3264" y="192"/>
              <a:ext cx="470" cy="3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1600">
                  <a:solidFill>
                    <a:schemeClr val="tx1"/>
                  </a:solidFill>
                  <a:latin typeface="Arial" charset="0"/>
                  <a:ea typeface="MS PGothic" pitchFamily="34" charset="-128"/>
                </a:defRPr>
              </a:lvl9pPr>
            </a:lstStyle>
            <a:p>
              <a:pPr defTabSz="685783" eaLnBrk="1" fontAlgn="auto" hangingPunct="1">
                <a:spcBef>
                  <a:spcPts val="0"/>
                </a:spcBef>
                <a:spcAft>
                  <a:spcPts val="0"/>
                </a:spcAft>
              </a:pPr>
              <a:r>
                <a:rPr lang="en-US" altLang="en-US" sz="1200">
                  <a:solidFill>
                    <a:srgbClr val="FFCC00"/>
                  </a:solidFill>
                </a:rPr>
                <a:t>E</a:t>
              </a:r>
              <a:r>
                <a:rPr lang="en-US" altLang="en-US" sz="1200" baseline="-25000">
                  <a:solidFill>
                    <a:srgbClr val="FFCC00"/>
                  </a:solidFill>
                </a:rPr>
                <a:t>T</a:t>
              </a:r>
              <a:endParaRPr lang="en-US" altLang="en-US" sz="1200">
                <a:solidFill>
                  <a:srgbClr val="FFCC00"/>
                </a:solidFill>
              </a:endParaRPr>
            </a:p>
          </p:txBody>
        </p:sp>
      </p:grpSp>
      <p:sp>
        <p:nvSpPr>
          <p:cNvPr id="13" name="Striped Right Arrow 12">
            <a:extLst>
              <a:ext uri="{FF2B5EF4-FFF2-40B4-BE49-F238E27FC236}">
                <a16:creationId xmlns:a16="http://schemas.microsoft.com/office/drawing/2014/main" id="{1D88F452-3343-8F49-9754-0963E441A2FE}"/>
              </a:ext>
            </a:extLst>
          </p:cNvPr>
          <p:cNvSpPr/>
          <p:nvPr/>
        </p:nvSpPr>
        <p:spPr bwMode="auto">
          <a:xfrm>
            <a:off x="1910570" y="1700068"/>
            <a:ext cx="1723946" cy="1087705"/>
          </a:xfrm>
          <a:prstGeom prst="stripedRightArrow">
            <a:avLst/>
          </a:prstGeom>
          <a:gradFill flip="none" rotWithShape="1">
            <a:gsLst>
              <a:gs pos="0">
                <a:schemeClr val="bg1"/>
              </a:gs>
              <a:gs pos="50000">
                <a:schemeClr val="bg2">
                  <a:lumMod val="50000"/>
                </a:schemeClr>
              </a:gs>
              <a:gs pos="100000">
                <a:schemeClr val="bg2">
                  <a:lumMod val="10000"/>
                </a:schemeClr>
              </a:gs>
            </a:gsLst>
            <a:lin ang="10800000" scaled="1"/>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783"/>
            <a:endParaRPr lang="en-US">
              <a:solidFill>
                <a:srgbClr val="616161"/>
              </a:solidFill>
              <a:latin typeface="Calibri" pitchFamily="34" charset="0"/>
            </a:endParaRPr>
          </a:p>
        </p:txBody>
      </p:sp>
      <p:pic>
        <p:nvPicPr>
          <p:cNvPr id="14" name="Picture 13">
            <a:extLst>
              <a:ext uri="{FF2B5EF4-FFF2-40B4-BE49-F238E27FC236}">
                <a16:creationId xmlns:a16="http://schemas.microsoft.com/office/drawing/2014/main" id="{E6E7001E-E7C6-9A46-B72B-3807D120C8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6460" y="3177161"/>
            <a:ext cx="1851444" cy="1225749"/>
          </a:xfrm>
          <a:prstGeom prst="rect">
            <a:avLst/>
          </a:prstGeom>
        </p:spPr>
      </p:pic>
      <p:grpSp>
        <p:nvGrpSpPr>
          <p:cNvPr id="18" name="Group 17">
            <a:extLst>
              <a:ext uri="{FF2B5EF4-FFF2-40B4-BE49-F238E27FC236}">
                <a16:creationId xmlns:a16="http://schemas.microsoft.com/office/drawing/2014/main" id="{9082CE9B-A6D7-5743-A31C-FE967FB43EB8}"/>
              </a:ext>
            </a:extLst>
          </p:cNvPr>
          <p:cNvGrpSpPr/>
          <p:nvPr/>
        </p:nvGrpSpPr>
        <p:grpSpPr>
          <a:xfrm>
            <a:off x="3800676" y="1215326"/>
            <a:ext cx="1851444" cy="3507828"/>
            <a:chOff x="4139952" y="1215326"/>
            <a:chExt cx="1851444" cy="3507828"/>
          </a:xfrm>
        </p:grpSpPr>
        <p:grpSp>
          <p:nvGrpSpPr>
            <p:cNvPr id="10" name="Group 9">
              <a:extLst>
                <a:ext uri="{FF2B5EF4-FFF2-40B4-BE49-F238E27FC236}">
                  <a16:creationId xmlns:a16="http://schemas.microsoft.com/office/drawing/2014/main" id="{3107E32F-AEFD-1E47-9665-F6E832BA891E}"/>
                </a:ext>
              </a:extLst>
            </p:cNvPr>
            <p:cNvGrpSpPr/>
            <p:nvPr/>
          </p:nvGrpSpPr>
          <p:grpSpPr>
            <a:xfrm>
              <a:off x="4139952" y="1215326"/>
              <a:ext cx="1851444" cy="3507828"/>
              <a:chOff x="5791200" y="1214615"/>
              <a:chExt cx="2802446" cy="4881383"/>
            </a:xfrm>
          </p:grpSpPr>
          <p:sp>
            <p:nvSpPr>
              <p:cNvPr id="11" name="Rounded Rectangle 10">
                <a:extLst>
                  <a:ext uri="{FF2B5EF4-FFF2-40B4-BE49-F238E27FC236}">
                    <a16:creationId xmlns:a16="http://schemas.microsoft.com/office/drawing/2014/main" id="{C5182BA0-884F-464D-BE20-BD41FEAAAE54}"/>
                  </a:ext>
                </a:extLst>
              </p:cNvPr>
              <p:cNvSpPr/>
              <p:nvPr/>
            </p:nvSpPr>
            <p:spPr bwMode="auto">
              <a:xfrm>
                <a:off x="5791200" y="1214615"/>
                <a:ext cx="2590800" cy="4881383"/>
              </a:xfrm>
              <a:prstGeom prst="roundRect">
                <a:avLst/>
              </a:prstGeom>
              <a:solidFill>
                <a:schemeClr val="bg1"/>
              </a:solidFill>
              <a:ln w="9525" cap="flat" cmpd="sng" algn="ctr">
                <a:solidFill>
                  <a:schemeClr val="bg2">
                    <a:lumMod val="1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783"/>
                <a:endParaRPr lang="en-US">
                  <a:solidFill>
                    <a:srgbClr val="616161"/>
                  </a:solidFill>
                  <a:latin typeface="Calibri" pitchFamily="34" charset="0"/>
                </a:endParaRPr>
              </a:p>
            </p:txBody>
          </p:sp>
          <p:sp>
            <p:nvSpPr>
              <p:cNvPr id="12" name="TextBox 11">
                <a:extLst>
                  <a:ext uri="{FF2B5EF4-FFF2-40B4-BE49-F238E27FC236}">
                    <a16:creationId xmlns:a16="http://schemas.microsoft.com/office/drawing/2014/main" id="{5B0E0C31-89A1-3046-806F-C44381B64741}"/>
                  </a:ext>
                </a:extLst>
              </p:cNvPr>
              <p:cNvSpPr txBox="1"/>
              <p:nvPr/>
            </p:nvSpPr>
            <p:spPr>
              <a:xfrm>
                <a:off x="5983223" y="1255304"/>
                <a:ext cx="2610423" cy="3447098"/>
              </a:xfrm>
              <a:prstGeom prst="rect">
                <a:avLst/>
              </a:prstGeom>
              <a:noFill/>
            </p:spPr>
            <p:txBody>
              <a:bodyPr wrap="square" rtlCol="0">
                <a:spAutoFit/>
              </a:bodyPr>
              <a:lstStyle/>
              <a:p>
                <a:pPr defTabSz="685783" fontAlgn="auto">
                  <a:spcBef>
                    <a:spcPts val="0"/>
                  </a:spcBef>
                  <a:spcAft>
                    <a:spcPts val="0"/>
                  </a:spcAft>
                </a:pPr>
                <a:r>
                  <a:rPr lang="en-US" b="1" dirty="0">
                    <a:solidFill>
                      <a:schemeClr val="bg2">
                        <a:lumMod val="10000"/>
                      </a:schemeClr>
                    </a:solidFill>
                    <a:latin typeface="Calibri"/>
                  </a:rPr>
                  <a:t>  Imaging calorimetry</a:t>
                </a:r>
              </a:p>
              <a:p>
                <a:pPr defTabSz="685783" fontAlgn="auto">
                  <a:spcBef>
                    <a:spcPts val="0"/>
                  </a:spcBef>
                  <a:spcAft>
                    <a:spcPts val="0"/>
                  </a:spcAft>
                </a:pPr>
                <a:endParaRPr lang="en-US" sz="1050" dirty="0">
                  <a:solidFill>
                    <a:schemeClr val="bg2">
                      <a:lumMod val="10000"/>
                    </a:schemeClr>
                  </a:solidFill>
                  <a:latin typeface="Calibri"/>
                </a:endParaRPr>
              </a:p>
              <a:p>
                <a:pPr defTabSz="685783" fontAlgn="auto">
                  <a:spcBef>
                    <a:spcPts val="0"/>
                  </a:spcBef>
                  <a:spcAft>
                    <a:spcPts val="0"/>
                  </a:spcAft>
                </a:pPr>
                <a:r>
                  <a:rPr lang="en-US" sz="1050" dirty="0">
                    <a:solidFill>
                      <a:schemeClr val="bg2">
                        <a:lumMod val="10000"/>
                      </a:schemeClr>
                    </a:solidFill>
                    <a:latin typeface="Calibri"/>
                  </a:rPr>
                  <a:t> Large number of  calorimeter</a:t>
                </a:r>
              </a:p>
              <a:p>
                <a:pPr defTabSz="685783" fontAlgn="auto">
                  <a:spcBef>
                    <a:spcPts val="0"/>
                  </a:spcBef>
                  <a:spcAft>
                    <a:spcPts val="0"/>
                  </a:spcAft>
                </a:pPr>
                <a:r>
                  <a:rPr lang="en-US" sz="1050" dirty="0">
                    <a:solidFill>
                      <a:schemeClr val="bg2">
                        <a:lumMod val="10000"/>
                      </a:schemeClr>
                    </a:solidFill>
                    <a:latin typeface="Calibri"/>
                  </a:rPr>
                  <a:t>  readout channels (~10</a:t>
                </a:r>
                <a:r>
                  <a:rPr lang="en-US" sz="1050" baseline="30000" dirty="0">
                    <a:solidFill>
                      <a:schemeClr val="bg2">
                        <a:lumMod val="10000"/>
                      </a:schemeClr>
                    </a:solidFill>
                    <a:latin typeface="Calibri"/>
                  </a:rPr>
                  <a:t>7</a:t>
                </a:r>
                <a:r>
                  <a:rPr lang="en-US" sz="1050" dirty="0">
                    <a:solidFill>
                      <a:schemeClr val="bg2">
                        <a:lumMod val="10000"/>
                      </a:schemeClr>
                    </a:solidFill>
                    <a:latin typeface="Calibri"/>
                  </a:rPr>
                  <a:t>)</a:t>
                </a:r>
              </a:p>
              <a:p>
                <a:pPr defTabSz="685783" fontAlgn="auto">
                  <a:spcBef>
                    <a:spcPts val="0"/>
                  </a:spcBef>
                  <a:spcAft>
                    <a:spcPts val="0"/>
                  </a:spcAft>
                </a:pPr>
                <a:endParaRPr lang="en-US" sz="1050" dirty="0">
                  <a:solidFill>
                    <a:schemeClr val="bg2">
                      <a:lumMod val="10000"/>
                    </a:schemeClr>
                  </a:solidFill>
                  <a:latin typeface="Calibri"/>
                </a:endParaRPr>
              </a:p>
              <a:p>
                <a:pPr defTabSz="685783" fontAlgn="auto">
                  <a:spcBef>
                    <a:spcPts val="0"/>
                  </a:spcBef>
                  <a:spcAft>
                    <a:spcPts val="0"/>
                  </a:spcAft>
                </a:pPr>
                <a:r>
                  <a:rPr lang="en-US" sz="1050" dirty="0">
                    <a:solidFill>
                      <a:schemeClr val="bg2">
                        <a:lumMod val="10000"/>
                      </a:schemeClr>
                    </a:solidFill>
                    <a:latin typeface="Calibri"/>
                  </a:rPr>
                  <a:t>Option to minimize </a:t>
                </a:r>
              </a:p>
              <a:p>
                <a:pPr defTabSz="685783" fontAlgn="auto">
                  <a:spcBef>
                    <a:spcPts val="0"/>
                  </a:spcBef>
                  <a:spcAft>
                    <a:spcPts val="0"/>
                  </a:spcAft>
                </a:pPr>
                <a:r>
                  <a:rPr lang="en-US" sz="1050" dirty="0">
                    <a:solidFill>
                      <a:schemeClr val="bg2">
                        <a:lumMod val="10000"/>
                      </a:schemeClr>
                    </a:solidFill>
                    <a:latin typeface="Calibri"/>
                  </a:rPr>
                  <a:t>  resolution on individual</a:t>
                </a:r>
              </a:p>
              <a:p>
                <a:pPr defTabSz="685783" fontAlgn="auto">
                  <a:spcBef>
                    <a:spcPts val="0"/>
                  </a:spcBef>
                  <a:spcAft>
                    <a:spcPts val="0"/>
                  </a:spcAft>
                </a:pPr>
                <a:r>
                  <a:rPr lang="en-US" sz="1050" dirty="0">
                    <a:solidFill>
                      <a:schemeClr val="bg2">
                        <a:lumMod val="10000"/>
                      </a:schemeClr>
                    </a:solidFill>
                    <a:latin typeface="Calibri"/>
                  </a:rPr>
                  <a:t>  channels</a:t>
                </a:r>
              </a:p>
              <a:p>
                <a:pPr defTabSz="685783" fontAlgn="auto">
                  <a:spcBef>
                    <a:spcPts val="0"/>
                  </a:spcBef>
                  <a:spcAft>
                    <a:spcPts val="0"/>
                  </a:spcAft>
                </a:pPr>
                <a:endParaRPr lang="en-US" sz="1050" dirty="0">
                  <a:solidFill>
                    <a:schemeClr val="bg2">
                      <a:lumMod val="10000"/>
                    </a:schemeClr>
                  </a:solidFill>
                  <a:latin typeface="Calibri"/>
                </a:endParaRPr>
              </a:p>
              <a:p>
                <a:pPr defTabSz="685783" fontAlgn="auto">
                  <a:spcBef>
                    <a:spcPts val="0"/>
                  </a:spcBef>
                  <a:spcAft>
                    <a:spcPts val="0"/>
                  </a:spcAft>
                </a:pPr>
                <a:r>
                  <a:rPr lang="en-US" sz="1050" dirty="0">
                    <a:solidFill>
                      <a:schemeClr val="bg2">
                        <a:lumMod val="10000"/>
                      </a:schemeClr>
                    </a:solidFill>
                    <a:latin typeface="Calibri"/>
                  </a:rPr>
                  <a:t>Particles in a jet are</a:t>
                </a:r>
              </a:p>
              <a:p>
                <a:pPr defTabSz="685783" fontAlgn="auto">
                  <a:spcBef>
                    <a:spcPts val="0"/>
                  </a:spcBef>
                  <a:spcAft>
                    <a:spcPts val="0"/>
                  </a:spcAft>
                </a:pPr>
                <a:r>
                  <a:rPr lang="en-US" sz="1050" dirty="0">
                    <a:solidFill>
                      <a:schemeClr val="bg2">
                        <a:lumMod val="10000"/>
                      </a:schemeClr>
                    </a:solidFill>
                    <a:latin typeface="Calibri"/>
                  </a:rPr>
                  <a:t>  measured individually</a:t>
                </a:r>
              </a:p>
              <a:p>
                <a:pPr defTabSz="685783" fontAlgn="auto">
                  <a:spcBef>
                    <a:spcPts val="0"/>
                  </a:spcBef>
                  <a:spcAft>
                    <a:spcPts val="0"/>
                  </a:spcAft>
                </a:pPr>
                <a:endParaRPr lang="en-US" sz="1050" dirty="0">
                  <a:solidFill>
                    <a:schemeClr val="bg2">
                      <a:lumMod val="10000"/>
                    </a:schemeClr>
                  </a:solidFill>
                  <a:latin typeface="Calibri"/>
                </a:endParaRPr>
              </a:p>
              <a:p>
                <a:pPr defTabSz="685783" fontAlgn="auto">
                  <a:spcBef>
                    <a:spcPts val="0"/>
                  </a:spcBef>
                  <a:spcAft>
                    <a:spcPts val="0"/>
                  </a:spcAft>
                </a:pPr>
                <a:r>
                  <a:rPr lang="en-US" sz="1050" dirty="0">
                    <a:solidFill>
                      <a:schemeClr val="bg2">
                        <a:lumMod val="10000"/>
                      </a:schemeClr>
                    </a:solidFill>
                    <a:latin typeface="Calibri"/>
                  </a:rPr>
                  <a:t> </a:t>
                </a:r>
              </a:p>
            </p:txBody>
          </p:sp>
        </p:grpSp>
        <p:pic>
          <p:nvPicPr>
            <p:cNvPr id="15" name="Picture 36" descr="ichep_f1">
              <a:extLst>
                <a:ext uri="{FF2B5EF4-FFF2-40B4-BE49-F238E27FC236}">
                  <a16:creationId xmlns:a16="http://schemas.microsoft.com/office/drawing/2014/main" id="{D2764B38-CFDA-7749-932B-43B6813B8E20}"/>
                </a:ext>
              </a:extLst>
            </p:cNvPr>
            <p:cNvPicPr>
              <a:picLocks noChangeAspect="1" noChangeArrowheads="1"/>
            </p:cNvPicPr>
            <p:nvPr/>
          </p:nvPicPr>
          <p:blipFill>
            <a:blip r:embed="rId4" cstate="print">
              <a:lum bright="-30000"/>
              <a:extLst>
                <a:ext uri="{28A0092B-C50C-407E-A947-70E740481C1C}">
                  <a14:useLocalDpi xmlns:a14="http://schemas.microsoft.com/office/drawing/2010/main" val="0"/>
                </a:ext>
              </a:extLst>
            </a:blip>
            <a:srcRect/>
            <a:stretch>
              <a:fillRect/>
            </a:stretch>
          </p:blipFill>
          <p:spPr bwMode="auto">
            <a:xfrm>
              <a:off x="4449798" y="3635797"/>
              <a:ext cx="1091924" cy="1038371"/>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6" name="Picture 2">
            <a:extLst>
              <a:ext uri="{FF2B5EF4-FFF2-40B4-BE49-F238E27FC236}">
                <a16:creationId xmlns:a16="http://schemas.microsoft.com/office/drawing/2014/main" id="{2CB400E8-AA22-7340-9D7F-08C94CBD08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57496" y="713709"/>
            <a:ext cx="1029007" cy="44310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7" name="TextBox 16">
            <a:extLst>
              <a:ext uri="{FF2B5EF4-FFF2-40B4-BE49-F238E27FC236}">
                <a16:creationId xmlns:a16="http://schemas.microsoft.com/office/drawing/2014/main" id="{53B74BA2-0255-2F45-AAA3-2E9B5A926E7F}"/>
              </a:ext>
            </a:extLst>
          </p:cNvPr>
          <p:cNvSpPr txBox="1"/>
          <p:nvPr/>
        </p:nvSpPr>
        <p:spPr>
          <a:xfrm>
            <a:off x="5678455" y="424094"/>
            <a:ext cx="3356975" cy="338554"/>
          </a:xfrm>
          <a:prstGeom prst="rect">
            <a:avLst/>
          </a:prstGeom>
          <a:noFill/>
        </p:spPr>
        <p:txBody>
          <a:bodyPr wrap="square" rtlCol="0">
            <a:spAutoFit/>
          </a:bodyPr>
          <a:lstStyle/>
          <a:p>
            <a:r>
              <a:rPr lang="en-US" sz="1600" b="1" dirty="0">
                <a:solidFill>
                  <a:srgbClr val="1F497D"/>
                </a:solidFill>
              </a:rPr>
              <a:t>Particle Flow Algorithms (PFAs)</a:t>
            </a:r>
            <a:endParaRPr lang="en-US" sz="1200" dirty="0">
              <a:solidFill>
                <a:srgbClr val="1F497D"/>
              </a:solidFill>
            </a:endParaRPr>
          </a:p>
        </p:txBody>
      </p:sp>
      <p:sp>
        <p:nvSpPr>
          <p:cNvPr id="19" name="TextBox 18">
            <a:extLst>
              <a:ext uri="{FF2B5EF4-FFF2-40B4-BE49-F238E27FC236}">
                <a16:creationId xmlns:a16="http://schemas.microsoft.com/office/drawing/2014/main" id="{54967101-070F-204E-A787-C134B0D96F4C}"/>
              </a:ext>
            </a:extLst>
          </p:cNvPr>
          <p:cNvSpPr txBox="1"/>
          <p:nvPr/>
        </p:nvSpPr>
        <p:spPr>
          <a:xfrm>
            <a:off x="5666759" y="931852"/>
            <a:ext cx="3380365" cy="1169551"/>
          </a:xfrm>
          <a:prstGeom prst="rect">
            <a:avLst/>
          </a:prstGeom>
          <a:noFill/>
        </p:spPr>
        <p:txBody>
          <a:bodyPr wrap="square" rtlCol="0">
            <a:spAutoFit/>
          </a:bodyPr>
          <a:lstStyle/>
          <a:p>
            <a:r>
              <a:rPr lang="en-US" sz="1400" dirty="0">
                <a:solidFill>
                  <a:srgbClr val="1F497D"/>
                </a:solidFill>
              </a:rPr>
              <a:t>Attempt to measure the energy/momentum of each particle with the detector subsystem providing the best resolution</a:t>
            </a:r>
          </a:p>
          <a:p>
            <a:r>
              <a:rPr lang="en-US" sz="1400" dirty="0">
                <a:solidFill>
                  <a:srgbClr val="1F497D"/>
                </a:solidFill>
              </a:rPr>
              <a:t> </a:t>
            </a:r>
          </a:p>
        </p:txBody>
      </p:sp>
      <p:sp>
        <p:nvSpPr>
          <p:cNvPr id="20" name="TextBox 19">
            <a:extLst>
              <a:ext uri="{FF2B5EF4-FFF2-40B4-BE49-F238E27FC236}">
                <a16:creationId xmlns:a16="http://schemas.microsoft.com/office/drawing/2014/main" id="{F8D9F0C9-32BB-E24F-9924-7FF545E835FB}"/>
              </a:ext>
            </a:extLst>
          </p:cNvPr>
          <p:cNvSpPr txBox="1"/>
          <p:nvPr/>
        </p:nvSpPr>
        <p:spPr>
          <a:xfrm>
            <a:off x="5684115" y="2034957"/>
            <a:ext cx="3351315" cy="3108543"/>
          </a:xfrm>
          <a:prstGeom prst="rect">
            <a:avLst/>
          </a:prstGeom>
          <a:noFill/>
        </p:spPr>
        <p:txBody>
          <a:bodyPr wrap="square" rtlCol="0">
            <a:spAutoFit/>
          </a:bodyPr>
          <a:lstStyle/>
          <a:p>
            <a:r>
              <a:rPr lang="en-US" sz="1400" dirty="0">
                <a:solidFill>
                  <a:schemeClr val="tx2"/>
                </a:solidFill>
              </a:rPr>
              <a:t>Maximum exploitation of precise tracking measurement</a:t>
            </a:r>
          </a:p>
          <a:p>
            <a:pPr marL="214308" indent="-214308">
              <a:buFont typeface="Arial"/>
              <a:buChar char="•"/>
            </a:pPr>
            <a:r>
              <a:rPr lang="en-US" sz="1400" dirty="0">
                <a:solidFill>
                  <a:schemeClr val="tx2"/>
                </a:solidFill>
              </a:rPr>
              <a:t>Large radius and length	to separate the particles</a:t>
            </a:r>
          </a:p>
          <a:p>
            <a:pPr marL="214308" indent="-214308">
              <a:buFont typeface="Arial"/>
              <a:buChar char="•"/>
            </a:pPr>
            <a:r>
              <a:rPr lang="en-US" sz="1400" dirty="0">
                <a:solidFill>
                  <a:schemeClr val="tx2"/>
                </a:solidFill>
              </a:rPr>
              <a:t>Large magnetic field for high precision momentum measurement</a:t>
            </a:r>
          </a:p>
          <a:p>
            <a:pPr marL="214308" indent="-214308">
              <a:buFont typeface="Arial"/>
              <a:buChar char="•"/>
            </a:pPr>
            <a:r>
              <a:rPr lang="en-US" sz="1400" dirty="0">
                <a:solidFill>
                  <a:schemeClr val="tx2"/>
                </a:solidFill>
              </a:rPr>
              <a:t>“no” material in front of calorimeters (stay inside coil)</a:t>
            </a:r>
          </a:p>
          <a:p>
            <a:pPr marL="214308" indent="-214308">
              <a:buFont typeface="Arial"/>
              <a:buChar char="•"/>
            </a:pPr>
            <a:r>
              <a:rPr lang="en-US" sz="1400" dirty="0">
                <a:solidFill>
                  <a:schemeClr val="tx2"/>
                </a:solidFill>
              </a:rPr>
              <a:t>Small Moliere radius of calorimeters to minimize shower overlap</a:t>
            </a:r>
          </a:p>
          <a:p>
            <a:pPr marL="214308" indent="-214308">
              <a:buFont typeface="Arial"/>
              <a:buChar char="•"/>
            </a:pPr>
            <a:r>
              <a:rPr lang="en-US" sz="1400" dirty="0">
                <a:solidFill>
                  <a:schemeClr val="tx2"/>
                </a:solidFill>
              </a:rPr>
              <a:t>High granularity of calorimeters to separate overlapping showers</a:t>
            </a:r>
          </a:p>
          <a:p>
            <a:r>
              <a:rPr lang="en-US" sz="1400" dirty="0">
                <a:solidFill>
                  <a:schemeClr val="tx2"/>
                </a:solidFill>
              </a:rPr>
              <a:t>Emphasis on tracking capabilities of calorimeters</a:t>
            </a:r>
          </a:p>
        </p:txBody>
      </p:sp>
    </p:spTree>
    <p:extLst>
      <p:ext uri="{BB962C8B-B14F-4D97-AF65-F5344CB8AC3E}">
        <p14:creationId xmlns:p14="http://schemas.microsoft.com/office/powerpoint/2010/main" val="2363158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D81079-59E5-F846-A373-429AEBF3C0F9}"/>
              </a:ext>
            </a:extLst>
          </p:cNvPr>
          <p:cNvSpPr>
            <a:spLocks noGrp="1"/>
          </p:cNvSpPr>
          <p:nvPr>
            <p:ph type="sldNum" sz="quarter" idx="12"/>
          </p:nvPr>
        </p:nvSpPr>
        <p:spPr/>
        <p:txBody>
          <a:bodyPr/>
          <a:lstStyle/>
          <a:p>
            <a:fld id="{59AB3DCC-C22A-474B-ABC6-24314382D7F2}" type="slidenum">
              <a:rPr lang="en-US" altLang="en-US" smtClean="0"/>
              <a:pPr/>
              <a:t>20</a:t>
            </a:fld>
            <a:endParaRPr lang="en-US" altLang="en-US"/>
          </a:p>
        </p:txBody>
      </p:sp>
      <p:sp>
        <p:nvSpPr>
          <p:cNvPr id="4" name="TextBox 3">
            <a:extLst>
              <a:ext uri="{FF2B5EF4-FFF2-40B4-BE49-F238E27FC236}">
                <a16:creationId xmlns:a16="http://schemas.microsoft.com/office/drawing/2014/main" id="{84ABE168-6F7F-8043-8DF6-3245B927984F}"/>
              </a:ext>
            </a:extLst>
          </p:cNvPr>
          <p:cNvSpPr txBox="1"/>
          <p:nvPr/>
        </p:nvSpPr>
        <p:spPr>
          <a:xfrm>
            <a:off x="1043608" y="51470"/>
            <a:ext cx="4104456" cy="523220"/>
          </a:xfrm>
          <a:prstGeom prst="rect">
            <a:avLst/>
          </a:prstGeom>
          <a:noFill/>
        </p:spPr>
        <p:txBody>
          <a:bodyPr wrap="square">
            <a:spAutoFit/>
          </a:bodyPr>
          <a:lstStyle/>
          <a:p>
            <a:r>
              <a:rPr lang="en-US" sz="2800" b="1" dirty="0">
                <a:solidFill>
                  <a:srgbClr val="002060"/>
                </a:solidFill>
                <a:latin typeface="Times New Roman" charset="0"/>
              </a:rPr>
              <a:t>SE Sensor Options - 1</a:t>
            </a:r>
            <a:endParaRPr lang="en-US" sz="2800" dirty="0"/>
          </a:p>
        </p:txBody>
      </p:sp>
      <p:pic>
        <p:nvPicPr>
          <p:cNvPr id="15" name="Picture 14">
            <a:extLst>
              <a:ext uri="{FF2B5EF4-FFF2-40B4-BE49-F238E27FC236}">
                <a16:creationId xmlns:a16="http://schemas.microsoft.com/office/drawing/2014/main" id="{C202BEBD-A52B-764D-83DA-8C4FB1CDACD5}"/>
              </a:ext>
            </a:extLst>
          </p:cNvPr>
          <p:cNvPicPr>
            <a:picLocks noChangeAspect="1"/>
          </p:cNvPicPr>
          <p:nvPr/>
        </p:nvPicPr>
        <p:blipFill>
          <a:blip r:embed="rId2"/>
          <a:stretch>
            <a:fillRect/>
          </a:stretch>
        </p:blipFill>
        <p:spPr>
          <a:xfrm>
            <a:off x="161764" y="671307"/>
            <a:ext cx="8820472" cy="4168644"/>
          </a:xfrm>
          <a:prstGeom prst="rect">
            <a:avLst/>
          </a:prstGeom>
        </p:spPr>
      </p:pic>
    </p:spTree>
    <p:extLst>
      <p:ext uri="{BB962C8B-B14F-4D97-AF65-F5344CB8AC3E}">
        <p14:creationId xmlns:p14="http://schemas.microsoft.com/office/powerpoint/2010/main" val="819236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B824CD-8ADF-6B40-B5C7-2B7641A75371}"/>
              </a:ext>
            </a:extLst>
          </p:cNvPr>
          <p:cNvSpPr>
            <a:spLocks noGrp="1"/>
          </p:cNvSpPr>
          <p:nvPr>
            <p:ph type="sldNum" sz="quarter" idx="12"/>
          </p:nvPr>
        </p:nvSpPr>
        <p:spPr/>
        <p:txBody>
          <a:bodyPr/>
          <a:lstStyle/>
          <a:p>
            <a:fld id="{59AB3DCC-C22A-474B-ABC6-24314382D7F2}" type="slidenum">
              <a:rPr lang="en-US" altLang="en-US" smtClean="0"/>
              <a:pPr/>
              <a:t>21</a:t>
            </a:fld>
            <a:endParaRPr lang="en-US" altLang="en-US"/>
          </a:p>
        </p:txBody>
      </p:sp>
      <p:sp>
        <p:nvSpPr>
          <p:cNvPr id="3" name="TextBox 2">
            <a:extLst>
              <a:ext uri="{FF2B5EF4-FFF2-40B4-BE49-F238E27FC236}">
                <a16:creationId xmlns:a16="http://schemas.microsoft.com/office/drawing/2014/main" id="{71F90CFC-4216-474C-B18D-71468935CBF8}"/>
              </a:ext>
            </a:extLst>
          </p:cNvPr>
          <p:cNvSpPr txBox="1"/>
          <p:nvPr/>
        </p:nvSpPr>
        <p:spPr>
          <a:xfrm>
            <a:off x="1043608" y="51470"/>
            <a:ext cx="4104456" cy="523220"/>
          </a:xfrm>
          <a:prstGeom prst="rect">
            <a:avLst/>
          </a:prstGeom>
          <a:noFill/>
        </p:spPr>
        <p:txBody>
          <a:bodyPr wrap="square">
            <a:spAutoFit/>
          </a:bodyPr>
          <a:lstStyle/>
          <a:p>
            <a:r>
              <a:rPr lang="en-US" sz="2800" b="1" dirty="0">
                <a:solidFill>
                  <a:srgbClr val="002060"/>
                </a:solidFill>
                <a:latin typeface="Times New Roman" charset="0"/>
              </a:rPr>
              <a:t>SE Sensor Options - 2</a:t>
            </a:r>
            <a:endParaRPr lang="en-US" sz="2800" dirty="0"/>
          </a:p>
        </p:txBody>
      </p:sp>
      <p:pic>
        <p:nvPicPr>
          <p:cNvPr id="4" name="Picture 3">
            <a:extLst>
              <a:ext uri="{FF2B5EF4-FFF2-40B4-BE49-F238E27FC236}">
                <a16:creationId xmlns:a16="http://schemas.microsoft.com/office/drawing/2014/main" id="{CEC04D02-45C6-8649-A9F5-19CCFEF29E49}"/>
              </a:ext>
            </a:extLst>
          </p:cNvPr>
          <p:cNvPicPr>
            <a:picLocks noChangeAspect="1"/>
          </p:cNvPicPr>
          <p:nvPr/>
        </p:nvPicPr>
        <p:blipFill>
          <a:blip r:embed="rId2"/>
          <a:stretch>
            <a:fillRect/>
          </a:stretch>
        </p:blipFill>
        <p:spPr>
          <a:xfrm>
            <a:off x="0" y="660702"/>
            <a:ext cx="9144000" cy="3822095"/>
          </a:xfrm>
          <a:prstGeom prst="rect">
            <a:avLst/>
          </a:prstGeom>
        </p:spPr>
      </p:pic>
    </p:spTree>
    <p:extLst>
      <p:ext uri="{BB962C8B-B14F-4D97-AF65-F5344CB8AC3E}">
        <p14:creationId xmlns:p14="http://schemas.microsoft.com/office/powerpoint/2010/main" val="3986830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18CA38-B73E-F047-A8AB-F0D3ACC7D172}"/>
              </a:ext>
            </a:extLst>
          </p:cNvPr>
          <p:cNvSpPr>
            <a:spLocks noGrp="1"/>
          </p:cNvSpPr>
          <p:nvPr>
            <p:ph type="sldNum" sz="quarter" idx="12"/>
          </p:nvPr>
        </p:nvSpPr>
        <p:spPr/>
        <p:txBody>
          <a:bodyPr/>
          <a:lstStyle/>
          <a:p>
            <a:fld id="{59AB3DCC-C22A-474B-ABC6-24314382D7F2}" type="slidenum">
              <a:rPr lang="en-US" altLang="en-US" smtClean="0"/>
              <a:pPr/>
              <a:t>22</a:t>
            </a:fld>
            <a:endParaRPr lang="en-US" altLang="en-US"/>
          </a:p>
        </p:txBody>
      </p:sp>
      <p:sp>
        <p:nvSpPr>
          <p:cNvPr id="3" name="TextBox 2">
            <a:extLst>
              <a:ext uri="{FF2B5EF4-FFF2-40B4-BE49-F238E27FC236}">
                <a16:creationId xmlns:a16="http://schemas.microsoft.com/office/drawing/2014/main" id="{7E1075E0-3EDC-094C-A270-8B891A701C82}"/>
              </a:ext>
            </a:extLst>
          </p:cNvPr>
          <p:cNvSpPr txBox="1"/>
          <p:nvPr/>
        </p:nvSpPr>
        <p:spPr>
          <a:xfrm>
            <a:off x="1979712" y="0"/>
            <a:ext cx="4680520" cy="523220"/>
          </a:xfrm>
          <a:prstGeom prst="rect">
            <a:avLst/>
          </a:prstGeom>
          <a:noFill/>
        </p:spPr>
        <p:txBody>
          <a:bodyPr wrap="square">
            <a:spAutoFit/>
          </a:bodyPr>
          <a:lstStyle/>
          <a:p>
            <a:pPr algn="ctr"/>
            <a:r>
              <a:rPr lang="en-US" sz="2800" b="1" dirty="0">
                <a:solidFill>
                  <a:srgbClr val="002060"/>
                </a:solidFill>
                <a:latin typeface="Times New Roman" charset="0"/>
              </a:rPr>
              <a:t>Construction of SE Modules</a:t>
            </a:r>
            <a:endParaRPr lang="en-US" sz="2800" dirty="0"/>
          </a:p>
        </p:txBody>
      </p:sp>
      <p:pic>
        <p:nvPicPr>
          <p:cNvPr id="6146" name="Picture 38" descr="photo 1">
            <a:extLst>
              <a:ext uri="{FF2B5EF4-FFF2-40B4-BE49-F238E27FC236}">
                <a16:creationId xmlns:a16="http://schemas.microsoft.com/office/drawing/2014/main" id="{5D36F638-51E6-8345-B2BA-224F405A10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648" t="14642" r="9590" b="9583"/>
          <a:stretch>
            <a:fillRect/>
          </a:stretch>
        </p:blipFill>
        <p:spPr bwMode="auto">
          <a:xfrm>
            <a:off x="294928" y="3003798"/>
            <a:ext cx="2616200" cy="1993900"/>
          </a:xfrm>
          <a:prstGeom prst="rect">
            <a:avLst/>
          </a:prstGeom>
          <a:noFill/>
          <a:extLst>
            <a:ext uri="{909E8E84-426E-40DD-AFC4-6F175D3DCCD1}">
              <a14:hiddenFill xmlns:a14="http://schemas.microsoft.com/office/drawing/2010/main">
                <a:solidFill>
                  <a:srgbClr val="FFFFFF"/>
                </a:solidFill>
              </a14:hiddenFill>
            </a:ext>
          </a:extLst>
        </p:spPr>
      </p:pic>
      <p:pic>
        <p:nvPicPr>
          <p:cNvPr id="6145" name="Picture 42" descr="photo 3">
            <a:extLst>
              <a:ext uri="{FF2B5EF4-FFF2-40B4-BE49-F238E27FC236}">
                <a16:creationId xmlns:a16="http://schemas.microsoft.com/office/drawing/2014/main" id="{677A45FF-2C2A-C845-90A7-AF9C6A16BD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3003798"/>
            <a:ext cx="2476500" cy="20193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7E00CDD-BF2E-4243-9A0C-BF4E66AFFC90}"/>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TextBox 4">
            <a:extLst>
              <a:ext uri="{FF2B5EF4-FFF2-40B4-BE49-F238E27FC236}">
                <a16:creationId xmlns:a16="http://schemas.microsoft.com/office/drawing/2014/main" id="{F61F72A8-6F70-3F40-978F-E048511B86C8}"/>
              </a:ext>
            </a:extLst>
          </p:cNvPr>
          <p:cNvSpPr txBox="1"/>
          <p:nvPr/>
        </p:nvSpPr>
        <p:spPr>
          <a:xfrm>
            <a:off x="212968" y="695474"/>
            <a:ext cx="8679512" cy="2308324"/>
          </a:xfrm>
          <a:prstGeom prst="rect">
            <a:avLst/>
          </a:prstGeom>
          <a:noFill/>
        </p:spPr>
        <p:txBody>
          <a:bodyPr wrap="square" rtlCol="0">
            <a:spAutoFit/>
          </a:bodyPr>
          <a:lstStyle/>
          <a:p>
            <a:r>
              <a:rPr lang="en-US" dirty="0">
                <a:solidFill>
                  <a:schemeClr val="bg2">
                    <a:lumMod val="10000"/>
                  </a:schemeClr>
                </a:solidFill>
              </a:rPr>
              <a:t>SE modules with 7 Hamamatsu R7761 19 stage mesh dynode PMTs were constructed. The baseboards were designed to provide three operation modes:</a:t>
            </a:r>
          </a:p>
          <a:p>
            <a:endParaRPr lang="en-US" dirty="0">
              <a:solidFill>
                <a:schemeClr val="bg2">
                  <a:lumMod val="10000"/>
                </a:schemeClr>
              </a:solidFill>
            </a:endParaRPr>
          </a:p>
          <a:p>
            <a:pPr marL="285750" indent="-285750">
              <a:buFont typeface="Arial" panose="020B0604020202020204" pitchFamily="34" charset="0"/>
              <a:buChar char="•"/>
            </a:pPr>
            <a:r>
              <a:rPr lang="en-US" dirty="0">
                <a:solidFill>
                  <a:schemeClr val="bg2">
                    <a:lumMod val="10000"/>
                  </a:schemeClr>
                </a:solidFill>
              </a:rPr>
              <a:t>Normal divider (photomultiplier) mode </a:t>
            </a:r>
          </a:p>
          <a:p>
            <a:pPr marL="285750" indent="-285750">
              <a:buFont typeface="Arial" panose="020B0604020202020204" pitchFamily="34" charset="0"/>
              <a:buChar char="•"/>
            </a:pPr>
            <a:r>
              <a:rPr lang="en-US" dirty="0">
                <a:solidFill>
                  <a:schemeClr val="bg2">
                    <a:lumMod val="10000"/>
                  </a:schemeClr>
                </a:solidFill>
              </a:rPr>
              <a:t>Cathode – first dynode shorted mode</a:t>
            </a:r>
          </a:p>
          <a:p>
            <a:pPr marL="285750" indent="-285750">
              <a:buFont typeface="Arial" panose="020B0604020202020204" pitchFamily="34" charset="0"/>
              <a:buChar char="•"/>
            </a:pPr>
            <a:r>
              <a:rPr lang="en-US" dirty="0">
                <a:solidFill>
                  <a:schemeClr val="bg2">
                    <a:lumMod val="10000"/>
                  </a:schemeClr>
                </a:solidFill>
              </a:rPr>
              <a:t>Floating cathode mode</a:t>
            </a:r>
          </a:p>
          <a:p>
            <a:endParaRPr lang="en-US" dirty="0">
              <a:solidFill>
                <a:schemeClr val="bg2">
                  <a:lumMod val="10000"/>
                </a:schemeClr>
              </a:solidFill>
            </a:endParaRPr>
          </a:p>
          <a:p>
            <a:endParaRPr lang="en-US" dirty="0">
              <a:solidFill>
                <a:schemeClr val="bg2">
                  <a:lumMod val="10000"/>
                </a:schemeClr>
              </a:solidFill>
            </a:endParaRPr>
          </a:p>
        </p:txBody>
      </p:sp>
      <p:pic>
        <p:nvPicPr>
          <p:cNvPr id="6" name="Picture 5">
            <a:extLst>
              <a:ext uri="{FF2B5EF4-FFF2-40B4-BE49-F238E27FC236}">
                <a16:creationId xmlns:a16="http://schemas.microsoft.com/office/drawing/2014/main" id="{62C28A35-DF03-694B-AE7F-961EB0708B0F}"/>
              </a:ext>
            </a:extLst>
          </p:cNvPr>
          <p:cNvPicPr>
            <a:picLocks noChangeAspect="1"/>
          </p:cNvPicPr>
          <p:nvPr/>
        </p:nvPicPr>
        <p:blipFill>
          <a:blip r:embed="rId4"/>
          <a:stretch>
            <a:fillRect/>
          </a:stretch>
        </p:blipFill>
        <p:spPr>
          <a:xfrm>
            <a:off x="4572000" y="1479948"/>
            <a:ext cx="4572000" cy="1145254"/>
          </a:xfrm>
          <a:prstGeom prst="rect">
            <a:avLst/>
          </a:prstGeom>
        </p:spPr>
      </p:pic>
      <p:sp>
        <p:nvSpPr>
          <p:cNvPr id="10" name="TextBox 9">
            <a:extLst>
              <a:ext uri="{FF2B5EF4-FFF2-40B4-BE49-F238E27FC236}">
                <a16:creationId xmlns:a16="http://schemas.microsoft.com/office/drawing/2014/main" id="{2F8BED5B-0BA5-2E4D-A98D-1E28CFBAB944}"/>
              </a:ext>
            </a:extLst>
          </p:cNvPr>
          <p:cNvSpPr txBox="1"/>
          <p:nvPr/>
        </p:nvSpPr>
        <p:spPr>
          <a:xfrm>
            <a:off x="5796136" y="3075806"/>
            <a:ext cx="3195464" cy="1754326"/>
          </a:xfrm>
          <a:prstGeom prst="rect">
            <a:avLst/>
          </a:prstGeom>
          <a:noFill/>
        </p:spPr>
        <p:txBody>
          <a:bodyPr wrap="square" rtlCol="0">
            <a:spAutoFit/>
          </a:bodyPr>
          <a:lstStyle/>
          <a:p>
            <a:r>
              <a:rPr lang="en-US" dirty="0">
                <a:solidFill>
                  <a:schemeClr val="bg2">
                    <a:lumMod val="10000"/>
                  </a:schemeClr>
                </a:solidFill>
              </a:rPr>
              <a:t>The default operation mode for the SE module was the cathode - first dynode shorted mode (B-C bridge) with an average gain of 6-9</a:t>
            </a:r>
            <a:r>
              <a:rPr lang="en-US" sz="1100" dirty="0">
                <a:solidFill>
                  <a:schemeClr val="bg2">
                    <a:lumMod val="10000"/>
                  </a:schemeClr>
                </a:solidFill>
              </a:rPr>
              <a:t>⨉</a:t>
            </a:r>
            <a:r>
              <a:rPr lang="en-US" dirty="0">
                <a:solidFill>
                  <a:schemeClr val="bg2">
                    <a:lumMod val="10000"/>
                  </a:schemeClr>
                </a:solidFill>
              </a:rPr>
              <a:t>10</a:t>
            </a:r>
            <a:r>
              <a:rPr lang="en-US" baseline="30000" dirty="0">
                <a:solidFill>
                  <a:schemeClr val="bg2">
                    <a:lumMod val="10000"/>
                  </a:schemeClr>
                </a:solidFill>
              </a:rPr>
              <a:t>5</a:t>
            </a:r>
            <a:r>
              <a:rPr lang="en-US" dirty="0">
                <a:solidFill>
                  <a:schemeClr val="bg2">
                    <a:lumMod val="10000"/>
                  </a:schemeClr>
                </a:solidFill>
              </a:rPr>
              <a:t>.</a:t>
            </a:r>
          </a:p>
        </p:txBody>
      </p:sp>
      <p:sp>
        <p:nvSpPr>
          <p:cNvPr id="13" name="TextBox 12">
            <a:extLst>
              <a:ext uri="{FF2B5EF4-FFF2-40B4-BE49-F238E27FC236}">
                <a16:creationId xmlns:a16="http://schemas.microsoft.com/office/drawing/2014/main" id="{B34C4BCA-A49C-AE4B-AAFB-02DB93387609}"/>
              </a:ext>
            </a:extLst>
          </p:cNvPr>
          <p:cNvSpPr txBox="1"/>
          <p:nvPr/>
        </p:nvSpPr>
        <p:spPr>
          <a:xfrm>
            <a:off x="5751552" y="4830132"/>
            <a:ext cx="3078088" cy="276999"/>
          </a:xfrm>
          <a:prstGeom prst="rect">
            <a:avLst/>
          </a:prstGeom>
          <a:noFill/>
        </p:spPr>
        <p:txBody>
          <a:bodyPr wrap="square">
            <a:spAutoFit/>
          </a:bodyPr>
          <a:lstStyle/>
          <a:p>
            <a:r>
              <a:rPr lang="en-US" sz="1200" dirty="0">
                <a:solidFill>
                  <a:schemeClr val="bg2">
                    <a:lumMod val="10000"/>
                  </a:schemeClr>
                </a:solidFill>
              </a:rPr>
              <a:t>E. </a:t>
            </a:r>
            <a:r>
              <a:rPr lang="en-US" sz="1200" dirty="0" err="1">
                <a:solidFill>
                  <a:schemeClr val="bg2">
                    <a:lumMod val="10000"/>
                  </a:schemeClr>
                </a:solidFill>
              </a:rPr>
              <a:t>Tiras</a:t>
            </a:r>
            <a:r>
              <a:rPr lang="en-US" sz="1200" dirty="0">
                <a:solidFill>
                  <a:schemeClr val="bg2">
                    <a:lumMod val="10000"/>
                  </a:schemeClr>
                </a:solidFill>
              </a:rPr>
              <a:t>, </a:t>
            </a:r>
            <a:r>
              <a:rPr lang="en-US" sz="1200" dirty="0" err="1">
                <a:solidFill>
                  <a:schemeClr val="bg2">
                    <a:lumMod val="10000"/>
                  </a:schemeClr>
                </a:solidFill>
              </a:rPr>
              <a:t>et.al</a:t>
            </a:r>
            <a:r>
              <a:rPr lang="en-US" sz="1200" dirty="0">
                <a:solidFill>
                  <a:schemeClr val="bg2">
                    <a:lumMod val="10000"/>
                  </a:schemeClr>
                </a:solidFill>
              </a:rPr>
              <a:t>., JINST 11 P10004, 2016</a:t>
            </a:r>
            <a:endParaRPr lang="en-US" sz="1200" dirty="0"/>
          </a:p>
        </p:txBody>
      </p:sp>
    </p:spTree>
    <p:extLst>
      <p:ext uri="{BB962C8B-B14F-4D97-AF65-F5344CB8AC3E}">
        <p14:creationId xmlns:p14="http://schemas.microsoft.com/office/powerpoint/2010/main" val="23780840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A2DD91D-5B8E-ED4B-8210-731E7BF3AD6B}"/>
              </a:ext>
            </a:extLst>
          </p:cNvPr>
          <p:cNvPicPr>
            <a:picLocks noChangeAspect="1"/>
          </p:cNvPicPr>
          <p:nvPr/>
        </p:nvPicPr>
        <p:blipFill>
          <a:blip r:embed="rId2"/>
          <a:stretch>
            <a:fillRect/>
          </a:stretch>
        </p:blipFill>
        <p:spPr>
          <a:xfrm>
            <a:off x="4579206" y="1840135"/>
            <a:ext cx="4451299" cy="3038188"/>
          </a:xfrm>
          <a:prstGeom prst="rect">
            <a:avLst/>
          </a:prstGeom>
        </p:spPr>
      </p:pic>
      <p:sp>
        <p:nvSpPr>
          <p:cNvPr id="2" name="Slide Number Placeholder 1">
            <a:extLst>
              <a:ext uri="{FF2B5EF4-FFF2-40B4-BE49-F238E27FC236}">
                <a16:creationId xmlns:a16="http://schemas.microsoft.com/office/drawing/2014/main" id="{F18DEFBC-7AE1-1543-B7D4-A2B8E3F41DC9}"/>
              </a:ext>
            </a:extLst>
          </p:cNvPr>
          <p:cNvSpPr>
            <a:spLocks noGrp="1"/>
          </p:cNvSpPr>
          <p:nvPr>
            <p:ph type="sldNum" sz="quarter" idx="12"/>
          </p:nvPr>
        </p:nvSpPr>
        <p:spPr/>
        <p:txBody>
          <a:bodyPr/>
          <a:lstStyle/>
          <a:p>
            <a:fld id="{59AB3DCC-C22A-474B-ABC6-24314382D7F2}" type="slidenum">
              <a:rPr lang="en-US" altLang="en-US" smtClean="0"/>
              <a:pPr/>
              <a:t>23</a:t>
            </a:fld>
            <a:endParaRPr lang="en-US" altLang="en-US"/>
          </a:p>
        </p:txBody>
      </p:sp>
      <p:pic>
        <p:nvPicPr>
          <p:cNvPr id="3" name="Picture 2">
            <a:extLst>
              <a:ext uri="{FF2B5EF4-FFF2-40B4-BE49-F238E27FC236}">
                <a16:creationId xmlns:a16="http://schemas.microsoft.com/office/drawing/2014/main" id="{E4385B6B-AAF1-7F42-BFD5-EFEE1BC3F501}"/>
              </a:ext>
            </a:extLst>
          </p:cNvPr>
          <p:cNvPicPr>
            <a:picLocks noChangeAspect="1"/>
          </p:cNvPicPr>
          <p:nvPr/>
        </p:nvPicPr>
        <p:blipFill>
          <a:blip r:embed="rId3"/>
          <a:stretch>
            <a:fillRect/>
          </a:stretch>
        </p:blipFill>
        <p:spPr>
          <a:xfrm>
            <a:off x="107504" y="1840134"/>
            <a:ext cx="4379134" cy="3035872"/>
          </a:xfrm>
          <a:prstGeom prst="rect">
            <a:avLst/>
          </a:prstGeom>
        </p:spPr>
      </p:pic>
      <p:sp>
        <p:nvSpPr>
          <p:cNvPr id="5" name="TextBox 4">
            <a:extLst>
              <a:ext uri="{FF2B5EF4-FFF2-40B4-BE49-F238E27FC236}">
                <a16:creationId xmlns:a16="http://schemas.microsoft.com/office/drawing/2014/main" id="{48092C61-6716-1C4B-AB48-0C2DD522ACE9}"/>
              </a:ext>
            </a:extLst>
          </p:cNvPr>
          <p:cNvSpPr txBox="1"/>
          <p:nvPr/>
        </p:nvSpPr>
        <p:spPr>
          <a:xfrm>
            <a:off x="3801046" y="1934123"/>
            <a:ext cx="728273" cy="369332"/>
          </a:xfrm>
          <a:prstGeom prst="rect">
            <a:avLst/>
          </a:prstGeom>
          <a:noFill/>
        </p:spPr>
        <p:txBody>
          <a:bodyPr wrap="square">
            <a:spAutoFit/>
          </a:bodyPr>
          <a:lstStyle/>
          <a:p>
            <a:r>
              <a:rPr lang="en-US" dirty="0">
                <a:solidFill>
                  <a:schemeClr val="bg2">
                    <a:lumMod val="10000"/>
                  </a:schemeClr>
                </a:solidFill>
              </a:rPr>
              <a:t>Data</a:t>
            </a:r>
            <a:endParaRPr lang="en-US" dirty="0"/>
          </a:p>
        </p:txBody>
      </p:sp>
      <p:sp>
        <p:nvSpPr>
          <p:cNvPr id="6" name="TextBox 5">
            <a:extLst>
              <a:ext uri="{FF2B5EF4-FFF2-40B4-BE49-F238E27FC236}">
                <a16:creationId xmlns:a16="http://schemas.microsoft.com/office/drawing/2014/main" id="{5471B9D9-4EAD-4A4F-B5DD-E367A8302662}"/>
              </a:ext>
            </a:extLst>
          </p:cNvPr>
          <p:cNvSpPr txBox="1"/>
          <p:nvPr/>
        </p:nvSpPr>
        <p:spPr>
          <a:xfrm>
            <a:off x="3801046" y="2260856"/>
            <a:ext cx="728273" cy="369332"/>
          </a:xfrm>
          <a:prstGeom prst="rect">
            <a:avLst/>
          </a:prstGeom>
          <a:noFill/>
        </p:spPr>
        <p:txBody>
          <a:bodyPr wrap="square">
            <a:spAutoFit/>
          </a:bodyPr>
          <a:lstStyle/>
          <a:p>
            <a:r>
              <a:rPr lang="en-US" dirty="0">
                <a:solidFill>
                  <a:srgbClr val="FF0000"/>
                </a:solidFill>
              </a:rPr>
              <a:t>MC</a:t>
            </a:r>
          </a:p>
        </p:txBody>
      </p:sp>
      <p:sp>
        <p:nvSpPr>
          <p:cNvPr id="7" name="TextBox 6">
            <a:extLst>
              <a:ext uri="{FF2B5EF4-FFF2-40B4-BE49-F238E27FC236}">
                <a16:creationId xmlns:a16="http://schemas.microsoft.com/office/drawing/2014/main" id="{523C1838-02FB-1A49-96E5-CB4B70654C47}"/>
              </a:ext>
            </a:extLst>
          </p:cNvPr>
          <p:cNvSpPr txBox="1"/>
          <p:nvPr/>
        </p:nvSpPr>
        <p:spPr>
          <a:xfrm>
            <a:off x="8263327" y="1891524"/>
            <a:ext cx="728273" cy="369332"/>
          </a:xfrm>
          <a:prstGeom prst="rect">
            <a:avLst/>
          </a:prstGeom>
          <a:noFill/>
        </p:spPr>
        <p:txBody>
          <a:bodyPr wrap="square">
            <a:spAutoFit/>
          </a:bodyPr>
          <a:lstStyle/>
          <a:p>
            <a:r>
              <a:rPr lang="en-US" dirty="0">
                <a:solidFill>
                  <a:schemeClr val="bg2">
                    <a:lumMod val="10000"/>
                  </a:schemeClr>
                </a:solidFill>
              </a:rPr>
              <a:t>Data</a:t>
            </a:r>
            <a:endParaRPr lang="en-US" dirty="0"/>
          </a:p>
        </p:txBody>
      </p:sp>
      <p:sp>
        <p:nvSpPr>
          <p:cNvPr id="8" name="TextBox 7">
            <a:extLst>
              <a:ext uri="{FF2B5EF4-FFF2-40B4-BE49-F238E27FC236}">
                <a16:creationId xmlns:a16="http://schemas.microsoft.com/office/drawing/2014/main" id="{7F23534F-64F5-5442-B7B2-32B8DF49B979}"/>
              </a:ext>
            </a:extLst>
          </p:cNvPr>
          <p:cNvSpPr txBox="1"/>
          <p:nvPr/>
        </p:nvSpPr>
        <p:spPr>
          <a:xfrm>
            <a:off x="8263327" y="2218257"/>
            <a:ext cx="728273" cy="369332"/>
          </a:xfrm>
          <a:prstGeom prst="rect">
            <a:avLst/>
          </a:prstGeom>
          <a:noFill/>
        </p:spPr>
        <p:txBody>
          <a:bodyPr wrap="square">
            <a:spAutoFit/>
          </a:bodyPr>
          <a:lstStyle/>
          <a:p>
            <a:r>
              <a:rPr lang="en-US" dirty="0">
                <a:solidFill>
                  <a:srgbClr val="FF0000"/>
                </a:solidFill>
              </a:rPr>
              <a:t>MC</a:t>
            </a:r>
          </a:p>
        </p:txBody>
      </p:sp>
      <p:sp>
        <p:nvSpPr>
          <p:cNvPr id="9" name="TextBox 8">
            <a:extLst>
              <a:ext uri="{FF2B5EF4-FFF2-40B4-BE49-F238E27FC236}">
                <a16:creationId xmlns:a16="http://schemas.microsoft.com/office/drawing/2014/main" id="{EC32DAE4-D9AF-5445-B693-60EC411F86A6}"/>
              </a:ext>
            </a:extLst>
          </p:cNvPr>
          <p:cNvSpPr txBox="1"/>
          <p:nvPr/>
        </p:nvSpPr>
        <p:spPr>
          <a:xfrm>
            <a:off x="1739408" y="4803998"/>
            <a:ext cx="5593646" cy="369332"/>
          </a:xfrm>
          <a:prstGeom prst="rect">
            <a:avLst/>
          </a:prstGeom>
          <a:noFill/>
        </p:spPr>
        <p:txBody>
          <a:bodyPr wrap="square">
            <a:spAutoFit/>
          </a:bodyPr>
          <a:lstStyle/>
          <a:p>
            <a:r>
              <a:rPr lang="en-US" dirty="0">
                <a:solidFill>
                  <a:schemeClr val="bg2">
                    <a:lumMod val="10000"/>
                  </a:schemeClr>
                </a:solidFill>
              </a:rPr>
              <a:t>The results validate the principle of SE calorimetry. </a:t>
            </a:r>
            <a:endParaRPr lang="en-US" dirty="0"/>
          </a:p>
        </p:txBody>
      </p:sp>
      <p:sp>
        <p:nvSpPr>
          <p:cNvPr id="10" name="TextBox 9">
            <a:extLst>
              <a:ext uri="{FF2B5EF4-FFF2-40B4-BE49-F238E27FC236}">
                <a16:creationId xmlns:a16="http://schemas.microsoft.com/office/drawing/2014/main" id="{6E1F5563-B2F9-8A4A-B0C3-8B1CA4C692D1}"/>
              </a:ext>
            </a:extLst>
          </p:cNvPr>
          <p:cNvSpPr txBox="1"/>
          <p:nvPr/>
        </p:nvSpPr>
        <p:spPr>
          <a:xfrm>
            <a:off x="611560" y="1891524"/>
            <a:ext cx="1853952" cy="307777"/>
          </a:xfrm>
          <a:prstGeom prst="rect">
            <a:avLst/>
          </a:prstGeom>
          <a:noFill/>
        </p:spPr>
        <p:txBody>
          <a:bodyPr wrap="square">
            <a:spAutoFit/>
          </a:bodyPr>
          <a:lstStyle/>
          <a:p>
            <a:r>
              <a:rPr lang="en-US" sz="1400" dirty="0">
                <a:solidFill>
                  <a:schemeClr val="bg2">
                    <a:lumMod val="10000"/>
                  </a:schemeClr>
                </a:solidFill>
              </a:rPr>
              <a:t>8 GeV positrons</a:t>
            </a:r>
            <a:endParaRPr lang="en-US" sz="1400" dirty="0"/>
          </a:p>
        </p:txBody>
      </p:sp>
      <p:sp>
        <p:nvSpPr>
          <p:cNvPr id="11" name="TextBox 10">
            <a:extLst>
              <a:ext uri="{FF2B5EF4-FFF2-40B4-BE49-F238E27FC236}">
                <a16:creationId xmlns:a16="http://schemas.microsoft.com/office/drawing/2014/main" id="{3656B7A4-FB08-D542-9D6D-6F963D5C2CBB}"/>
              </a:ext>
            </a:extLst>
          </p:cNvPr>
          <p:cNvSpPr txBox="1"/>
          <p:nvPr/>
        </p:nvSpPr>
        <p:spPr>
          <a:xfrm>
            <a:off x="1979712" y="0"/>
            <a:ext cx="4680520" cy="523220"/>
          </a:xfrm>
          <a:prstGeom prst="rect">
            <a:avLst/>
          </a:prstGeom>
          <a:noFill/>
        </p:spPr>
        <p:txBody>
          <a:bodyPr wrap="square">
            <a:spAutoFit/>
          </a:bodyPr>
          <a:lstStyle/>
          <a:p>
            <a:pPr algn="ctr"/>
            <a:r>
              <a:rPr lang="en-US" sz="2800" b="1" dirty="0">
                <a:solidFill>
                  <a:srgbClr val="002060"/>
                </a:solidFill>
                <a:latin typeface="Times New Roman" charset="0"/>
              </a:rPr>
              <a:t>Tests of SE Modules</a:t>
            </a:r>
            <a:endParaRPr lang="en-US" sz="2800" dirty="0"/>
          </a:p>
        </p:txBody>
      </p:sp>
      <p:sp>
        <p:nvSpPr>
          <p:cNvPr id="12" name="TextBox 11">
            <a:extLst>
              <a:ext uri="{FF2B5EF4-FFF2-40B4-BE49-F238E27FC236}">
                <a16:creationId xmlns:a16="http://schemas.microsoft.com/office/drawing/2014/main" id="{C2A6108B-8B7C-8641-AD60-0A934105DD5D}"/>
              </a:ext>
            </a:extLst>
          </p:cNvPr>
          <p:cNvSpPr txBox="1"/>
          <p:nvPr/>
        </p:nvSpPr>
        <p:spPr>
          <a:xfrm>
            <a:off x="212968" y="339502"/>
            <a:ext cx="8679512" cy="1477328"/>
          </a:xfrm>
          <a:prstGeom prst="rect">
            <a:avLst/>
          </a:prstGeom>
          <a:noFill/>
        </p:spPr>
        <p:txBody>
          <a:bodyPr wrap="square" rtlCol="0">
            <a:spAutoFit/>
          </a:bodyPr>
          <a:lstStyle/>
          <a:p>
            <a:pPr algn="just"/>
            <a:r>
              <a:rPr lang="en-US" dirty="0">
                <a:solidFill>
                  <a:schemeClr val="bg2">
                    <a:lumMod val="10000"/>
                  </a:schemeClr>
                </a:solidFill>
              </a:rPr>
              <a:t>The SE modules were tested at FTBF with 8 GeV and 16 GeV positrons. The lateral coverage of the modules does not allow an effective measurement of the shower development with steel absorbers. The measurements were taken with the central sensor and up to 16 3 cm ⨉ 3 cm ⨉ 0.35 cm tungsten absorbers. MC matching is still under development.</a:t>
            </a:r>
          </a:p>
        </p:txBody>
      </p:sp>
      <p:sp>
        <p:nvSpPr>
          <p:cNvPr id="13" name="TextBox 12">
            <a:extLst>
              <a:ext uri="{FF2B5EF4-FFF2-40B4-BE49-F238E27FC236}">
                <a16:creationId xmlns:a16="http://schemas.microsoft.com/office/drawing/2014/main" id="{7348F30B-6323-614B-B3F5-A930FBAE81F0}"/>
              </a:ext>
            </a:extLst>
          </p:cNvPr>
          <p:cNvSpPr txBox="1"/>
          <p:nvPr/>
        </p:nvSpPr>
        <p:spPr>
          <a:xfrm>
            <a:off x="5155436" y="1891524"/>
            <a:ext cx="2008852" cy="307777"/>
          </a:xfrm>
          <a:prstGeom prst="rect">
            <a:avLst/>
          </a:prstGeom>
          <a:noFill/>
        </p:spPr>
        <p:txBody>
          <a:bodyPr wrap="square">
            <a:spAutoFit/>
          </a:bodyPr>
          <a:lstStyle/>
          <a:p>
            <a:r>
              <a:rPr lang="en-US" sz="1400" dirty="0">
                <a:solidFill>
                  <a:schemeClr val="bg2">
                    <a:lumMod val="10000"/>
                  </a:schemeClr>
                </a:solidFill>
              </a:rPr>
              <a:t>16 GeV positrons</a:t>
            </a:r>
            <a:endParaRPr lang="en-US" sz="1400" dirty="0"/>
          </a:p>
        </p:txBody>
      </p:sp>
    </p:spTree>
    <p:extLst>
      <p:ext uri="{BB962C8B-B14F-4D97-AF65-F5344CB8AC3E}">
        <p14:creationId xmlns:p14="http://schemas.microsoft.com/office/powerpoint/2010/main" val="16306646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05208F-73FD-4742-9B26-DFBDB26F2A2E}"/>
              </a:ext>
            </a:extLst>
          </p:cNvPr>
          <p:cNvSpPr>
            <a:spLocks noGrp="1"/>
          </p:cNvSpPr>
          <p:nvPr>
            <p:ph type="sldNum" sz="quarter" idx="12"/>
          </p:nvPr>
        </p:nvSpPr>
        <p:spPr/>
        <p:txBody>
          <a:bodyPr/>
          <a:lstStyle/>
          <a:p>
            <a:fld id="{59AB3DCC-C22A-474B-ABC6-24314382D7F2}" type="slidenum">
              <a:rPr lang="en-US" altLang="en-US" smtClean="0"/>
              <a:pPr/>
              <a:t>24</a:t>
            </a:fld>
            <a:endParaRPr lang="en-US" altLang="en-US"/>
          </a:p>
        </p:txBody>
      </p:sp>
      <p:sp>
        <p:nvSpPr>
          <p:cNvPr id="3" name="TextBox 2">
            <a:extLst>
              <a:ext uri="{FF2B5EF4-FFF2-40B4-BE49-F238E27FC236}">
                <a16:creationId xmlns:a16="http://schemas.microsoft.com/office/drawing/2014/main" id="{6A8B9D0A-6CEC-1D4F-8711-4C335B7E6930}"/>
              </a:ext>
            </a:extLst>
          </p:cNvPr>
          <p:cNvSpPr txBox="1"/>
          <p:nvPr/>
        </p:nvSpPr>
        <p:spPr>
          <a:xfrm>
            <a:off x="899592" y="0"/>
            <a:ext cx="7416824" cy="523220"/>
          </a:xfrm>
          <a:prstGeom prst="rect">
            <a:avLst/>
          </a:prstGeom>
          <a:noFill/>
        </p:spPr>
        <p:txBody>
          <a:bodyPr wrap="square">
            <a:spAutoFit/>
          </a:bodyPr>
          <a:lstStyle/>
          <a:p>
            <a:pPr algn="ctr"/>
            <a:r>
              <a:rPr lang="en-US" sz="2800" b="1" dirty="0">
                <a:solidFill>
                  <a:srgbClr val="002060"/>
                </a:solidFill>
                <a:latin typeface="Times New Roman" charset="0"/>
              </a:rPr>
              <a:t>Enhancement of Secondary Electron Emission</a:t>
            </a:r>
            <a:endParaRPr lang="en-US" sz="2800" dirty="0"/>
          </a:p>
        </p:txBody>
      </p:sp>
      <p:sp>
        <p:nvSpPr>
          <p:cNvPr id="5" name="TextBox 4">
            <a:extLst>
              <a:ext uri="{FF2B5EF4-FFF2-40B4-BE49-F238E27FC236}">
                <a16:creationId xmlns:a16="http://schemas.microsoft.com/office/drawing/2014/main" id="{8F8A309F-7D54-0B42-8E8B-384CCFAAF99D}"/>
              </a:ext>
            </a:extLst>
          </p:cNvPr>
          <p:cNvSpPr txBox="1"/>
          <p:nvPr/>
        </p:nvSpPr>
        <p:spPr>
          <a:xfrm>
            <a:off x="467544" y="554379"/>
            <a:ext cx="8524056" cy="923330"/>
          </a:xfrm>
          <a:prstGeom prst="rect">
            <a:avLst/>
          </a:prstGeom>
          <a:noFill/>
        </p:spPr>
        <p:txBody>
          <a:bodyPr wrap="square">
            <a:spAutoFit/>
          </a:bodyPr>
          <a:lstStyle/>
          <a:p>
            <a:r>
              <a:rPr lang="en-US" sz="1800" dirty="0">
                <a:solidFill>
                  <a:schemeClr val="bg2">
                    <a:lumMod val="10000"/>
                  </a:schemeClr>
                </a:solidFill>
                <a:effectLst/>
                <a:latin typeface="Times New Roman" panose="02020603050405020304" pitchFamily="18" charset="0"/>
                <a:ea typeface="Times New Roman" panose="02020603050405020304" pitchFamily="18" charset="0"/>
              </a:rPr>
              <a:t>The cathode and the dynodes of the SE sensors can be made by coating the mesh copper foils with secondary emitters lik</a:t>
            </a:r>
            <a:r>
              <a:rPr lang="en-US" dirty="0">
                <a:solidFill>
                  <a:schemeClr val="bg2">
                    <a:lumMod val="10000"/>
                  </a:schemeClr>
                </a:solidFill>
                <a:latin typeface="Times New Roman" panose="02020603050405020304" pitchFamily="18" charset="0"/>
                <a:ea typeface="Times New Roman" panose="02020603050405020304" pitchFamily="18" charset="0"/>
              </a:rPr>
              <a:t>e </a:t>
            </a:r>
            <a:r>
              <a:rPr lang="en-US" sz="1800" dirty="0">
                <a:solidFill>
                  <a:schemeClr val="bg2">
                    <a:lumMod val="10000"/>
                  </a:schemeClr>
                </a:solidFill>
                <a:effectLst/>
                <a:latin typeface="Times New Roman" panose="02020603050405020304" pitchFamily="18" charset="0"/>
                <a:ea typeface="Times New Roman" panose="02020603050405020304" pitchFamily="18" charset="0"/>
              </a:rPr>
              <a:t>Al</a:t>
            </a:r>
            <a:r>
              <a:rPr lang="en-US" sz="1800" baseline="-25000" dirty="0">
                <a:solidFill>
                  <a:schemeClr val="bg2">
                    <a:lumMod val="10000"/>
                  </a:schemeClr>
                </a:solidFill>
                <a:effectLst/>
                <a:latin typeface="Times New Roman" panose="02020603050405020304" pitchFamily="18" charset="0"/>
                <a:ea typeface="Times New Roman" panose="02020603050405020304" pitchFamily="18" charset="0"/>
              </a:rPr>
              <a:t>2</a:t>
            </a:r>
            <a:r>
              <a:rPr lang="en-US" sz="1800" dirty="0">
                <a:solidFill>
                  <a:schemeClr val="bg2">
                    <a:lumMod val="10000"/>
                  </a:schemeClr>
                </a:solidFill>
                <a:effectLst/>
                <a:latin typeface="Times New Roman" panose="02020603050405020304" pitchFamily="18" charset="0"/>
                <a:ea typeface="Times New Roman" panose="02020603050405020304" pitchFamily="18" charset="0"/>
              </a:rPr>
              <a:t>O</a:t>
            </a:r>
            <a:r>
              <a:rPr lang="en-US" sz="1800" baseline="-25000" dirty="0">
                <a:solidFill>
                  <a:schemeClr val="bg2">
                    <a:lumMod val="10000"/>
                  </a:schemeClr>
                </a:solidFill>
                <a:effectLst/>
                <a:latin typeface="Times New Roman" panose="02020603050405020304" pitchFamily="18" charset="0"/>
                <a:ea typeface="Times New Roman" panose="02020603050405020304" pitchFamily="18" charset="0"/>
              </a:rPr>
              <a:t>3</a:t>
            </a:r>
            <a:r>
              <a:rPr lang="en-US" sz="1800" dirty="0">
                <a:solidFill>
                  <a:schemeClr val="bg2">
                    <a:lumMod val="10000"/>
                  </a:schemeClr>
                </a:solidFill>
                <a:effectLst/>
                <a:latin typeface="Times New Roman" panose="02020603050405020304" pitchFamily="18" charset="0"/>
                <a:ea typeface="Times New Roman" panose="02020603050405020304" pitchFamily="18" charset="0"/>
              </a:rPr>
              <a:t>, SnO</a:t>
            </a:r>
            <a:r>
              <a:rPr lang="en-US" sz="1800" baseline="-25000" dirty="0">
                <a:solidFill>
                  <a:schemeClr val="bg2">
                    <a:lumMod val="10000"/>
                  </a:schemeClr>
                </a:solidFill>
                <a:effectLst/>
                <a:latin typeface="Times New Roman" panose="02020603050405020304" pitchFamily="18" charset="0"/>
                <a:ea typeface="Times New Roman" panose="02020603050405020304" pitchFamily="18" charset="0"/>
              </a:rPr>
              <a:t>2</a:t>
            </a:r>
            <a:r>
              <a:rPr lang="en-US" sz="1800" dirty="0">
                <a:solidFill>
                  <a:schemeClr val="bg2">
                    <a:lumMod val="10000"/>
                  </a:schemeClr>
                </a:solidFill>
                <a:effectLst/>
                <a:latin typeface="Times New Roman" panose="02020603050405020304" pitchFamily="18" charset="0"/>
                <a:ea typeface="Times New Roman" panose="02020603050405020304" pitchFamily="18" charset="0"/>
              </a:rPr>
              <a:t>, TiO</a:t>
            </a:r>
            <a:r>
              <a:rPr lang="en-US" sz="1800" baseline="-25000" dirty="0">
                <a:solidFill>
                  <a:schemeClr val="bg2">
                    <a:lumMod val="10000"/>
                  </a:schemeClr>
                </a:solidFill>
                <a:effectLst/>
                <a:latin typeface="Times New Roman" panose="02020603050405020304" pitchFamily="18" charset="0"/>
                <a:ea typeface="Times New Roman" panose="02020603050405020304" pitchFamily="18" charset="0"/>
              </a:rPr>
              <a:t>2</a:t>
            </a:r>
            <a:r>
              <a:rPr lang="en-US" sz="1800" dirty="0">
                <a:solidFill>
                  <a:schemeClr val="bg2">
                    <a:lumMod val="10000"/>
                  </a:schemeClr>
                </a:solidFill>
                <a:effectLst/>
                <a:latin typeface="Times New Roman" panose="02020603050405020304" pitchFamily="18" charset="0"/>
                <a:ea typeface="Times New Roman" panose="02020603050405020304" pitchFamily="18" charset="0"/>
              </a:rPr>
              <a:t> or ZrO</a:t>
            </a:r>
            <a:r>
              <a:rPr lang="en-US" sz="1800" baseline="-25000" dirty="0">
                <a:solidFill>
                  <a:schemeClr val="bg2">
                    <a:lumMod val="10000"/>
                  </a:schemeClr>
                </a:solidFill>
                <a:effectLst/>
                <a:latin typeface="Times New Roman" panose="02020603050405020304" pitchFamily="18" charset="0"/>
                <a:ea typeface="Times New Roman" panose="02020603050405020304" pitchFamily="18" charset="0"/>
              </a:rPr>
              <a:t>2</a:t>
            </a:r>
            <a:r>
              <a:rPr lang="en-US" sz="1800" dirty="0">
                <a:solidFill>
                  <a:schemeClr val="bg2">
                    <a:lumMod val="10000"/>
                  </a:schemeClr>
                </a:solidFill>
                <a:effectLst/>
                <a:latin typeface="Times New Roman" panose="02020603050405020304" pitchFamily="18" charset="0"/>
                <a:ea typeface="Times New Roman" panose="02020603050405020304" pitchFamily="18" charset="0"/>
              </a:rPr>
              <a:t>. The coating can be done with magnetron sputtering with the simplest options </a:t>
            </a:r>
            <a:r>
              <a:rPr lang="en-US" dirty="0">
                <a:solidFill>
                  <a:schemeClr val="bg2">
                    <a:lumMod val="10000"/>
                  </a:schemeClr>
                </a:solidFill>
                <a:latin typeface="Times New Roman" panose="02020603050405020304" pitchFamily="18" charset="0"/>
                <a:ea typeface="Times New Roman" panose="02020603050405020304" pitchFamily="18" charset="0"/>
              </a:rPr>
              <a:t>being Al</a:t>
            </a:r>
            <a:r>
              <a:rPr lang="en-US" baseline="-25000" dirty="0">
                <a:solidFill>
                  <a:schemeClr val="bg2">
                    <a:lumMod val="10000"/>
                  </a:schemeClr>
                </a:solidFill>
                <a:latin typeface="Times New Roman" panose="02020603050405020304" pitchFamily="18" charset="0"/>
                <a:ea typeface="Times New Roman" panose="02020603050405020304" pitchFamily="18" charset="0"/>
              </a:rPr>
              <a:t>2</a:t>
            </a:r>
            <a:r>
              <a:rPr lang="en-US" dirty="0">
                <a:solidFill>
                  <a:schemeClr val="bg2">
                    <a:lumMod val="10000"/>
                  </a:schemeClr>
                </a:solidFill>
                <a:latin typeface="Times New Roman" panose="02020603050405020304" pitchFamily="18" charset="0"/>
                <a:ea typeface="Times New Roman" panose="02020603050405020304" pitchFamily="18" charset="0"/>
              </a:rPr>
              <a:t>O</a:t>
            </a:r>
            <a:r>
              <a:rPr lang="en-US" baseline="-25000" dirty="0">
                <a:solidFill>
                  <a:schemeClr val="bg2">
                    <a:lumMod val="10000"/>
                  </a:schemeClr>
                </a:solidFill>
                <a:latin typeface="Times New Roman" panose="02020603050405020304" pitchFamily="18" charset="0"/>
                <a:ea typeface="Times New Roman" panose="02020603050405020304" pitchFamily="18" charset="0"/>
              </a:rPr>
              <a:t>3</a:t>
            </a:r>
            <a:r>
              <a:rPr lang="en-US" dirty="0">
                <a:solidFill>
                  <a:schemeClr val="bg2">
                    <a:lumMod val="10000"/>
                  </a:schemeClr>
                </a:solidFill>
                <a:latin typeface="Times New Roman" panose="02020603050405020304" pitchFamily="18" charset="0"/>
                <a:ea typeface="Times New Roman" panose="02020603050405020304" pitchFamily="18" charset="0"/>
              </a:rPr>
              <a:t> and TiO</a:t>
            </a:r>
            <a:r>
              <a:rPr lang="en-US" baseline="-25000" dirty="0">
                <a:solidFill>
                  <a:schemeClr val="bg2">
                    <a:lumMod val="10000"/>
                  </a:schemeClr>
                </a:solidFill>
                <a:latin typeface="Times New Roman" panose="02020603050405020304" pitchFamily="18" charset="0"/>
                <a:ea typeface="Times New Roman" panose="02020603050405020304" pitchFamily="18" charset="0"/>
              </a:rPr>
              <a:t>2</a:t>
            </a:r>
            <a:r>
              <a:rPr lang="en-US" dirty="0">
                <a:solidFill>
                  <a:schemeClr val="bg2">
                    <a:lumMod val="10000"/>
                  </a:schemeClr>
                </a:solidFill>
                <a:latin typeface="Times New Roman" panose="02020603050405020304" pitchFamily="18" charset="0"/>
                <a:ea typeface="Times New Roman" panose="02020603050405020304" pitchFamily="18" charset="0"/>
              </a:rPr>
              <a:t>.</a:t>
            </a:r>
            <a:endParaRPr lang="en-US" sz="1800" dirty="0">
              <a:solidFill>
                <a:schemeClr val="bg2">
                  <a:lumMod val="10000"/>
                </a:schemeClr>
              </a:solidFill>
              <a:effectLst/>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A5D79CEB-3B00-5047-8F13-95BEDCA4FD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77709"/>
            <a:ext cx="4243628" cy="3391948"/>
          </a:xfrm>
          <a:prstGeom prst="rect">
            <a:avLst/>
          </a:prstGeom>
          <a:noFill/>
          <a:ln>
            <a:noFill/>
          </a:ln>
        </p:spPr>
      </p:pic>
      <p:sp>
        <p:nvSpPr>
          <p:cNvPr id="8" name="TextBox 7">
            <a:extLst>
              <a:ext uri="{FF2B5EF4-FFF2-40B4-BE49-F238E27FC236}">
                <a16:creationId xmlns:a16="http://schemas.microsoft.com/office/drawing/2014/main" id="{23E7F9A3-185D-8843-A9D2-506E4045A4AB}"/>
              </a:ext>
            </a:extLst>
          </p:cNvPr>
          <p:cNvSpPr txBox="1"/>
          <p:nvPr/>
        </p:nvSpPr>
        <p:spPr>
          <a:xfrm>
            <a:off x="4572000" y="1995686"/>
            <a:ext cx="4318208" cy="2031325"/>
          </a:xfrm>
          <a:prstGeom prst="rect">
            <a:avLst/>
          </a:prstGeom>
          <a:noFill/>
        </p:spPr>
        <p:txBody>
          <a:bodyPr wrap="square">
            <a:spAutoFit/>
          </a:bodyPr>
          <a:lstStyle/>
          <a:p>
            <a:r>
              <a:rPr lang="en-US" sz="1800" dirty="0">
                <a:solidFill>
                  <a:schemeClr val="bg2">
                    <a:lumMod val="10000"/>
                  </a:schemeClr>
                </a:solidFill>
                <a:effectLst/>
                <a:latin typeface="Times New Roman" panose="02020603050405020304" pitchFamily="18" charset="0"/>
                <a:ea typeface="Times New Roman" panose="02020603050405020304" pitchFamily="18" charset="0"/>
              </a:rPr>
              <a:t>Average secondary electron emission efficiency was calculated for various thicknesses </a:t>
            </a:r>
            <a:r>
              <a:rPr lang="en-US" dirty="0">
                <a:solidFill>
                  <a:schemeClr val="bg2">
                    <a:lumMod val="10000"/>
                  </a:schemeClr>
                </a:solidFill>
                <a:latin typeface="Times New Roman" panose="02020603050405020304" pitchFamily="18" charset="0"/>
                <a:ea typeface="Times New Roman" panose="02020603050405020304" pitchFamily="18" charset="0"/>
              </a:rPr>
              <a:t>of Al</a:t>
            </a:r>
            <a:r>
              <a:rPr lang="en-US" baseline="-25000" dirty="0">
                <a:solidFill>
                  <a:schemeClr val="bg2">
                    <a:lumMod val="10000"/>
                  </a:schemeClr>
                </a:solidFill>
                <a:latin typeface="Times New Roman" panose="02020603050405020304" pitchFamily="18" charset="0"/>
                <a:ea typeface="Times New Roman" panose="02020603050405020304" pitchFamily="18" charset="0"/>
              </a:rPr>
              <a:t>2</a:t>
            </a:r>
            <a:r>
              <a:rPr lang="en-US" dirty="0">
                <a:solidFill>
                  <a:schemeClr val="bg2">
                    <a:lumMod val="10000"/>
                  </a:schemeClr>
                </a:solidFill>
                <a:latin typeface="Times New Roman" panose="02020603050405020304" pitchFamily="18" charset="0"/>
                <a:ea typeface="Times New Roman" panose="02020603050405020304" pitchFamily="18" charset="0"/>
              </a:rPr>
              <a:t>O</a:t>
            </a:r>
            <a:r>
              <a:rPr lang="en-US" baseline="-25000" dirty="0">
                <a:solidFill>
                  <a:schemeClr val="bg2">
                    <a:lumMod val="10000"/>
                  </a:schemeClr>
                </a:solidFill>
                <a:latin typeface="Times New Roman" panose="02020603050405020304" pitchFamily="18" charset="0"/>
                <a:ea typeface="Times New Roman" panose="02020603050405020304" pitchFamily="18" charset="0"/>
              </a:rPr>
              <a:t>3</a:t>
            </a:r>
            <a:r>
              <a:rPr lang="en-US" dirty="0">
                <a:solidFill>
                  <a:schemeClr val="bg2">
                    <a:lumMod val="10000"/>
                  </a:schemeClr>
                </a:solidFill>
                <a:latin typeface="Times New Roman" panose="02020603050405020304" pitchFamily="18" charset="0"/>
                <a:ea typeface="Times New Roman" panose="02020603050405020304" pitchFamily="18" charset="0"/>
              </a:rPr>
              <a:t>, SnO</a:t>
            </a:r>
            <a:r>
              <a:rPr lang="en-US" baseline="-25000" dirty="0">
                <a:solidFill>
                  <a:schemeClr val="bg2">
                    <a:lumMod val="10000"/>
                  </a:schemeClr>
                </a:solidFill>
                <a:latin typeface="Times New Roman" panose="02020603050405020304" pitchFamily="18" charset="0"/>
                <a:ea typeface="Times New Roman" panose="02020603050405020304" pitchFamily="18" charset="0"/>
              </a:rPr>
              <a:t>2</a:t>
            </a:r>
            <a:r>
              <a:rPr lang="en-US" dirty="0">
                <a:solidFill>
                  <a:schemeClr val="bg2">
                    <a:lumMod val="10000"/>
                  </a:schemeClr>
                </a:solidFill>
                <a:latin typeface="Times New Roman" panose="02020603050405020304" pitchFamily="18" charset="0"/>
                <a:ea typeface="Times New Roman" panose="02020603050405020304" pitchFamily="18" charset="0"/>
              </a:rPr>
              <a:t>, TiO</a:t>
            </a:r>
            <a:r>
              <a:rPr lang="en-US" baseline="-25000" dirty="0">
                <a:solidFill>
                  <a:schemeClr val="bg2">
                    <a:lumMod val="10000"/>
                  </a:schemeClr>
                </a:solidFill>
                <a:latin typeface="Times New Roman" panose="02020603050405020304" pitchFamily="18" charset="0"/>
                <a:ea typeface="Times New Roman" panose="02020603050405020304" pitchFamily="18" charset="0"/>
              </a:rPr>
              <a:t>2</a:t>
            </a:r>
            <a:r>
              <a:rPr lang="en-US" dirty="0">
                <a:solidFill>
                  <a:schemeClr val="bg2">
                    <a:lumMod val="10000"/>
                  </a:schemeClr>
                </a:solidFill>
                <a:latin typeface="Times New Roman" panose="02020603050405020304" pitchFamily="18" charset="0"/>
                <a:ea typeface="Times New Roman" panose="02020603050405020304" pitchFamily="18" charset="0"/>
              </a:rPr>
              <a:t> and ZrO</a:t>
            </a:r>
            <a:r>
              <a:rPr lang="en-US" baseline="-25000" dirty="0">
                <a:solidFill>
                  <a:schemeClr val="bg2">
                    <a:lumMod val="10000"/>
                  </a:schemeClr>
                </a:solidFill>
                <a:latin typeface="Times New Roman" panose="02020603050405020304" pitchFamily="18" charset="0"/>
                <a:ea typeface="Times New Roman" panose="02020603050405020304" pitchFamily="18" charset="0"/>
              </a:rPr>
              <a:t>2</a:t>
            </a:r>
            <a:r>
              <a:rPr lang="en-US" dirty="0">
                <a:solidFill>
                  <a:schemeClr val="bg2">
                    <a:lumMod val="10000"/>
                  </a:schemeClr>
                </a:solidFill>
                <a:latin typeface="Times New Roman" panose="02020603050405020304" pitchFamily="18" charset="0"/>
                <a:ea typeface="Times New Roman" panose="02020603050405020304" pitchFamily="18" charset="0"/>
              </a:rPr>
              <a:t> with 4 GeV muons (MIP).</a:t>
            </a:r>
          </a:p>
          <a:p>
            <a:endParaRPr lang="en-US" dirty="0">
              <a:solidFill>
                <a:schemeClr val="bg2">
                  <a:lumMod val="10000"/>
                </a:schemeClr>
              </a:solidFill>
              <a:latin typeface="Times New Roman" panose="02020603050405020304" pitchFamily="18" charset="0"/>
            </a:endParaRPr>
          </a:p>
          <a:p>
            <a:r>
              <a:rPr lang="en-US" dirty="0">
                <a:solidFill>
                  <a:schemeClr val="bg2">
                    <a:lumMod val="10000"/>
                  </a:schemeClr>
                </a:solidFill>
                <a:latin typeface="Times New Roman" panose="02020603050405020304" pitchFamily="18" charset="0"/>
              </a:rPr>
              <a:t>The best performance was predicted to be with 100 nm thick </a:t>
            </a:r>
            <a:r>
              <a:rPr lang="en-US" dirty="0">
                <a:solidFill>
                  <a:schemeClr val="bg2">
                    <a:lumMod val="10000"/>
                  </a:schemeClr>
                </a:solidFill>
                <a:latin typeface="Times New Roman" panose="02020603050405020304" pitchFamily="18" charset="0"/>
                <a:ea typeface="Times New Roman" panose="02020603050405020304" pitchFamily="18" charset="0"/>
              </a:rPr>
              <a:t>Al</a:t>
            </a:r>
            <a:r>
              <a:rPr lang="en-US" baseline="-25000" dirty="0">
                <a:solidFill>
                  <a:schemeClr val="bg2">
                    <a:lumMod val="10000"/>
                  </a:schemeClr>
                </a:solidFill>
                <a:latin typeface="Times New Roman" panose="02020603050405020304" pitchFamily="18" charset="0"/>
                <a:ea typeface="Times New Roman" panose="02020603050405020304" pitchFamily="18" charset="0"/>
              </a:rPr>
              <a:t>2</a:t>
            </a:r>
            <a:r>
              <a:rPr lang="en-US" dirty="0">
                <a:solidFill>
                  <a:schemeClr val="bg2">
                    <a:lumMod val="10000"/>
                  </a:schemeClr>
                </a:solidFill>
                <a:latin typeface="Times New Roman" panose="02020603050405020304" pitchFamily="18" charset="0"/>
                <a:ea typeface="Times New Roman" panose="02020603050405020304" pitchFamily="18" charset="0"/>
              </a:rPr>
              <a:t>O</a:t>
            </a:r>
            <a:r>
              <a:rPr lang="en-US" baseline="-25000" dirty="0">
                <a:solidFill>
                  <a:schemeClr val="bg2">
                    <a:lumMod val="10000"/>
                  </a:schemeClr>
                </a:solidFill>
                <a:latin typeface="Times New Roman" panose="02020603050405020304" pitchFamily="18" charset="0"/>
                <a:ea typeface="Times New Roman" panose="02020603050405020304" pitchFamily="18" charset="0"/>
              </a:rPr>
              <a:t>3</a:t>
            </a:r>
            <a:r>
              <a:rPr lang="en-US" dirty="0">
                <a:solidFill>
                  <a:schemeClr val="bg2">
                    <a:lumMod val="10000"/>
                  </a:schemeClr>
                </a:solidFill>
                <a:latin typeface="Times New Roman" panose="02020603050405020304" pitchFamily="18" charset="0"/>
                <a:ea typeface="Times New Roman" panose="02020603050405020304" pitchFamily="18" charset="0"/>
              </a:rPr>
              <a:t>.</a:t>
            </a:r>
            <a:endParaRPr lang="en-US" dirty="0"/>
          </a:p>
        </p:txBody>
      </p:sp>
    </p:spTree>
    <p:extLst>
      <p:ext uri="{BB962C8B-B14F-4D97-AF65-F5344CB8AC3E}">
        <p14:creationId xmlns:p14="http://schemas.microsoft.com/office/powerpoint/2010/main" val="13199524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364AC4-5AC8-684B-A4E5-393D83A29201}"/>
              </a:ext>
            </a:extLst>
          </p:cNvPr>
          <p:cNvSpPr>
            <a:spLocks noGrp="1"/>
          </p:cNvSpPr>
          <p:nvPr>
            <p:ph type="sldNum" sz="quarter" idx="12"/>
          </p:nvPr>
        </p:nvSpPr>
        <p:spPr/>
        <p:txBody>
          <a:bodyPr/>
          <a:lstStyle/>
          <a:p>
            <a:fld id="{59AB3DCC-C22A-474B-ABC6-24314382D7F2}" type="slidenum">
              <a:rPr lang="en-US" altLang="en-US" smtClean="0"/>
              <a:pPr/>
              <a:t>25</a:t>
            </a:fld>
            <a:endParaRPr lang="en-US" altLang="en-US"/>
          </a:p>
        </p:txBody>
      </p:sp>
      <p:pic>
        <p:nvPicPr>
          <p:cNvPr id="9218" name="Picture 3">
            <a:extLst>
              <a:ext uri="{FF2B5EF4-FFF2-40B4-BE49-F238E27FC236}">
                <a16:creationId xmlns:a16="http://schemas.microsoft.com/office/drawing/2014/main" id="{A04DA1CD-4A78-694B-858C-658F69E3FB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80" y="1685139"/>
            <a:ext cx="3563888" cy="3442046"/>
          </a:xfrm>
          <a:prstGeom prst="rect">
            <a:avLst/>
          </a:prstGeom>
          <a:noFill/>
          <a:extLst>
            <a:ext uri="{909E8E84-426E-40DD-AFC4-6F175D3DCCD1}">
              <a14:hiddenFill xmlns:a14="http://schemas.microsoft.com/office/drawing/2010/main">
                <a:solidFill>
                  <a:srgbClr val="FFFFFF"/>
                </a:solidFill>
              </a14:hiddenFill>
            </a:ext>
          </a:extLst>
        </p:spPr>
      </p:pic>
      <p:pic>
        <p:nvPicPr>
          <p:cNvPr id="9217" name="Picture 4">
            <a:extLst>
              <a:ext uri="{FF2B5EF4-FFF2-40B4-BE49-F238E27FC236}">
                <a16:creationId xmlns:a16="http://schemas.microsoft.com/office/drawing/2014/main" id="{962E4798-98D5-3543-BF2C-9912520E84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1682921"/>
            <a:ext cx="3528000" cy="345029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BCB76520-0C45-3845-8AC1-A20BE7BE7A47}"/>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EBF17FFA-0095-544A-BA72-97F062964355}"/>
              </a:ext>
            </a:extLst>
          </p:cNvPr>
          <p:cNvSpPr txBox="1"/>
          <p:nvPr/>
        </p:nvSpPr>
        <p:spPr>
          <a:xfrm>
            <a:off x="899592" y="0"/>
            <a:ext cx="7416824" cy="523220"/>
          </a:xfrm>
          <a:prstGeom prst="rect">
            <a:avLst/>
          </a:prstGeom>
          <a:noFill/>
        </p:spPr>
        <p:txBody>
          <a:bodyPr wrap="square">
            <a:spAutoFit/>
          </a:bodyPr>
          <a:lstStyle/>
          <a:p>
            <a:pPr algn="ctr"/>
            <a:r>
              <a:rPr lang="en-US" sz="2800" b="1" dirty="0">
                <a:solidFill>
                  <a:srgbClr val="002060"/>
                </a:solidFill>
                <a:latin typeface="Times New Roman" charset="0"/>
              </a:rPr>
              <a:t>Enhancement of Secondary Electron Emission</a:t>
            </a:r>
            <a:endParaRPr lang="en-US" sz="2800" dirty="0"/>
          </a:p>
        </p:txBody>
      </p:sp>
      <p:sp>
        <p:nvSpPr>
          <p:cNvPr id="8" name="TextBox 7">
            <a:extLst>
              <a:ext uri="{FF2B5EF4-FFF2-40B4-BE49-F238E27FC236}">
                <a16:creationId xmlns:a16="http://schemas.microsoft.com/office/drawing/2014/main" id="{E3B8EDC3-2384-C149-A5A3-32BCE92C480B}"/>
              </a:ext>
            </a:extLst>
          </p:cNvPr>
          <p:cNvSpPr txBox="1"/>
          <p:nvPr/>
        </p:nvSpPr>
        <p:spPr>
          <a:xfrm>
            <a:off x="395536" y="469896"/>
            <a:ext cx="8352928" cy="1200329"/>
          </a:xfrm>
          <a:prstGeom prst="rect">
            <a:avLst/>
          </a:prstGeom>
          <a:noFill/>
        </p:spPr>
        <p:txBody>
          <a:bodyPr wrap="square">
            <a:spAutoFit/>
          </a:bodyPr>
          <a:lstStyle/>
          <a:p>
            <a:r>
              <a:rPr lang="en-US" sz="1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The secondary electron emission efficiency and th</a:t>
            </a:r>
            <a:r>
              <a:rPr lang="en-US"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e e</a:t>
            </a:r>
            <a:r>
              <a:rPr lang="en-US" baseline="300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a:t>
            </a:r>
            <a:r>
              <a:rPr lang="en-US"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yield</a:t>
            </a:r>
            <a:r>
              <a:rPr lang="en-US" sz="1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of the 100-nm Al</a:t>
            </a:r>
            <a:r>
              <a:rPr lang="en-US" sz="1800" baseline="-250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1800" baseline="-250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1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coated copper cathode/dynode was simulated as a function of the </a:t>
            </a:r>
            <a:r>
              <a:rPr lang="en-US" dirty="0">
                <a:solidFill>
                  <a:schemeClr val="bg2">
                    <a:lumMod val="10000"/>
                  </a:schemeClr>
                </a:solidFill>
                <a:latin typeface="Times New Roman" panose="02020603050405020304" pitchFamily="18" charset="0"/>
                <a:cs typeface="Times New Roman" panose="02020603050405020304" pitchFamily="18" charset="0"/>
              </a:rPr>
              <a:t>β</a:t>
            </a:r>
            <a:r>
              <a:rPr lang="en-US" dirty="0" err="1">
                <a:solidFill>
                  <a:schemeClr val="bg2">
                    <a:lumMod val="10000"/>
                  </a:schemeClr>
                </a:solidFill>
                <a:latin typeface="Times New Roman" panose="02020603050405020304" pitchFamily="18" charset="0"/>
                <a:cs typeface="Times New Roman" panose="02020603050405020304" pitchFamily="18" charset="0"/>
              </a:rPr>
              <a:t>γ</a:t>
            </a:r>
            <a:r>
              <a:rPr lang="en-US" b="1" dirty="0">
                <a:solidFill>
                  <a:schemeClr val="bg2">
                    <a:lumMod val="10000"/>
                  </a:schemeClr>
                </a:solidFill>
                <a:latin typeface="Times New Roman" panose="02020603050405020304" pitchFamily="18" charset="0"/>
                <a:cs typeface="Times New Roman" panose="02020603050405020304" pitchFamily="18" charset="0"/>
              </a:rPr>
              <a:t> </a:t>
            </a:r>
            <a:r>
              <a:rPr lang="en-US" dirty="0">
                <a:solidFill>
                  <a:schemeClr val="bg2">
                    <a:lumMod val="10000"/>
                  </a:schemeClr>
                </a:solidFill>
                <a:latin typeface="Times New Roman" panose="02020603050405020304" pitchFamily="18" charset="0"/>
                <a:cs typeface="Times New Roman" panose="02020603050405020304" pitchFamily="18" charset="0"/>
              </a:rPr>
              <a:t>of the traversing particle (muon)</a:t>
            </a:r>
            <a:r>
              <a:rPr lang="en-US" sz="1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a:solidFill>
                  <a:schemeClr val="bg2">
                    <a:lumMod val="10000"/>
                  </a:schemeClr>
                </a:solidFill>
                <a:latin typeface="Times New Roman" panose="02020603050405020304" pitchFamily="18" charset="0"/>
                <a:cs typeface="Times New Roman" panose="02020603050405020304" pitchFamily="18" charset="0"/>
              </a:rPr>
              <a:t>The minimum ionization occurs around β</a:t>
            </a:r>
            <a:r>
              <a:rPr lang="en-US" dirty="0" err="1">
                <a:solidFill>
                  <a:schemeClr val="bg2">
                    <a:lumMod val="10000"/>
                  </a:schemeClr>
                </a:solidFill>
                <a:latin typeface="Times New Roman" panose="02020603050405020304" pitchFamily="18" charset="0"/>
                <a:cs typeface="Times New Roman" panose="02020603050405020304" pitchFamily="18" charset="0"/>
              </a:rPr>
              <a:t>γ</a:t>
            </a:r>
            <a:r>
              <a:rPr lang="en-US" dirty="0">
                <a:solidFill>
                  <a:schemeClr val="bg2">
                    <a:lumMod val="10000"/>
                  </a:schemeClr>
                </a:solidFill>
                <a:latin typeface="Times New Roman" panose="02020603050405020304" pitchFamily="18" charset="0"/>
                <a:cs typeface="Times New Roman" panose="02020603050405020304" pitchFamily="18" charset="0"/>
              </a:rPr>
              <a:t> of 40 which corresponds to roughly 4 GeV of muon energy. The average secondary electron yield is around 68. </a:t>
            </a:r>
            <a:r>
              <a:rPr lang="en-US" dirty="0">
                <a:solidFill>
                  <a:schemeClr val="bg2">
                    <a:lumMod val="10000"/>
                  </a:schemeClr>
                </a:solidFill>
                <a:effectLst/>
                <a:latin typeface="Times New Roman" panose="02020603050405020304" pitchFamily="18" charset="0"/>
                <a:cs typeface="Times New Roman" panose="02020603050405020304" pitchFamily="18" charset="0"/>
              </a:rPr>
              <a:t> </a:t>
            </a:r>
            <a:endParaRPr lang="en-US" dirty="0">
              <a:solidFill>
                <a:schemeClr val="bg2">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9321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C6C00C-A0C8-5F46-B5F2-0A13A83B32DC}"/>
              </a:ext>
            </a:extLst>
          </p:cNvPr>
          <p:cNvSpPr>
            <a:spLocks noGrp="1"/>
          </p:cNvSpPr>
          <p:nvPr>
            <p:ph type="sldNum" sz="quarter" idx="12"/>
          </p:nvPr>
        </p:nvSpPr>
        <p:spPr/>
        <p:txBody>
          <a:bodyPr/>
          <a:lstStyle/>
          <a:p>
            <a:fld id="{59AB3DCC-C22A-474B-ABC6-24314382D7F2}" type="slidenum">
              <a:rPr lang="en-US" altLang="en-US" smtClean="0"/>
              <a:pPr/>
              <a:t>26</a:t>
            </a:fld>
            <a:endParaRPr lang="en-US" altLang="en-US"/>
          </a:p>
        </p:txBody>
      </p:sp>
      <p:sp>
        <p:nvSpPr>
          <p:cNvPr id="3" name="TextBox 2">
            <a:extLst>
              <a:ext uri="{FF2B5EF4-FFF2-40B4-BE49-F238E27FC236}">
                <a16:creationId xmlns:a16="http://schemas.microsoft.com/office/drawing/2014/main" id="{0641B8FD-B0CF-8844-9391-11703438B2D4}"/>
              </a:ext>
            </a:extLst>
          </p:cNvPr>
          <p:cNvSpPr txBox="1"/>
          <p:nvPr/>
        </p:nvSpPr>
        <p:spPr>
          <a:xfrm>
            <a:off x="899592" y="0"/>
            <a:ext cx="7416824" cy="523220"/>
          </a:xfrm>
          <a:prstGeom prst="rect">
            <a:avLst/>
          </a:prstGeom>
          <a:noFill/>
        </p:spPr>
        <p:txBody>
          <a:bodyPr wrap="square">
            <a:spAutoFit/>
          </a:bodyPr>
          <a:lstStyle/>
          <a:p>
            <a:pPr algn="ctr"/>
            <a:r>
              <a:rPr lang="en-US" sz="2800" b="1" dirty="0">
                <a:solidFill>
                  <a:srgbClr val="002060"/>
                </a:solidFill>
                <a:latin typeface="Times New Roman" charset="0"/>
              </a:rPr>
              <a:t>Projection to a Full-Scale SE Sensor</a:t>
            </a:r>
            <a:endParaRPr lang="en-US" sz="2800" dirty="0"/>
          </a:p>
        </p:txBody>
      </p:sp>
      <p:sp>
        <p:nvSpPr>
          <p:cNvPr id="5" name="TextBox 4">
            <a:extLst>
              <a:ext uri="{FF2B5EF4-FFF2-40B4-BE49-F238E27FC236}">
                <a16:creationId xmlns:a16="http://schemas.microsoft.com/office/drawing/2014/main" id="{088001DD-0740-984F-984A-C923B34452B9}"/>
              </a:ext>
            </a:extLst>
          </p:cNvPr>
          <p:cNvSpPr txBox="1"/>
          <p:nvPr/>
        </p:nvSpPr>
        <p:spPr>
          <a:xfrm>
            <a:off x="179512" y="523220"/>
            <a:ext cx="8640960" cy="1477328"/>
          </a:xfrm>
          <a:prstGeom prst="rect">
            <a:avLst/>
          </a:prstGeom>
          <a:noFill/>
        </p:spPr>
        <p:txBody>
          <a:bodyPr wrap="square">
            <a:spAutoFit/>
          </a:bodyPr>
          <a:lstStyle/>
          <a:p>
            <a:pPr marL="285750" indent="-285750">
              <a:buFont typeface="Arial" panose="020B0604020202020204" pitchFamily="34" charset="0"/>
              <a:buChar char="•"/>
            </a:pPr>
            <a:r>
              <a:rPr lang="en-US" sz="1800" dirty="0">
                <a:solidFill>
                  <a:schemeClr val="bg2">
                    <a:lumMod val="10000"/>
                  </a:schemeClr>
                </a:solidFill>
                <a:effectLst/>
                <a:latin typeface="Times New Roman" panose="02020603050405020304" pitchFamily="18" charset="0"/>
                <a:ea typeface="Times New Roman" panose="02020603050405020304" pitchFamily="18" charset="0"/>
              </a:rPr>
              <a:t>The mesh structure made by holes of size between 10 and 100 microns and hole spacing of 50 – 100 microns. </a:t>
            </a:r>
          </a:p>
          <a:p>
            <a:pPr marL="285750" indent="-285750">
              <a:buFont typeface="Arial" panose="020B0604020202020204" pitchFamily="34" charset="0"/>
              <a:buChar char="•"/>
            </a:pPr>
            <a:r>
              <a:rPr lang="en-US" dirty="0">
                <a:solidFill>
                  <a:schemeClr val="bg2">
                    <a:lumMod val="10000"/>
                  </a:schemeClr>
                </a:solidFill>
                <a:latin typeface="Times New Roman" panose="02020603050405020304" pitchFamily="18" charset="0"/>
                <a:ea typeface="Times New Roman" panose="02020603050405020304" pitchFamily="18" charset="0"/>
              </a:rPr>
              <a:t>150 microns </a:t>
            </a:r>
            <a:r>
              <a:rPr lang="en-US" sz="1800" dirty="0">
                <a:solidFill>
                  <a:schemeClr val="bg2">
                    <a:lumMod val="10000"/>
                  </a:schemeClr>
                </a:solidFill>
                <a:effectLst/>
                <a:latin typeface="Times New Roman" panose="02020603050405020304" pitchFamily="18" charset="0"/>
                <a:ea typeface="Times New Roman" panose="02020603050405020304" pitchFamily="18" charset="0"/>
              </a:rPr>
              <a:t>distance between the dynode layers.</a:t>
            </a:r>
          </a:p>
          <a:p>
            <a:pPr marL="285750" indent="-285750">
              <a:buFont typeface="Arial" panose="020B0604020202020204" pitchFamily="34" charset="0"/>
              <a:buChar char="•"/>
            </a:pPr>
            <a:r>
              <a:rPr lang="en-US" dirty="0">
                <a:solidFill>
                  <a:schemeClr val="bg2">
                    <a:lumMod val="10000"/>
                  </a:schemeClr>
                </a:solidFill>
                <a:latin typeface="Times New Roman" panose="02020603050405020304" pitchFamily="18" charset="0"/>
                <a:ea typeface="Times New Roman" panose="02020603050405020304" pitchFamily="18" charset="0"/>
              </a:rPr>
              <a:t>Vacuum housing (no dramatic vacuum requirements).</a:t>
            </a:r>
          </a:p>
          <a:p>
            <a:pPr marL="285750" indent="-285750">
              <a:buFont typeface="Arial" panose="020B0604020202020204" pitchFamily="34" charset="0"/>
              <a:buChar char="•"/>
            </a:pPr>
            <a:r>
              <a:rPr lang="en-US" dirty="0">
                <a:solidFill>
                  <a:schemeClr val="bg2">
                    <a:lumMod val="10000"/>
                  </a:schemeClr>
                </a:solidFill>
                <a:latin typeface="Times New Roman" panose="02020603050405020304" pitchFamily="18" charset="0"/>
                <a:ea typeface="Times New Roman" panose="02020603050405020304" pitchFamily="18" charset="0"/>
              </a:rPr>
              <a:t>Start with a 9-stage multiplication.</a:t>
            </a:r>
          </a:p>
        </p:txBody>
      </p:sp>
      <p:sp>
        <p:nvSpPr>
          <p:cNvPr id="7" name="TextBox 6">
            <a:extLst>
              <a:ext uri="{FF2B5EF4-FFF2-40B4-BE49-F238E27FC236}">
                <a16:creationId xmlns:a16="http://schemas.microsoft.com/office/drawing/2014/main" id="{8A83AAA5-3E52-0344-910C-FC47549EEAD2}"/>
              </a:ext>
            </a:extLst>
          </p:cNvPr>
          <p:cNvSpPr txBox="1"/>
          <p:nvPr/>
        </p:nvSpPr>
        <p:spPr>
          <a:xfrm>
            <a:off x="3923928" y="2238167"/>
            <a:ext cx="4572000" cy="2031325"/>
          </a:xfrm>
          <a:prstGeom prst="rect">
            <a:avLst/>
          </a:prstGeom>
          <a:noFill/>
        </p:spPr>
        <p:txBody>
          <a:bodyPr wrap="square">
            <a:spAutoFit/>
          </a:bodyPr>
          <a:lstStyle/>
          <a:p>
            <a:pPr algn="just"/>
            <a:r>
              <a:rPr lang="en-US" sz="1800" dirty="0">
                <a:solidFill>
                  <a:schemeClr val="bg2">
                    <a:lumMod val="10000"/>
                  </a:schemeClr>
                </a:solidFill>
                <a:effectLst/>
                <a:latin typeface="Times New Roman" panose="02020603050405020304" pitchFamily="18" charset="0"/>
                <a:ea typeface="Times New Roman" panose="02020603050405020304" pitchFamily="18" charset="0"/>
              </a:rPr>
              <a:t>Figure shows the charge spectrum for a 9-stage secondary emission device for a minimum ionizing particle that is </a:t>
            </a:r>
            <a:r>
              <a:rPr lang="en-US" sz="1800" u="sng" dirty="0">
                <a:solidFill>
                  <a:schemeClr val="bg2">
                    <a:lumMod val="10000"/>
                  </a:schemeClr>
                </a:solidFill>
                <a:effectLst/>
                <a:latin typeface="Times New Roman" panose="02020603050405020304" pitchFamily="18" charset="0"/>
                <a:ea typeface="Times New Roman" panose="02020603050405020304" pitchFamily="18" charset="0"/>
              </a:rPr>
              <a:t>efficient at the cathode</a:t>
            </a:r>
            <a:r>
              <a:rPr lang="en-US" sz="1800" dirty="0">
                <a:solidFill>
                  <a:schemeClr val="bg2">
                    <a:lumMod val="10000"/>
                  </a:schemeClr>
                </a:solidFill>
                <a:effectLst/>
                <a:latin typeface="Times New Roman" panose="02020603050405020304" pitchFamily="18" charset="0"/>
                <a:ea typeface="Times New Roman" panose="02020603050405020304" pitchFamily="18" charset="0"/>
              </a:rPr>
              <a:t>. With an average of 300 </a:t>
            </a:r>
            <a:r>
              <a:rPr lang="en-US" sz="1800" dirty="0" err="1">
                <a:solidFill>
                  <a:schemeClr val="bg2">
                    <a:lumMod val="10000"/>
                  </a:schemeClr>
                </a:solidFill>
                <a:effectLst/>
                <a:latin typeface="Times New Roman" panose="02020603050405020304" pitchFamily="18" charset="0"/>
                <a:ea typeface="Times New Roman" panose="02020603050405020304" pitchFamily="18" charset="0"/>
              </a:rPr>
              <a:t>fC</a:t>
            </a:r>
            <a:r>
              <a:rPr lang="en-US" sz="1800" dirty="0">
                <a:solidFill>
                  <a:schemeClr val="bg2">
                    <a:lumMod val="10000"/>
                  </a:schemeClr>
                </a:solidFill>
                <a:effectLst/>
                <a:latin typeface="Times New Roman" panose="02020603050405020304" pitchFamily="18" charset="0"/>
                <a:ea typeface="Times New Roman" panose="02020603050405020304" pitchFamily="18" charset="0"/>
              </a:rPr>
              <a:t>, the signal can be recorded with commercial oscilloscopes. </a:t>
            </a:r>
          </a:p>
          <a:p>
            <a:pPr algn="just"/>
            <a:endParaRPr lang="en-US" dirty="0">
              <a:solidFill>
                <a:schemeClr val="bg2">
                  <a:lumMod val="10000"/>
                </a:schemeClr>
              </a:solidFill>
              <a:latin typeface="Times New Roman" panose="02020603050405020304" pitchFamily="18" charset="0"/>
              <a:ea typeface="Times New Roman" panose="02020603050405020304" pitchFamily="18" charset="0"/>
            </a:endParaRPr>
          </a:p>
          <a:p>
            <a:pPr algn="just"/>
            <a:r>
              <a:rPr lang="en-US" sz="1800" dirty="0">
                <a:solidFill>
                  <a:schemeClr val="bg2">
                    <a:lumMod val="10000"/>
                  </a:schemeClr>
                </a:solidFill>
                <a:effectLst/>
                <a:latin typeface="Times New Roman" panose="02020603050405020304" pitchFamily="18" charset="0"/>
                <a:ea typeface="Times New Roman" panose="02020603050405020304" pitchFamily="18" charset="0"/>
              </a:rPr>
              <a:t>12 and 15 stage SE sensors are also practical.</a:t>
            </a:r>
            <a:r>
              <a:rPr lang="en-US" dirty="0">
                <a:solidFill>
                  <a:schemeClr val="bg2">
                    <a:lumMod val="10000"/>
                  </a:schemeClr>
                </a:solidFill>
                <a:effectLst/>
              </a:rPr>
              <a:t> </a:t>
            </a:r>
            <a:endParaRPr lang="en-US" dirty="0">
              <a:solidFill>
                <a:schemeClr val="bg2">
                  <a:lumMod val="10000"/>
                </a:schemeClr>
              </a:solidFill>
            </a:endParaRPr>
          </a:p>
        </p:txBody>
      </p:sp>
      <p:pic>
        <p:nvPicPr>
          <p:cNvPr id="8" name="Picture 7">
            <a:extLst>
              <a:ext uri="{FF2B5EF4-FFF2-40B4-BE49-F238E27FC236}">
                <a16:creationId xmlns:a16="http://schemas.microsoft.com/office/drawing/2014/main" id="{C08297EA-694C-B640-A73D-0CB08CCE4E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889" y="2000548"/>
            <a:ext cx="3298829" cy="3142952"/>
          </a:xfrm>
          <a:prstGeom prst="rect">
            <a:avLst/>
          </a:prstGeom>
          <a:noFill/>
          <a:ln>
            <a:noFill/>
          </a:ln>
        </p:spPr>
      </p:pic>
    </p:spTree>
    <p:extLst>
      <p:ext uri="{BB962C8B-B14F-4D97-AF65-F5344CB8AC3E}">
        <p14:creationId xmlns:p14="http://schemas.microsoft.com/office/powerpoint/2010/main" val="33699424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A26BF7-A0A7-6D44-8C2A-E75729F08140}"/>
              </a:ext>
            </a:extLst>
          </p:cNvPr>
          <p:cNvSpPr>
            <a:spLocks noGrp="1"/>
          </p:cNvSpPr>
          <p:nvPr>
            <p:ph type="sldNum" sz="quarter" idx="12"/>
          </p:nvPr>
        </p:nvSpPr>
        <p:spPr/>
        <p:txBody>
          <a:bodyPr/>
          <a:lstStyle/>
          <a:p>
            <a:fld id="{59AB3DCC-C22A-474B-ABC6-24314382D7F2}" type="slidenum">
              <a:rPr lang="en-US" altLang="en-US" smtClean="0"/>
              <a:pPr/>
              <a:t>27</a:t>
            </a:fld>
            <a:endParaRPr lang="en-US" altLang="en-US"/>
          </a:p>
        </p:txBody>
      </p:sp>
      <p:sp>
        <p:nvSpPr>
          <p:cNvPr id="3" name="TextBox 2">
            <a:extLst>
              <a:ext uri="{FF2B5EF4-FFF2-40B4-BE49-F238E27FC236}">
                <a16:creationId xmlns:a16="http://schemas.microsoft.com/office/drawing/2014/main" id="{2C91EAA5-DF38-F843-8CEE-AD645722A94D}"/>
              </a:ext>
            </a:extLst>
          </p:cNvPr>
          <p:cNvSpPr txBox="1"/>
          <p:nvPr/>
        </p:nvSpPr>
        <p:spPr>
          <a:xfrm>
            <a:off x="899592" y="0"/>
            <a:ext cx="7416824" cy="523220"/>
          </a:xfrm>
          <a:prstGeom prst="rect">
            <a:avLst/>
          </a:prstGeom>
          <a:noFill/>
        </p:spPr>
        <p:txBody>
          <a:bodyPr wrap="square">
            <a:spAutoFit/>
          </a:bodyPr>
          <a:lstStyle/>
          <a:p>
            <a:pPr algn="ctr"/>
            <a:r>
              <a:rPr lang="en-US" sz="2800" b="1" dirty="0">
                <a:solidFill>
                  <a:srgbClr val="002060"/>
                </a:solidFill>
                <a:latin typeface="Times New Roman" charset="0"/>
              </a:rPr>
              <a:t>Projection to a Full-Scale SE Calorimeter</a:t>
            </a:r>
            <a:endParaRPr lang="en-US" sz="2800" dirty="0"/>
          </a:p>
        </p:txBody>
      </p:sp>
      <p:sp>
        <p:nvSpPr>
          <p:cNvPr id="4" name="Rectangle 1">
            <a:extLst>
              <a:ext uri="{FF2B5EF4-FFF2-40B4-BE49-F238E27FC236}">
                <a16:creationId xmlns:a16="http://schemas.microsoft.com/office/drawing/2014/main" id="{E16707DF-13AB-9442-ABE3-C416C1411670}"/>
              </a:ext>
            </a:extLst>
          </p:cNvPr>
          <p:cNvSpPr>
            <a:spLocks noChangeArrowheads="1"/>
          </p:cNvSpPr>
          <p:nvPr/>
        </p:nvSpPr>
        <p:spPr bwMode="auto">
          <a:xfrm>
            <a:off x="321764" y="457200"/>
            <a:ext cx="850047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hangingPunct="0"/>
            <a:r>
              <a:rPr kumimoji="0" lang="en-US" altLang="en-US" b="0" i="0" u="none" strike="noStrike" cap="none" normalizeH="0" baseline="0" dirty="0">
                <a:ln>
                  <a:noFill/>
                </a:ln>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The electromagnetic response of an SE calorimeter prototype with </a:t>
            </a:r>
            <a:r>
              <a:rPr lang="en-US" altLang="en-US"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16 active layers interleaved with 1 X</a:t>
            </a:r>
            <a:r>
              <a:rPr lang="en-US" altLang="en-US" baseline="-300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0</a:t>
            </a:r>
            <a:r>
              <a:rPr lang="en-US" altLang="en-US"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tungsten absorbers is also simulated. The SE sensor is the previously described 9-stage SE device.</a:t>
            </a:r>
            <a:endParaRPr kumimoji="0" lang="en-US" altLang="en-US" b="0" i="0" u="none" strike="noStrike" cap="none" normalizeH="0" baseline="0" dirty="0">
              <a:ln>
                <a:noFill/>
              </a:ln>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267" name="Picture 7">
            <a:extLst>
              <a:ext uri="{FF2B5EF4-FFF2-40B4-BE49-F238E27FC236}">
                <a16:creationId xmlns:a16="http://schemas.microsoft.com/office/drawing/2014/main" id="{99FDDE20-F1BF-484D-A950-584C4CD1B8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99478"/>
            <a:ext cx="3315262" cy="3129359"/>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8">
            <a:extLst>
              <a:ext uri="{FF2B5EF4-FFF2-40B4-BE49-F238E27FC236}">
                <a16:creationId xmlns:a16="http://schemas.microsoft.com/office/drawing/2014/main" id="{94D24292-DEAE-CD4A-AE59-44B5FADA2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4774" y="1499478"/>
            <a:ext cx="3319200" cy="313307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a:extLst>
              <a:ext uri="{FF2B5EF4-FFF2-40B4-BE49-F238E27FC236}">
                <a16:creationId xmlns:a16="http://schemas.microsoft.com/office/drawing/2014/main" id="{A6C33EF9-AEE3-B243-AF61-F1E57D5C10EE}"/>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D0C93E5-5236-5F4E-825B-2806C95CF116}"/>
                  </a:ext>
                </a:extLst>
              </p:cNvPr>
              <p:cNvSpPr txBox="1"/>
              <p:nvPr/>
            </p:nvSpPr>
            <p:spPr>
              <a:xfrm>
                <a:off x="6858000" y="1483153"/>
                <a:ext cx="2081550" cy="2653034"/>
              </a:xfrm>
              <a:prstGeom prst="rect">
                <a:avLst/>
              </a:prstGeom>
              <a:noFill/>
            </p:spPr>
            <p:txBody>
              <a:bodyPr wrap="square">
                <a:spAutoFit/>
              </a:bodyPr>
              <a:lstStyle/>
              <a:p>
                <a:r>
                  <a:rPr kumimoji="0" lang="en-US" altLang="en-US" b="0" i="0" u="none" strike="noStrike" cap="none" normalizeH="0" baseline="0" dirty="0">
                    <a:ln>
                      <a:noFill/>
                    </a:ln>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The detector response is linear in the energy range of 1-32 GeV and the electromagnetic energy resolution is obtained as </a:t>
                </a:r>
                <a14:m>
                  <m:oMath xmlns:m="http://schemas.openxmlformats.org/officeDocument/2006/math">
                    <m:f>
                      <m:fPr>
                        <m:type m:val="skw"/>
                        <m:ctrlPr>
                          <a:rPr kumimoji="0" lang="en-US" altLang="en-US" b="0" i="1" u="none" strike="noStrike" cap="none" normalizeH="0" baseline="0" smtClean="0">
                            <a:ln>
                              <a:noFill/>
                            </a:ln>
                            <a:solidFill>
                              <a:schemeClr val="bg2">
                                <a:lumMod val="10000"/>
                              </a:schemeClr>
                            </a:solidFill>
                            <a:effectLst/>
                            <a:latin typeface="Cambria Math" panose="02040503050406030204" pitchFamily="18" charset="0"/>
                            <a:cs typeface="Times New Roman" panose="02020603050405020304" pitchFamily="18" charset="0"/>
                          </a:rPr>
                        </m:ctrlPr>
                      </m:fPr>
                      <m:num>
                        <m:r>
                          <a:rPr lang="tr-TR" altLang="en-US" i="1">
                            <a:solidFill>
                              <a:schemeClr val="bg2">
                                <a:lumMod val="10000"/>
                              </a:schemeClr>
                            </a:solidFill>
                            <a:latin typeface="Cambria Math" panose="02040503050406030204" pitchFamily="18" charset="0"/>
                            <a:cs typeface="Times New Roman" panose="02020603050405020304" pitchFamily="18" charset="0"/>
                          </a:rPr>
                          <m:t>16.7%</m:t>
                        </m:r>
                      </m:num>
                      <m:den>
                        <m:rad>
                          <m:radPr>
                            <m:degHide m:val="on"/>
                            <m:ctrlPr>
                              <a:rPr lang="en-US" altLang="en-US" i="1">
                                <a:solidFill>
                                  <a:schemeClr val="bg2">
                                    <a:lumMod val="10000"/>
                                  </a:schemeClr>
                                </a:solidFill>
                                <a:latin typeface="Cambria Math" panose="02040503050406030204" pitchFamily="18" charset="0"/>
                                <a:cs typeface="Times New Roman" panose="02020603050405020304" pitchFamily="18" charset="0"/>
                              </a:rPr>
                            </m:ctrlPr>
                          </m:radPr>
                          <m:deg/>
                          <m:e>
                            <m:r>
                              <a:rPr lang="tr-TR" altLang="en-US" i="1">
                                <a:solidFill>
                                  <a:schemeClr val="bg2">
                                    <a:lumMod val="10000"/>
                                  </a:schemeClr>
                                </a:solidFill>
                                <a:latin typeface="Cambria Math" panose="02040503050406030204" pitchFamily="18" charset="0"/>
                                <a:cs typeface="Times New Roman" panose="02020603050405020304" pitchFamily="18" charset="0"/>
                              </a:rPr>
                              <m:t>𝐸</m:t>
                            </m:r>
                          </m:e>
                        </m:rad>
                      </m:den>
                    </m:f>
                  </m:oMath>
                </a14:m>
                <a:r>
                  <a:rPr kumimoji="0" lang="en-US" altLang="en-US" b="0" i="0" u="none" strike="noStrike" cap="none" normalizeH="0" baseline="0" dirty="0">
                    <a:ln>
                      <a:noFill/>
                    </a:ln>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with a negligible constant term.</a:t>
                </a:r>
                <a:endParaRPr lang="en-US" dirty="0"/>
              </a:p>
            </p:txBody>
          </p:sp>
        </mc:Choice>
        <mc:Fallback xmlns="">
          <p:sp>
            <p:nvSpPr>
              <p:cNvPr id="11" name="TextBox 10">
                <a:extLst>
                  <a:ext uri="{FF2B5EF4-FFF2-40B4-BE49-F238E27FC236}">
                    <a16:creationId xmlns:a16="http://schemas.microsoft.com/office/drawing/2014/main" id="{0D0C93E5-5236-5F4E-825B-2806C95CF116}"/>
                  </a:ext>
                </a:extLst>
              </p:cNvPr>
              <p:cNvSpPr txBox="1">
                <a:spLocks noRot="1" noChangeAspect="1" noMove="1" noResize="1" noEditPoints="1" noAdjustHandles="1" noChangeArrowheads="1" noChangeShapeType="1" noTextEdit="1"/>
              </p:cNvSpPr>
              <p:nvPr/>
            </p:nvSpPr>
            <p:spPr>
              <a:xfrm>
                <a:off x="6858000" y="1483153"/>
                <a:ext cx="2081550" cy="2653034"/>
              </a:xfrm>
              <a:prstGeom prst="rect">
                <a:avLst/>
              </a:prstGeom>
              <a:blipFill>
                <a:blip r:embed="rId4"/>
                <a:stretch>
                  <a:fillRect l="-2439" t="-952" r="-3659" b="-9524"/>
                </a:stretch>
              </a:blipFill>
            </p:spPr>
            <p:txBody>
              <a:bodyPr/>
              <a:lstStyle/>
              <a:p>
                <a:r>
                  <a:rPr lang="en-US">
                    <a:noFill/>
                  </a:rPr>
                  <a:t> </a:t>
                </a:r>
              </a:p>
            </p:txBody>
          </p:sp>
        </mc:Fallback>
      </mc:AlternateContent>
    </p:spTree>
    <p:extLst>
      <p:ext uri="{BB962C8B-B14F-4D97-AF65-F5344CB8AC3E}">
        <p14:creationId xmlns:p14="http://schemas.microsoft.com/office/powerpoint/2010/main" val="8549992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33CDA2-03E5-6548-9E85-C252000A5F84}"/>
              </a:ext>
            </a:extLst>
          </p:cNvPr>
          <p:cNvSpPr>
            <a:spLocks noGrp="1"/>
          </p:cNvSpPr>
          <p:nvPr>
            <p:ph type="sldNum" sz="quarter" idx="12"/>
          </p:nvPr>
        </p:nvSpPr>
        <p:spPr/>
        <p:txBody>
          <a:bodyPr/>
          <a:lstStyle/>
          <a:p>
            <a:fld id="{59AB3DCC-C22A-474B-ABC6-24314382D7F2}" type="slidenum">
              <a:rPr lang="en-US" altLang="en-US" smtClean="0"/>
              <a:pPr/>
              <a:t>28</a:t>
            </a:fld>
            <a:endParaRPr lang="en-US" altLang="en-US"/>
          </a:p>
        </p:txBody>
      </p:sp>
      <p:sp>
        <p:nvSpPr>
          <p:cNvPr id="4" name="TextBox 3">
            <a:extLst>
              <a:ext uri="{FF2B5EF4-FFF2-40B4-BE49-F238E27FC236}">
                <a16:creationId xmlns:a16="http://schemas.microsoft.com/office/drawing/2014/main" id="{538AF225-5BBE-1047-8588-24483C5BACBE}"/>
              </a:ext>
            </a:extLst>
          </p:cNvPr>
          <p:cNvSpPr txBox="1"/>
          <p:nvPr/>
        </p:nvSpPr>
        <p:spPr>
          <a:xfrm>
            <a:off x="267825" y="699542"/>
            <a:ext cx="8740080" cy="3693319"/>
          </a:xfrm>
          <a:prstGeom prst="rect">
            <a:avLst/>
          </a:prstGeom>
          <a:noFill/>
        </p:spPr>
        <p:txBody>
          <a:bodyPr wrap="square">
            <a:spAutoFit/>
          </a:bodyPr>
          <a:lstStyle/>
          <a:p>
            <a:pPr algn="just"/>
            <a:r>
              <a:rPr lang="en-US" dirty="0">
                <a:solidFill>
                  <a:schemeClr val="bg2">
                    <a:lumMod val="10000"/>
                  </a:schemeClr>
                </a:solidFill>
                <a:effectLst/>
                <a:latin typeface="Times New Roman" panose="02020603050405020304" pitchFamily="18" charset="0"/>
                <a:ea typeface="Times New Roman" panose="02020603050405020304" pitchFamily="18" charset="0"/>
              </a:rPr>
              <a:t>The construction requirements for an SE Sensor Module are much easier than a PMT, since:</a:t>
            </a:r>
          </a:p>
          <a:p>
            <a:pPr algn="just"/>
            <a:endParaRPr lang="en-US" dirty="0">
              <a:solidFill>
                <a:schemeClr val="bg2">
                  <a:lumMod val="10000"/>
                </a:schemeClr>
              </a:solidFill>
              <a:effectLst/>
              <a:latin typeface="Times New Roman" panose="02020603050405020304" pitchFamily="18" charset="0"/>
              <a:ea typeface="Times New Roman" panose="02020603050405020304" pitchFamily="18" charset="0"/>
            </a:endParaRPr>
          </a:p>
          <a:p>
            <a:pPr marL="342900" lvl="0" indent="-342900" algn="just">
              <a:buFont typeface="+mj-lt"/>
              <a:buAutoNum type="arabicPeriod"/>
            </a:pPr>
            <a:r>
              <a:rPr lang="en-US" dirty="0">
                <a:solidFill>
                  <a:schemeClr val="bg2">
                    <a:lumMod val="10000"/>
                  </a:schemeClr>
                </a:solidFill>
                <a:effectLst/>
                <a:latin typeface="Times New Roman" panose="02020603050405020304" pitchFamily="18" charset="0"/>
                <a:ea typeface="Cambria" panose="02040503050406030204" pitchFamily="18" charset="0"/>
                <a:cs typeface="Times New Roman" panose="02020603050405020304" pitchFamily="18" charset="0"/>
              </a:rPr>
              <a:t>The entire final assembly can be done in air. Dynodes used as particle detectors in Mass Spectrometers or in beam monitors cycle to air repeatedly.</a:t>
            </a:r>
            <a:endParaRPr lang="en-US"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buFont typeface="+mj-lt"/>
              <a:buAutoNum type="arabicPeriod"/>
            </a:pPr>
            <a:r>
              <a:rPr lang="en-US" dirty="0">
                <a:solidFill>
                  <a:schemeClr val="bg2">
                    <a:lumMod val="10000"/>
                  </a:schemeClr>
                </a:solidFill>
                <a:effectLst/>
                <a:latin typeface="Times New Roman" panose="02020603050405020304" pitchFamily="18" charset="0"/>
                <a:ea typeface="Cambria" panose="02040503050406030204" pitchFamily="18" charset="0"/>
                <a:cs typeface="Times New Roman" panose="02020603050405020304" pitchFamily="18" charset="0"/>
              </a:rPr>
              <a:t>The thin film deposition procedure and the handling of the coated SE layer are not as delicate procedures as for the photocathodes.</a:t>
            </a:r>
            <a:endParaRPr lang="en-US"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buFont typeface="+mj-lt"/>
              <a:buAutoNum type="arabicPeriod"/>
            </a:pPr>
            <a:r>
              <a:rPr lang="en-US" dirty="0">
                <a:solidFill>
                  <a:schemeClr val="bg2">
                    <a:lumMod val="10000"/>
                  </a:schemeClr>
                </a:solidFill>
                <a:effectLst/>
                <a:latin typeface="Times New Roman" panose="02020603050405020304" pitchFamily="18" charset="0"/>
                <a:ea typeface="Cambria" panose="02040503050406030204" pitchFamily="18" charset="0"/>
                <a:cs typeface="Times New Roman" panose="02020603050405020304" pitchFamily="18" charset="0"/>
              </a:rPr>
              <a:t>The SE module is sealed by normal vacuum techniques. </a:t>
            </a:r>
            <a:endParaRPr lang="en-US"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buFont typeface="+mj-lt"/>
              <a:buAutoNum type="arabicPeriod"/>
            </a:pPr>
            <a:r>
              <a:rPr lang="en-US" dirty="0">
                <a:solidFill>
                  <a:schemeClr val="bg2">
                    <a:lumMod val="10000"/>
                  </a:schemeClr>
                </a:solidFill>
                <a:effectLst/>
                <a:latin typeface="Times New Roman" panose="02020603050405020304" pitchFamily="18" charset="0"/>
                <a:ea typeface="Cambria" panose="02040503050406030204" pitchFamily="18" charset="0"/>
                <a:cs typeface="Times New Roman" panose="02020603050405020304" pitchFamily="18" charset="0"/>
              </a:rPr>
              <a:t>The vacuum necessary is 100 times higher than that needed for a PMT photocathode.</a:t>
            </a:r>
          </a:p>
          <a:p>
            <a:pPr lvl="0" algn="just"/>
            <a:endParaRPr lang="en-US" dirty="0">
              <a:solidFill>
                <a:schemeClr val="bg2">
                  <a:lumMod val="10000"/>
                </a:schemeClr>
              </a:solidFill>
              <a:effectLst/>
              <a:latin typeface="Times New Roman" panose="02020603050405020304" pitchFamily="18" charset="0"/>
              <a:ea typeface="Times New Roman" panose="02020603050405020304" pitchFamily="18" charset="0"/>
            </a:endParaRPr>
          </a:p>
          <a:p>
            <a:pPr algn="just"/>
            <a:r>
              <a:rPr lang="en-US" dirty="0">
                <a:solidFill>
                  <a:schemeClr val="bg2">
                    <a:lumMod val="10000"/>
                  </a:schemeClr>
                </a:solidFill>
                <a:effectLst/>
                <a:latin typeface="Times New Roman" panose="02020603050405020304" pitchFamily="18" charset="0"/>
                <a:ea typeface="Times New Roman" panose="02020603050405020304" pitchFamily="18" charset="0"/>
              </a:rPr>
              <a:t>The modules envisioned are compact, high gain, high speed, exceptionally radiation damage resistant, rugged, and cost effective, and can be fabricated in arbitrary </a:t>
            </a:r>
            <a:r>
              <a:rPr lang="en-US" dirty="0" err="1">
                <a:solidFill>
                  <a:schemeClr val="bg2">
                    <a:lumMod val="10000"/>
                  </a:schemeClr>
                </a:solidFill>
                <a:effectLst/>
                <a:latin typeface="Times New Roman" panose="02020603050405020304" pitchFamily="18" charset="0"/>
                <a:ea typeface="Times New Roman" panose="02020603050405020304" pitchFamily="18" charset="0"/>
              </a:rPr>
              <a:t>tileable</a:t>
            </a:r>
            <a:r>
              <a:rPr lang="en-US" dirty="0">
                <a:solidFill>
                  <a:schemeClr val="bg2">
                    <a:lumMod val="10000"/>
                  </a:schemeClr>
                </a:solidFill>
                <a:effectLst/>
                <a:latin typeface="Times New Roman" panose="02020603050405020304" pitchFamily="18" charset="0"/>
                <a:ea typeface="Times New Roman" panose="02020603050405020304" pitchFamily="18" charset="0"/>
              </a:rPr>
              <a:t> shapes. The SE sensor module anodes can be segmented transversely to sizes appropriate to reconstruct electromagnetic cores with high precision. </a:t>
            </a:r>
            <a:endParaRPr lang="en-US" dirty="0">
              <a:solidFill>
                <a:schemeClr val="bg2">
                  <a:lumMod val="10000"/>
                </a:schemeClr>
              </a:solidFill>
            </a:endParaRPr>
          </a:p>
        </p:txBody>
      </p:sp>
      <p:sp>
        <p:nvSpPr>
          <p:cNvPr id="5" name="TextBox 4">
            <a:extLst>
              <a:ext uri="{FF2B5EF4-FFF2-40B4-BE49-F238E27FC236}">
                <a16:creationId xmlns:a16="http://schemas.microsoft.com/office/drawing/2014/main" id="{9E2B9D34-5AC6-7749-9B76-B05BD0F8FFDE}"/>
              </a:ext>
            </a:extLst>
          </p:cNvPr>
          <p:cNvSpPr txBox="1"/>
          <p:nvPr/>
        </p:nvSpPr>
        <p:spPr>
          <a:xfrm>
            <a:off x="899592" y="0"/>
            <a:ext cx="7416824" cy="523220"/>
          </a:xfrm>
          <a:prstGeom prst="rect">
            <a:avLst/>
          </a:prstGeom>
          <a:noFill/>
        </p:spPr>
        <p:txBody>
          <a:bodyPr wrap="square">
            <a:spAutoFit/>
          </a:bodyPr>
          <a:lstStyle/>
          <a:p>
            <a:pPr algn="ctr"/>
            <a:r>
              <a:rPr lang="en-US" sz="2800" b="1" dirty="0">
                <a:solidFill>
                  <a:srgbClr val="002060"/>
                </a:solidFill>
                <a:latin typeface="Times New Roman" charset="0"/>
              </a:rPr>
              <a:t>Construction of Dedicated SE Sensors</a:t>
            </a:r>
            <a:endParaRPr lang="en-US" sz="2800" dirty="0"/>
          </a:p>
        </p:txBody>
      </p:sp>
    </p:spTree>
    <p:extLst>
      <p:ext uri="{BB962C8B-B14F-4D97-AF65-F5344CB8AC3E}">
        <p14:creationId xmlns:p14="http://schemas.microsoft.com/office/powerpoint/2010/main" val="2445226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9AB3DCC-C22A-474B-ABC6-24314382D7F2}" type="slidenum">
              <a:rPr lang="en-US" altLang="en-US" smtClean="0"/>
              <a:pPr/>
              <a:t>29</a:t>
            </a:fld>
            <a:endParaRPr lang="en-US" altLang="en-US"/>
          </a:p>
        </p:txBody>
      </p:sp>
      <p:sp>
        <p:nvSpPr>
          <p:cNvPr id="3" name="TextBox 2"/>
          <p:cNvSpPr txBox="1"/>
          <p:nvPr/>
        </p:nvSpPr>
        <p:spPr>
          <a:xfrm>
            <a:off x="201960" y="605374"/>
            <a:ext cx="8740080" cy="4401205"/>
          </a:xfrm>
          <a:prstGeom prst="rect">
            <a:avLst/>
          </a:prstGeom>
          <a:noFill/>
        </p:spPr>
        <p:txBody>
          <a:bodyPr wrap="square" rtlCol="0">
            <a:spAutoFit/>
          </a:bodyPr>
          <a:lstStyle/>
          <a:p>
            <a:pPr marL="214308" indent="-214308" algn="just">
              <a:buFont typeface="Wingdings" charset="2"/>
              <a:buChar char="q"/>
            </a:pPr>
            <a:r>
              <a:rPr lang="en-US" sz="1400" dirty="0">
                <a:solidFill>
                  <a:srgbClr val="002060"/>
                </a:solidFill>
              </a:rPr>
              <a:t>The first Digital Hadron Calorimeter was built and tested successfully. By construction, the DHCAL was the first large-scale calorimeter prototype with embedded front-end electronics, digital readout, pad readout of RPCs and extremely fine segmentation. </a:t>
            </a:r>
          </a:p>
          <a:p>
            <a:pPr marL="214308" indent="-214308" algn="just">
              <a:buFont typeface="Wingdings" charset="2"/>
              <a:buChar char="q"/>
            </a:pPr>
            <a:endParaRPr lang="en-US" sz="1400" dirty="0">
              <a:solidFill>
                <a:srgbClr val="002060"/>
              </a:solidFill>
            </a:endParaRPr>
          </a:p>
          <a:p>
            <a:pPr marL="214308" indent="-214308" algn="just">
              <a:buFont typeface="Wingdings" charset="2"/>
              <a:buChar char="q"/>
            </a:pPr>
            <a:r>
              <a:rPr lang="en-US" sz="1400" dirty="0">
                <a:solidFill>
                  <a:srgbClr val="002060"/>
                </a:solidFill>
              </a:rPr>
              <a:t>Fine segmentation allows the study of electromagnetic and hadronic interactions with unprecedented level of spatial detail, and the utilization of various techniques not implemented in the community so far (software compensation, leakage correction, …). The level of detail also introduces challenges in the simulation of the response. </a:t>
            </a:r>
          </a:p>
          <a:p>
            <a:pPr marL="214308" indent="-214308" algn="just">
              <a:buFont typeface="Wingdings" charset="2"/>
              <a:buChar char="q"/>
            </a:pPr>
            <a:endParaRPr lang="en-US" sz="1400" dirty="0">
              <a:solidFill>
                <a:srgbClr val="002060"/>
              </a:solidFill>
            </a:endParaRPr>
          </a:p>
          <a:p>
            <a:pPr marL="214313" indent="-214313" algn="just">
              <a:buFont typeface="Wingdings" charset="2"/>
              <a:buChar char="q"/>
            </a:pPr>
            <a:r>
              <a:rPr lang="en-US" sz="1400" dirty="0">
                <a:solidFill>
                  <a:srgbClr val="002060"/>
                </a:solidFill>
                <a:latin typeface="Arial" panose="020B0604020202020204" pitchFamily="34" charset="0"/>
                <a:cs typeface="Arial" panose="020B0604020202020204" pitchFamily="34" charset="0"/>
              </a:rPr>
              <a:t>The novel 1-glass chamber design offers a number of advantages over the traditional two-plate design: an average pad multiplicity close to unity, a reduced overall thickness, a simplified construction procedure and an improvement in rate capability by a factor of 2. </a:t>
            </a:r>
          </a:p>
          <a:p>
            <a:pPr marL="214313" indent="-214313" algn="just">
              <a:buFont typeface="Wingdings" charset="2"/>
              <a:buChar char="q"/>
            </a:pPr>
            <a:endParaRPr lang="en-US" sz="1400" dirty="0">
              <a:solidFill>
                <a:srgbClr val="002060"/>
              </a:solidFill>
              <a:latin typeface="Arial" panose="020B0604020202020204" pitchFamily="34" charset="0"/>
              <a:cs typeface="Arial" panose="020B0604020202020204" pitchFamily="34" charset="0"/>
            </a:endParaRPr>
          </a:p>
          <a:p>
            <a:pPr marL="214313" indent="-214313" algn="just">
              <a:buFont typeface="Wingdings" charset="2"/>
              <a:buChar char="q"/>
            </a:pPr>
            <a:r>
              <a:rPr lang="en-US" sz="1400" dirty="0">
                <a:solidFill>
                  <a:srgbClr val="002060"/>
                </a:solidFill>
                <a:latin typeface="Arial" panose="020B0604020202020204" pitchFamily="34" charset="0"/>
                <a:cs typeface="Arial" panose="020B0604020202020204" pitchFamily="34" charset="0"/>
              </a:rPr>
              <a:t>Raising the overall conductance per unit area of the glass plates will enhance the rate capability and increase the range of particle rates for which the chambers retain their full particle detection efficiency.</a:t>
            </a:r>
          </a:p>
          <a:p>
            <a:pPr marL="214313" indent="-214313" algn="just">
              <a:buFont typeface="Wingdings" charset="2"/>
              <a:buChar char="q"/>
            </a:pPr>
            <a:endParaRPr lang="en-US" sz="1400" dirty="0">
              <a:solidFill>
                <a:srgbClr val="002060"/>
              </a:solidFill>
              <a:latin typeface="Arial" panose="020B0604020202020204" pitchFamily="34" charset="0"/>
              <a:ea typeface="Times New Roman"/>
              <a:cs typeface="Arial" panose="020B0604020202020204" pitchFamily="34" charset="0"/>
              <a:sym typeface="Times New Roman"/>
            </a:endParaRPr>
          </a:p>
          <a:p>
            <a:pPr marL="214313" indent="-214313" algn="just">
              <a:buFont typeface="Wingdings" charset="2"/>
              <a:buChar char="q"/>
            </a:pPr>
            <a:r>
              <a:rPr lang="en-US" sz="1400" dirty="0">
                <a:solidFill>
                  <a:srgbClr val="002060"/>
                </a:solidFill>
                <a:latin typeface="Arial" panose="020B0604020202020204" pitchFamily="34" charset="0"/>
                <a:ea typeface="Times New Roman"/>
                <a:cs typeface="Arial" panose="020B0604020202020204" pitchFamily="34" charset="0"/>
                <a:sym typeface="Times New Roman"/>
              </a:rPr>
              <a:t>By developing the hybrid RPCs, the heavy requirements on gases are planned to be relaxed by shifting part of the electron multiplication in the gas layer to materials with high secondary electron multiplication capability coated on the anode surface of 1-glass RPCs.</a:t>
            </a:r>
          </a:p>
          <a:p>
            <a:pPr marL="214313" indent="-214313" algn="just">
              <a:buFont typeface="Wingdings" charset="2"/>
              <a:buChar char="q"/>
            </a:pPr>
            <a:endParaRPr lang="en-US" sz="1400" dirty="0">
              <a:solidFill>
                <a:srgbClr val="002060"/>
              </a:solidFill>
              <a:latin typeface="Arial" panose="020B0604020202020204" pitchFamily="34" charset="0"/>
              <a:ea typeface="Times New Roman"/>
              <a:cs typeface="Arial" panose="020B0604020202020204" pitchFamily="34" charset="0"/>
              <a:sym typeface="Times New Roman"/>
            </a:endParaRPr>
          </a:p>
        </p:txBody>
      </p:sp>
      <p:sp>
        <p:nvSpPr>
          <p:cNvPr id="4" name="Title 1"/>
          <p:cNvSpPr txBox="1">
            <a:spLocks/>
          </p:cNvSpPr>
          <p:nvPr/>
        </p:nvSpPr>
        <p:spPr>
          <a:xfrm>
            <a:off x="1367644" y="110595"/>
            <a:ext cx="6408712" cy="367550"/>
          </a:xfrm>
          <a:prstGeom prst="rect">
            <a:avLst/>
          </a:prstGeom>
        </p:spPr>
        <p:txBody>
          <a:bodyPr/>
          <a:lstStyle>
            <a:lvl1pPr algn="l" defTabSz="457200" rtl="0" eaLnBrk="1" fontAlgn="base" hangingPunct="1">
              <a:spcBef>
                <a:spcPct val="0"/>
              </a:spcBef>
              <a:spcAft>
                <a:spcPct val="0"/>
              </a:spcAft>
              <a:defRPr sz="2600" b="1" kern="1200">
                <a:solidFill>
                  <a:srgbClr val="666B66"/>
                </a:solidFill>
                <a:latin typeface="Trebuchet MS"/>
                <a:ea typeface="ＭＳ Ｐゴシック" pitchFamily="-112" charset="-128"/>
                <a:cs typeface="Trebuchet MS"/>
              </a:defRPr>
            </a:lvl1pPr>
            <a:lvl2pPr algn="l" defTabSz="457200" rtl="0" eaLnBrk="1" fontAlgn="base" hangingPunct="1">
              <a:spcBef>
                <a:spcPct val="0"/>
              </a:spcBef>
              <a:spcAft>
                <a:spcPct val="0"/>
              </a:spcAft>
              <a:defRPr sz="2600" b="1">
                <a:solidFill>
                  <a:srgbClr val="666B66"/>
                </a:solidFill>
                <a:latin typeface="Trebuchet MS" pitchFamily="-112" charset="0"/>
                <a:ea typeface="ＭＳ Ｐゴシック" pitchFamily="-112" charset="-128"/>
              </a:defRPr>
            </a:lvl2pPr>
            <a:lvl3pPr algn="l" defTabSz="457200" rtl="0" eaLnBrk="1" fontAlgn="base" hangingPunct="1">
              <a:spcBef>
                <a:spcPct val="0"/>
              </a:spcBef>
              <a:spcAft>
                <a:spcPct val="0"/>
              </a:spcAft>
              <a:defRPr sz="2600" b="1">
                <a:solidFill>
                  <a:srgbClr val="666B66"/>
                </a:solidFill>
                <a:latin typeface="Trebuchet MS" pitchFamily="-112" charset="0"/>
                <a:ea typeface="ＭＳ Ｐゴシック" pitchFamily="-112" charset="-128"/>
              </a:defRPr>
            </a:lvl3pPr>
            <a:lvl4pPr algn="l" defTabSz="457200" rtl="0" eaLnBrk="1" fontAlgn="base" hangingPunct="1">
              <a:spcBef>
                <a:spcPct val="0"/>
              </a:spcBef>
              <a:spcAft>
                <a:spcPct val="0"/>
              </a:spcAft>
              <a:defRPr sz="2600" b="1">
                <a:solidFill>
                  <a:srgbClr val="666B66"/>
                </a:solidFill>
                <a:latin typeface="Trebuchet MS" pitchFamily="-112" charset="0"/>
                <a:ea typeface="ＭＳ Ｐゴシック" pitchFamily="-112" charset="-128"/>
              </a:defRPr>
            </a:lvl4pPr>
            <a:lvl5pPr algn="l" defTabSz="457200" rtl="0" eaLnBrk="1" fontAlgn="base" hangingPunct="1">
              <a:spcBef>
                <a:spcPct val="0"/>
              </a:spcBef>
              <a:spcAft>
                <a:spcPct val="0"/>
              </a:spcAft>
              <a:defRPr sz="2600" b="1">
                <a:solidFill>
                  <a:srgbClr val="666B66"/>
                </a:solidFill>
                <a:latin typeface="Trebuchet MS" pitchFamily="-112" charset="0"/>
                <a:ea typeface="ＭＳ Ｐゴシック" pitchFamily="-112" charset="-128"/>
              </a:defRPr>
            </a:lvl5pPr>
            <a:lvl6pPr marL="457200" algn="l" defTabSz="457200" rtl="0" eaLnBrk="1" fontAlgn="base" hangingPunct="1">
              <a:spcBef>
                <a:spcPct val="0"/>
              </a:spcBef>
              <a:spcAft>
                <a:spcPct val="0"/>
              </a:spcAft>
              <a:defRPr sz="2600" b="1">
                <a:solidFill>
                  <a:schemeClr val="tx2"/>
                </a:solidFill>
                <a:latin typeface="Trebuchet MS" pitchFamily="-112" charset="0"/>
                <a:ea typeface="ＭＳ Ｐゴシック" pitchFamily="-112" charset="-128"/>
              </a:defRPr>
            </a:lvl6pPr>
            <a:lvl7pPr marL="914400" algn="l" defTabSz="457200" rtl="0" eaLnBrk="1" fontAlgn="base" hangingPunct="1">
              <a:spcBef>
                <a:spcPct val="0"/>
              </a:spcBef>
              <a:spcAft>
                <a:spcPct val="0"/>
              </a:spcAft>
              <a:defRPr sz="2600" b="1">
                <a:solidFill>
                  <a:schemeClr val="tx2"/>
                </a:solidFill>
                <a:latin typeface="Trebuchet MS" pitchFamily="-112" charset="0"/>
                <a:ea typeface="ＭＳ Ｐゴシック" pitchFamily="-112" charset="-128"/>
              </a:defRPr>
            </a:lvl7pPr>
            <a:lvl8pPr marL="1371600" algn="l" defTabSz="457200" rtl="0" eaLnBrk="1" fontAlgn="base" hangingPunct="1">
              <a:spcBef>
                <a:spcPct val="0"/>
              </a:spcBef>
              <a:spcAft>
                <a:spcPct val="0"/>
              </a:spcAft>
              <a:defRPr sz="2600" b="1">
                <a:solidFill>
                  <a:schemeClr val="tx2"/>
                </a:solidFill>
                <a:latin typeface="Trebuchet MS" pitchFamily="-112" charset="0"/>
                <a:ea typeface="ＭＳ Ｐゴシック" pitchFamily="-112" charset="-128"/>
              </a:defRPr>
            </a:lvl8pPr>
            <a:lvl9pPr marL="1828800" algn="l" defTabSz="457200" rtl="0" eaLnBrk="1" fontAlgn="base" hangingPunct="1">
              <a:spcBef>
                <a:spcPct val="0"/>
              </a:spcBef>
              <a:spcAft>
                <a:spcPct val="0"/>
              </a:spcAft>
              <a:defRPr sz="2600" b="1">
                <a:solidFill>
                  <a:schemeClr val="tx2"/>
                </a:solidFill>
                <a:latin typeface="Trebuchet MS" pitchFamily="-112" charset="0"/>
                <a:ea typeface="ＭＳ Ｐゴシック" pitchFamily="-112" charset="-128"/>
              </a:defRPr>
            </a:lvl9pPr>
          </a:lstStyle>
          <a:p>
            <a:r>
              <a:rPr lang="en-US" sz="2400" dirty="0">
                <a:solidFill>
                  <a:srgbClr val="002060"/>
                </a:solidFill>
                <a:latin typeface="Arial" panose="020B0604020202020204" pitchFamily="34" charset="0"/>
                <a:ea typeface="Times" charset="0"/>
                <a:cs typeface="Arial" panose="020B0604020202020204" pitchFamily="34" charset="0"/>
              </a:rPr>
              <a:t>Conclusions – Digital Hadron Calorimetry</a:t>
            </a:r>
          </a:p>
        </p:txBody>
      </p:sp>
    </p:spTree>
    <p:extLst>
      <p:ext uri="{BB962C8B-B14F-4D97-AF65-F5344CB8AC3E}">
        <p14:creationId xmlns:p14="http://schemas.microsoft.com/office/powerpoint/2010/main" val="3608819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350CBB-6F5B-A723-16FF-15145355206A}"/>
              </a:ext>
            </a:extLst>
          </p:cNvPr>
          <p:cNvSpPr>
            <a:spLocks noGrp="1"/>
          </p:cNvSpPr>
          <p:nvPr>
            <p:ph type="sldNum" sz="quarter" idx="12"/>
          </p:nvPr>
        </p:nvSpPr>
        <p:spPr/>
        <p:txBody>
          <a:bodyPr/>
          <a:lstStyle/>
          <a:p>
            <a:fld id="{59AB3DCC-C22A-474B-ABC6-24314382D7F2}" type="slidenum">
              <a:rPr lang="en-US" altLang="en-US" smtClean="0"/>
              <a:pPr/>
              <a:t>3</a:t>
            </a:fld>
            <a:endParaRPr lang="en-US" altLang="en-US"/>
          </a:p>
        </p:txBody>
      </p:sp>
      <p:sp>
        <p:nvSpPr>
          <p:cNvPr id="3" name="TextBox 2">
            <a:extLst>
              <a:ext uri="{FF2B5EF4-FFF2-40B4-BE49-F238E27FC236}">
                <a16:creationId xmlns:a16="http://schemas.microsoft.com/office/drawing/2014/main" id="{5AD7A879-1C82-4306-E253-03076D3EC67F}"/>
              </a:ext>
            </a:extLst>
          </p:cNvPr>
          <p:cNvSpPr txBox="1"/>
          <p:nvPr/>
        </p:nvSpPr>
        <p:spPr>
          <a:xfrm>
            <a:off x="1403648" y="2067694"/>
            <a:ext cx="6801862" cy="769441"/>
          </a:xfrm>
          <a:prstGeom prst="rect">
            <a:avLst/>
          </a:prstGeom>
          <a:noFill/>
        </p:spPr>
        <p:txBody>
          <a:bodyPr wrap="none" rtlCol="0">
            <a:spAutoFit/>
          </a:bodyPr>
          <a:lstStyle/>
          <a:p>
            <a:r>
              <a:rPr lang="en-US" sz="4400" dirty="0">
                <a:solidFill>
                  <a:srgbClr val="002060"/>
                </a:solidFill>
              </a:rPr>
              <a:t>Digital Hadron Calorimetry</a:t>
            </a:r>
          </a:p>
        </p:txBody>
      </p:sp>
    </p:spTree>
    <p:extLst>
      <p:ext uri="{BB962C8B-B14F-4D97-AF65-F5344CB8AC3E}">
        <p14:creationId xmlns:p14="http://schemas.microsoft.com/office/powerpoint/2010/main" val="29120116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6F55AE-285C-8C4E-9D45-BAF22EAAA9D4}"/>
              </a:ext>
            </a:extLst>
          </p:cNvPr>
          <p:cNvSpPr>
            <a:spLocks noGrp="1"/>
          </p:cNvSpPr>
          <p:nvPr>
            <p:ph type="sldNum" sz="quarter" idx="12"/>
          </p:nvPr>
        </p:nvSpPr>
        <p:spPr/>
        <p:txBody>
          <a:bodyPr/>
          <a:lstStyle/>
          <a:p>
            <a:fld id="{59AB3DCC-C22A-474B-ABC6-24314382D7F2}" type="slidenum">
              <a:rPr lang="en-US" altLang="en-US" smtClean="0"/>
              <a:pPr/>
              <a:t>30</a:t>
            </a:fld>
            <a:endParaRPr lang="en-US" altLang="en-US"/>
          </a:p>
        </p:txBody>
      </p:sp>
      <p:sp>
        <p:nvSpPr>
          <p:cNvPr id="3" name="TextBox 2">
            <a:extLst>
              <a:ext uri="{FF2B5EF4-FFF2-40B4-BE49-F238E27FC236}">
                <a16:creationId xmlns:a16="http://schemas.microsoft.com/office/drawing/2014/main" id="{EB77BBEE-961E-1848-99E5-32A30153F63F}"/>
              </a:ext>
            </a:extLst>
          </p:cNvPr>
          <p:cNvSpPr txBox="1"/>
          <p:nvPr/>
        </p:nvSpPr>
        <p:spPr>
          <a:xfrm>
            <a:off x="899592" y="0"/>
            <a:ext cx="7416824" cy="461665"/>
          </a:xfrm>
          <a:prstGeom prst="rect">
            <a:avLst/>
          </a:prstGeom>
          <a:noFill/>
        </p:spPr>
        <p:txBody>
          <a:bodyPr wrap="square">
            <a:spAutoFit/>
          </a:bodyPr>
          <a:lstStyle/>
          <a:p>
            <a:pPr algn="ctr"/>
            <a:r>
              <a:rPr lang="en-US" sz="2400" b="1" dirty="0">
                <a:solidFill>
                  <a:srgbClr val="002060"/>
                </a:solidFill>
                <a:latin typeface="Arial" panose="020B0604020202020204" pitchFamily="34" charset="0"/>
                <a:cs typeface="Arial" panose="020B0604020202020204" pitchFamily="34" charset="0"/>
              </a:rPr>
              <a:t>Conclusions – Secondary Emission Calorimetry</a:t>
            </a:r>
            <a:endParaRPr lang="en-US" sz="2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D4F676B-E664-5C41-88B7-E7E1850B7623}"/>
              </a:ext>
            </a:extLst>
          </p:cNvPr>
          <p:cNvSpPr txBox="1"/>
          <p:nvPr/>
        </p:nvSpPr>
        <p:spPr>
          <a:xfrm>
            <a:off x="323528" y="1002089"/>
            <a:ext cx="8740080" cy="2800767"/>
          </a:xfrm>
          <a:prstGeom prst="rect">
            <a:avLst/>
          </a:prstGeom>
          <a:noFill/>
        </p:spPr>
        <p:txBody>
          <a:bodyPr wrap="square">
            <a:spAutoFit/>
          </a:bodyPr>
          <a:lstStyle/>
          <a:p>
            <a:pPr marL="285750" indent="-285750" algn="just">
              <a:buFont typeface="Wingdings" pitchFamily="2" charset="2"/>
              <a:buChar char="q"/>
            </a:pPr>
            <a:r>
              <a:rPr lang="en-US" sz="1600" dirty="0">
                <a:solidFill>
                  <a:schemeClr val="bg2">
                    <a:lumMod val="10000"/>
                  </a:schemeClr>
                </a:solidFill>
                <a:effectLst/>
                <a:latin typeface="Arial" panose="020B0604020202020204" pitchFamily="34" charset="0"/>
                <a:ea typeface="Times New Roman" panose="02020603050405020304" pitchFamily="18" charset="0"/>
                <a:cs typeface="Arial" panose="020B0604020202020204" pitchFamily="34" charset="0"/>
              </a:rPr>
              <a:t>Secondary emission calorimetry is a feasible option particularly for electromagnetic calorimetry in high radiation environments, as well as other implementations such as beam loss monitors and Compton polarimeters.</a:t>
            </a:r>
          </a:p>
          <a:p>
            <a:pPr marL="285750" indent="-285750" algn="just">
              <a:buFont typeface="Wingdings" pitchFamily="2" charset="2"/>
              <a:buChar char="q"/>
            </a:pPr>
            <a:endParaRPr lang="en-US" sz="1600" dirty="0">
              <a:solidFill>
                <a:schemeClr val="bg2">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285750" indent="-285750" algn="just">
              <a:buFont typeface="Wingdings" pitchFamily="2" charset="2"/>
              <a:buChar char="q"/>
            </a:pPr>
            <a:r>
              <a:rPr lang="en-US" sz="1600" dirty="0">
                <a:solidFill>
                  <a:schemeClr val="bg2">
                    <a:lumMod val="10000"/>
                  </a:schemeClr>
                </a:solidFill>
                <a:latin typeface="Arial" panose="020B0604020202020204" pitchFamily="34" charset="0"/>
                <a:cs typeface="Arial" panose="020B0604020202020204" pitchFamily="34" charset="0"/>
              </a:rPr>
              <a:t>The construction of the sensor modules is simple. The envisaged modules are compact, robust and cost effective.</a:t>
            </a:r>
          </a:p>
          <a:p>
            <a:pPr marL="285750" indent="-285750" algn="just">
              <a:buFont typeface="Wingdings" pitchFamily="2" charset="2"/>
              <a:buChar char="q"/>
            </a:pPr>
            <a:endParaRPr lang="en-US" sz="1600" dirty="0">
              <a:solidFill>
                <a:schemeClr val="bg2">
                  <a:lumMod val="10000"/>
                </a:schemeClr>
              </a:solidFill>
              <a:latin typeface="Arial" panose="020B0604020202020204" pitchFamily="34" charset="0"/>
              <a:cs typeface="Arial" panose="020B0604020202020204" pitchFamily="34" charset="0"/>
            </a:endParaRPr>
          </a:p>
          <a:p>
            <a:pPr marL="285750" indent="-285750" algn="just">
              <a:buFont typeface="Wingdings" pitchFamily="2" charset="2"/>
              <a:buChar char="q"/>
            </a:pPr>
            <a:r>
              <a:rPr lang="en-US" sz="1600" dirty="0">
                <a:solidFill>
                  <a:schemeClr val="bg2">
                    <a:lumMod val="10000"/>
                  </a:schemeClr>
                </a:solidFill>
                <a:latin typeface="Arial" panose="020B0604020202020204" pitchFamily="34" charset="0"/>
                <a:cs typeface="Arial" panose="020B0604020202020204" pitchFamily="34" charset="0"/>
              </a:rPr>
              <a:t>The preliminary tests validate the idea and suggest a full-scale SE calorimeter prototype.</a:t>
            </a:r>
          </a:p>
          <a:p>
            <a:pPr marL="285750" indent="-285750" algn="just">
              <a:buFont typeface="Wingdings" pitchFamily="2" charset="2"/>
              <a:buChar char="q"/>
            </a:pPr>
            <a:endParaRPr lang="en-US" sz="1600" dirty="0">
              <a:solidFill>
                <a:schemeClr val="bg2">
                  <a:lumMod val="10000"/>
                </a:schemeClr>
              </a:solidFill>
              <a:latin typeface="Arial" panose="020B0604020202020204" pitchFamily="34" charset="0"/>
              <a:cs typeface="Arial" panose="020B0604020202020204" pitchFamily="34" charset="0"/>
            </a:endParaRPr>
          </a:p>
          <a:p>
            <a:pPr marL="285750" indent="-285750" algn="just">
              <a:buFont typeface="Wingdings" pitchFamily="2" charset="2"/>
              <a:buChar char="q"/>
            </a:pPr>
            <a:r>
              <a:rPr lang="en-US" sz="1600" dirty="0">
                <a:solidFill>
                  <a:schemeClr val="bg2">
                    <a:lumMod val="10000"/>
                  </a:schemeClr>
                </a:solidFill>
                <a:latin typeface="Arial" panose="020B0604020202020204" pitchFamily="34" charset="0"/>
                <a:cs typeface="Arial" panose="020B0604020202020204" pitchFamily="34" charset="0"/>
              </a:rPr>
              <a:t>Highly segmented readout for imaging calorimetry is possible. </a:t>
            </a:r>
          </a:p>
          <a:p>
            <a:pPr algn="just"/>
            <a:r>
              <a:rPr lang="en-US" sz="1600" dirty="0">
                <a:solidFill>
                  <a:schemeClr val="bg2">
                    <a:lumMod val="10000"/>
                  </a:schemeClr>
                </a:solidFill>
                <a:latin typeface="Times New Roman" panose="02020603050405020304" pitchFamily="18" charset="0"/>
              </a:rPr>
              <a:t> </a:t>
            </a:r>
            <a:endParaRPr lang="en-US" sz="1600" dirty="0">
              <a:solidFill>
                <a:schemeClr val="bg2">
                  <a:lumMod val="10000"/>
                </a:schemeClr>
              </a:solidFill>
            </a:endParaRPr>
          </a:p>
        </p:txBody>
      </p:sp>
    </p:spTree>
    <p:extLst>
      <p:ext uri="{BB962C8B-B14F-4D97-AF65-F5344CB8AC3E}">
        <p14:creationId xmlns:p14="http://schemas.microsoft.com/office/powerpoint/2010/main" val="2370930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9AB3DCC-C22A-474B-ABC6-24314382D7F2}" type="slidenum">
              <a:rPr lang="en-US" altLang="en-US" smtClean="0"/>
              <a:pPr/>
              <a:t>31</a:t>
            </a:fld>
            <a:endParaRPr lang="en-US" altLang="en-US"/>
          </a:p>
        </p:txBody>
      </p:sp>
      <p:sp>
        <p:nvSpPr>
          <p:cNvPr id="3" name="Rectangle 2"/>
          <p:cNvSpPr txBox="1">
            <a:spLocks noChangeArrowheads="1"/>
          </p:cNvSpPr>
          <p:nvPr/>
        </p:nvSpPr>
        <p:spPr>
          <a:xfrm>
            <a:off x="1485900" y="57150"/>
            <a:ext cx="6229350" cy="586614"/>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b="1" dirty="0">
                <a:solidFill>
                  <a:srgbClr val="000090"/>
                </a:solidFill>
                <a:latin typeface="Arial"/>
                <a:cs typeface="Arial"/>
              </a:rPr>
              <a:t>References</a:t>
            </a:r>
          </a:p>
        </p:txBody>
      </p:sp>
      <p:sp>
        <p:nvSpPr>
          <p:cNvPr id="4" name="Rectangle 3"/>
          <p:cNvSpPr txBox="1">
            <a:spLocks noChangeArrowheads="1"/>
          </p:cNvSpPr>
          <p:nvPr/>
        </p:nvSpPr>
        <p:spPr>
          <a:xfrm>
            <a:off x="467544" y="830496"/>
            <a:ext cx="8208912" cy="4255854"/>
          </a:xfrm>
          <a:prstGeom prst="rect">
            <a:avLst/>
          </a:prstGeom>
        </p:spPr>
        <p:txBody>
          <a:bodyPr>
            <a:noAutofit/>
          </a:bodyPr>
          <a:lstStyle>
            <a:lvl1pPr marL="342900" indent="-342900" algn="l" defTabSz="457200" rtl="0" eaLnBrk="1" fontAlgn="base" hangingPunct="1">
              <a:spcBef>
                <a:spcPct val="20000"/>
              </a:spcBef>
              <a:spcAft>
                <a:spcPct val="0"/>
              </a:spcAft>
              <a:buClr>
                <a:srgbClr val="666B66"/>
              </a:buClr>
              <a:buFont typeface="Arial" charset="0"/>
              <a:buChar char="•"/>
              <a:defRPr kern="1200">
                <a:solidFill>
                  <a:srgbClr val="000090"/>
                </a:solidFill>
                <a:latin typeface="+mn-lt"/>
                <a:ea typeface="ＭＳ Ｐゴシック" pitchFamily="-112" charset="-128"/>
                <a:cs typeface="ＭＳ Ｐゴシック" pitchFamily="-112" charset="-128"/>
              </a:defRPr>
            </a:lvl1pPr>
            <a:lvl2pPr marL="742950" indent="-285750" algn="l" defTabSz="457200" rtl="0" eaLnBrk="1" fontAlgn="base" hangingPunct="1">
              <a:spcBef>
                <a:spcPct val="20000"/>
              </a:spcBef>
              <a:spcAft>
                <a:spcPct val="0"/>
              </a:spcAft>
              <a:buClr>
                <a:srgbClr val="666B66"/>
              </a:buClr>
              <a:buFont typeface="Arial" charset="0"/>
              <a:buChar char="–"/>
              <a:defRPr sz="1600" kern="1200">
                <a:solidFill>
                  <a:srgbClr val="000090"/>
                </a:solidFill>
                <a:latin typeface="+mn-lt"/>
                <a:ea typeface="ＭＳ Ｐゴシック" pitchFamily="-112" charset="-128"/>
                <a:cs typeface="+mn-cs"/>
              </a:defRPr>
            </a:lvl2pPr>
            <a:lvl3pPr marL="1143000" indent="-228600" algn="l" defTabSz="457200" rtl="0" eaLnBrk="1" fontAlgn="base" hangingPunct="1">
              <a:spcBef>
                <a:spcPct val="20000"/>
              </a:spcBef>
              <a:spcAft>
                <a:spcPct val="0"/>
              </a:spcAft>
              <a:buClr>
                <a:srgbClr val="666B66"/>
              </a:buClr>
              <a:buFont typeface="Arial" charset="0"/>
              <a:buChar char="•"/>
              <a:defRPr sz="1400" kern="1200">
                <a:solidFill>
                  <a:srgbClr val="000090"/>
                </a:solidFill>
                <a:latin typeface="+mn-lt"/>
                <a:ea typeface="ＭＳ Ｐゴシック" pitchFamily="-112" charset="-128"/>
                <a:cs typeface="+mn-cs"/>
              </a:defRPr>
            </a:lvl3pPr>
            <a:lvl4pPr marL="1600200" indent="-228600" algn="l" defTabSz="457200" rtl="0" eaLnBrk="1" fontAlgn="base" hangingPunct="1">
              <a:spcBef>
                <a:spcPct val="20000"/>
              </a:spcBef>
              <a:spcAft>
                <a:spcPct val="0"/>
              </a:spcAft>
              <a:buClr>
                <a:srgbClr val="666B66"/>
              </a:buClr>
              <a:buFont typeface="Arial" charset="0"/>
              <a:buChar char="–"/>
              <a:defRPr sz="1400" kern="1200">
                <a:solidFill>
                  <a:srgbClr val="000090"/>
                </a:solidFill>
                <a:latin typeface="+mn-lt"/>
                <a:ea typeface="ＭＳ Ｐゴシック" pitchFamily="-112" charset="-128"/>
                <a:cs typeface="+mn-cs"/>
              </a:defRPr>
            </a:lvl4pPr>
            <a:lvl5pPr marL="2057400" indent="-228600" algn="l" defTabSz="457200" rtl="0" eaLnBrk="1" fontAlgn="base" hangingPunct="1">
              <a:spcBef>
                <a:spcPct val="20000"/>
              </a:spcBef>
              <a:spcAft>
                <a:spcPct val="0"/>
              </a:spcAft>
              <a:buClr>
                <a:srgbClr val="666B66"/>
              </a:buClr>
              <a:buFont typeface="Arial" charset="0"/>
              <a:buChar char="»"/>
              <a:defRPr sz="1400" kern="1200">
                <a:solidFill>
                  <a:srgbClr val="000090"/>
                </a:solidFill>
                <a:latin typeface="+mn-lt"/>
                <a:ea typeface="ＭＳ Ｐゴシック" pitchFamily="-11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50" dirty="0">
                <a:latin typeface="Arial"/>
                <a:cs typeface="Arial"/>
              </a:rPr>
              <a:t>B. Bilki, </a:t>
            </a:r>
            <a:r>
              <a:rPr lang="en-US" sz="1050" dirty="0" err="1">
                <a:latin typeface="Arial"/>
                <a:cs typeface="Arial"/>
              </a:rPr>
              <a:t>et.al</a:t>
            </a:r>
            <a:r>
              <a:rPr lang="en-US" sz="1050" dirty="0">
                <a:latin typeface="Arial"/>
                <a:cs typeface="Arial"/>
              </a:rPr>
              <a:t>., Calibration of a digital hadron calorimeter with </a:t>
            </a:r>
            <a:r>
              <a:rPr lang="en-US" sz="1050" dirty="0" err="1">
                <a:latin typeface="Arial"/>
                <a:cs typeface="Arial"/>
              </a:rPr>
              <a:t>muons</a:t>
            </a:r>
            <a:r>
              <a:rPr lang="en-US" sz="1050" dirty="0">
                <a:latin typeface="Arial"/>
                <a:cs typeface="Arial"/>
              </a:rPr>
              <a:t>, JINST 3 , P05001, 2008.</a:t>
            </a:r>
          </a:p>
          <a:p>
            <a:r>
              <a:rPr lang="en-US" sz="1050" dirty="0">
                <a:latin typeface="Arial"/>
                <a:cs typeface="Arial"/>
              </a:rPr>
              <a:t>B. Bilki, </a:t>
            </a:r>
            <a:r>
              <a:rPr lang="en-US" sz="1050" dirty="0" err="1">
                <a:latin typeface="Arial"/>
                <a:cs typeface="Arial"/>
              </a:rPr>
              <a:t>et.al</a:t>
            </a:r>
            <a:r>
              <a:rPr lang="en-US" sz="1050" dirty="0">
                <a:latin typeface="Arial"/>
                <a:cs typeface="Arial"/>
              </a:rPr>
              <a:t>., Measurement of positron showers with a digital hadron calorimeter, JINST 4, P04006, 2009.</a:t>
            </a:r>
          </a:p>
          <a:p>
            <a:r>
              <a:rPr lang="en-US" sz="1050" dirty="0">
                <a:latin typeface="Arial"/>
                <a:cs typeface="Arial"/>
              </a:rPr>
              <a:t>B. Bilki, </a:t>
            </a:r>
            <a:r>
              <a:rPr lang="en-US" sz="1050" dirty="0" err="1">
                <a:latin typeface="Arial"/>
                <a:cs typeface="Arial"/>
              </a:rPr>
              <a:t>et.al</a:t>
            </a:r>
            <a:r>
              <a:rPr lang="en-US" sz="1050" dirty="0">
                <a:latin typeface="Arial"/>
                <a:cs typeface="Arial"/>
              </a:rPr>
              <a:t>., Measurement of the rate capability of Resistive Plate Chambers, JINST 4, P06003, 2009.</a:t>
            </a:r>
          </a:p>
          <a:p>
            <a:r>
              <a:rPr lang="en-US" sz="1050" dirty="0">
                <a:latin typeface="Arial"/>
                <a:cs typeface="Arial"/>
              </a:rPr>
              <a:t>B. Bilki, </a:t>
            </a:r>
            <a:r>
              <a:rPr lang="en-US" sz="1050" dirty="0" err="1">
                <a:latin typeface="Arial"/>
                <a:cs typeface="Arial"/>
              </a:rPr>
              <a:t>et.al</a:t>
            </a:r>
            <a:r>
              <a:rPr lang="en-US" sz="1050" dirty="0">
                <a:latin typeface="Arial"/>
                <a:cs typeface="Arial"/>
              </a:rPr>
              <a:t>., Hadron showers in a digital hadron calorimeter, JINST 4, P10008, 2009.</a:t>
            </a:r>
          </a:p>
          <a:p>
            <a:r>
              <a:rPr lang="en-US" sz="1050" dirty="0">
                <a:latin typeface="Arial"/>
                <a:cs typeface="Arial"/>
              </a:rPr>
              <a:t>Q. Zhang, </a:t>
            </a:r>
            <a:r>
              <a:rPr lang="en-US" sz="1050" dirty="0" err="1">
                <a:latin typeface="Arial"/>
                <a:cs typeface="Arial"/>
              </a:rPr>
              <a:t>et.al</a:t>
            </a:r>
            <a:r>
              <a:rPr lang="en-US" sz="1050" dirty="0">
                <a:latin typeface="Arial"/>
                <a:cs typeface="Arial"/>
              </a:rPr>
              <a:t>., Environmental dependence of the performance of resistive plate chambers, JINST 5, P02007, 2010.</a:t>
            </a:r>
          </a:p>
          <a:p>
            <a:r>
              <a:rPr lang="en-US" sz="1050" dirty="0">
                <a:latin typeface="Arial"/>
                <a:cs typeface="Arial"/>
              </a:rPr>
              <a:t>J. </a:t>
            </a:r>
            <a:r>
              <a:rPr lang="en-US" sz="1050" dirty="0" err="1">
                <a:latin typeface="Arial"/>
                <a:cs typeface="Arial"/>
              </a:rPr>
              <a:t>Repond</a:t>
            </a:r>
            <a:r>
              <a:rPr lang="en-US" sz="1050" dirty="0">
                <a:latin typeface="Arial"/>
                <a:cs typeface="Arial"/>
              </a:rPr>
              <a:t>, Analysis of DHCAL </a:t>
            </a:r>
            <a:r>
              <a:rPr lang="en-US" sz="1050" dirty="0" err="1">
                <a:latin typeface="Arial"/>
                <a:cs typeface="Arial"/>
              </a:rPr>
              <a:t>Muon</a:t>
            </a:r>
            <a:r>
              <a:rPr lang="en-US" sz="1050" dirty="0">
                <a:latin typeface="Arial"/>
                <a:cs typeface="Arial"/>
              </a:rPr>
              <a:t> Data, CALICE Analysis Notes, CAN-030, CAN-030A, 2011.</a:t>
            </a:r>
          </a:p>
          <a:p>
            <a:r>
              <a:rPr lang="en-US" sz="1050" dirty="0">
                <a:latin typeface="Arial"/>
                <a:cs typeface="Arial"/>
              </a:rPr>
              <a:t>L. Xia, CALICE DHCAL Noise Analysis, CALICE Analysis Note, CAN-031, 2011.</a:t>
            </a:r>
          </a:p>
          <a:p>
            <a:r>
              <a:rPr lang="en-US" sz="1050" dirty="0">
                <a:latin typeface="Arial"/>
                <a:cs typeface="Arial"/>
              </a:rPr>
              <a:t>B. Bilki, DHCAL Response to Positrons and </a:t>
            </a:r>
            <a:r>
              <a:rPr lang="en-US" sz="1050" dirty="0" err="1">
                <a:latin typeface="Arial"/>
                <a:cs typeface="Arial"/>
              </a:rPr>
              <a:t>Pions</a:t>
            </a:r>
            <a:r>
              <a:rPr lang="en-US" sz="1050" dirty="0">
                <a:latin typeface="Arial"/>
                <a:cs typeface="Arial"/>
              </a:rPr>
              <a:t> , CALICE Analysis Note, CAN-032, 2011.</a:t>
            </a:r>
          </a:p>
          <a:p>
            <a:r>
              <a:rPr lang="en-US" sz="1050" dirty="0">
                <a:latin typeface="Arial"/>
                <a:cs typeface="Arial"/>
              </a:rPr>
              <a:t>J. </a:t>
            </a:r>
            <a:r>
              <a:rPr lang="en-US" sz="1050" dirty="0" err="1">
                <a:latin typeface="Arial"/>
                <a:cs typeface="Arial"/>
              </a:rPr>
              <a:t>Repond</a:t>
            </a:r>
            <a:r>
              <a:rPr lang="en-US" sz="1050" dirty="0">
                <a:latin typeface="Arial"/>
                <a:cs typeface="Arial"/>
              </a:rPr>
              <a:t>, Analysis of Tungsten-DHCAL Data from the CERN Test Beam, CALICE Analysis Note, CAN-039, 2012.</a:t>
            </a:r>
          </a:p>
          <a:p>
            <a:r>
              <a:rPr lang="en-US" sz="1050" dirty="0">
                <a:latin typeface="Arial"/>
                <a:cs typeface="Arial"/>
              </a:rPr>
              <a:t>B. Bilki, The DHCAL Results from </a:t>
            </a:r>
            <a:r>
              <a:rPr lang="en-US" sz="1050" dirty="0" err="1">
                <a:latin typeface="Arial"/>
                <a:cs typeface="Arial"/>
              </a:rPr>
              <a:t>Fermilab</a:t>
            </a:r>
            <a:r>
              <a:rPr lang="en-US" sz="1050" dirty="0">
                <a:latin typeface="Arial"/>
                <a:cs typeface="Arial"/>
              </a:rPr>
              <a:t> Beam Tests: Calibration, CALICE Analysis Note, CAN-042, 2013.</a:t>
            </a:r>
          </a:p>
          <a:p>
            <a:r>
              <a:rPr lang="en-US" sz="1050" dirty="0">
                <a:latin typeface="Arial"/>
                <a:cs typeface="Arial"/>
              </a:rPr>
              <a:t>B. Bilki, </a:t>
            </a:r>
            <a:r>
              <a:rPr lang="en-US" sz="1050" dirty="0" err="1">
                <a:latin typeface="Arial"/>
                <a:cs typeface="Arial"/>
              </a:rPr>
              <a:t>et.al</a:t>
            </a:r>
            <a:r>
              <a:rPr lang="en-US" sz="1050" dirty="0">
                <a:latin typeface="Arial"/>
                <a:cs typeface="Arial"/>
              </a:rPr>
              <a:t>., Tests of a novel design of Resistive Plate Chambers, JINST 10, P05003, 2015.</a:t>
            </a:r>
          </a:p>
          <a:p>
            <a:r>
              <a:rPr lang="en-US" sz="1050" dirty="0">
                <a:latin typeface="Arial"/>
                <a:cs typeface="Arial"/>
              </a:rPr>
              <a:t>M. </a:t>
            </a:r>
            <a:r>
              <a:rPr lang="en-US" sz="1050" dirty="0" err="1">
                <a:latin typeface="Arial"/>
                <a:cs typeface="Arial"/>
              </a:rPr>
              <a:t>Affatigato</a:t>
            </a:r>
            <a:r>
              <a:rPr lang="en-US" sz="1050" dirty="0">
                <a:latin typeface="Arial"/>
                <a:cs typeface="Arial"/>
              </a:rPr>
              <a:t>, </a:t>
            </a:r>
            <a:r>
              <a:rPr lang="en-US" sz="1050" dirty="0" err="1">
                <a:latin typeface="Arial"/>
                <a:cs typeface="Arial"/>
              </a:rPr>
              <a:t>et.al</a:t>
            </a:r>
            <a:r>
              <a:rPr lang="en-US" sz="1050" dirty="0">
                <a:latin typeface="Arial"/>
                <a:cs typeface="Arial"/>
              </a:rPr>
              <a:t>., Measurements of the rate capability of various Resistive Plate Chambers, JINST 10, P10037, 2015.</a:t>
            </a:r>
          </a:p>
          <a:p>
            <a:r>
              <a:rPr lang="en-US" sz="1050" dirty="0">
                <a:latin typeface="Arial"/>
                <a:cs typeface="Arial"/>
              </a:rPr>
              <a:t>N. Johnson, </a:t>
            </a:r>
            <a:r>
              <a:rPr lang="en-US" sz="1050" dirty="0" err="1">
                <a:latin typeface="Arial"/>
                <a:cs typeface="Arial"/>
              </a:rPr>
              <a:t>et.al</a:t>
            </a:r>
            <a:r>
              <a:rPr lang="en-US" sz="1050" dirty="0">
                <a:latin typeface="Arial"/>
                <a:cs typeface="Arial"/>
              </a:rPr>
              <a:t>., Electronically Conductive Vanadate Glasses for Resistive Plate Chamber Particle Detectors, International Journal Of Applied Glass Science, 6, 26, 2015.</a:t>
            </a:r>
          </a:p>
          <a:p>
            <a:r>
              <a:rPr lang="en-US" sz="1050" dirty="0">
                <a:latin typeface="Arial"/>
                <a:cs typeface="Arial"/>
              </a:rPr>
              <a:t>B. Freund, </a:t>
            </a:r>
            <a:r>
              <a:rPr lang="en-US" sz="1050" dirty="0" err="1">
                <a:latin typeface="Arial"/>
                <a:cs typeface="Arial"/>
              </a:rPr>
              <a:t>et.al</a:t>
            </a:r>
            <a:r>
              <a:rPr lang="en-US" sz="1050" dirty="0">
                <a:latin typeface="Arial"/>
                <a:cs typeface="Arial"/>
              </a:rPr>
              <a:t>., DHCAL with minimal absorber: measurements with positrons, JINST 11, P05008, 2016.</a:t>
            </a:r>
          </a:p>
          <a:p>
            <a:r>
              <a:rPr lang="en-US" sz="1050" dirty="0">
                <a:latin typeface="Arial"/>
                <a:cs typeface="Arial"/>
              </a:rPr>
              <a:t>C. Adams, </a:t>
            </a:r>
            <a:r>
              <a:rPr lang="en-US" sz="1050" dirty="0" err="1">
                <a:latin typeface="Arial"/>
                <a:cs typeface="Arial"/>
              </a:rPr>
              <a:t>et.al</a:t>
            </a:r>
            <a:r>
              <a:rPr lang="en-US" sz="1050" dirty="0">
                <a:latin typeface="Arial"/>
                <a:cs typeface="Arial"/>
              </a:rPr>
              <a:t>., Design, construction and commissioning of the Digital Hadron Calorimeter — DHCAL, JINST 11, P07007, 2016.</a:t>
            </a:r>
          </a:p>
          <a:p>
            <a:r>
              <a:rPr lang="en-US" sz="1050" dirty="0">
                <a:latin typeface="Arial"/>
                <a:cs typeface="Arial"/>
              </a:rPr>
              <a:t>M. </a:t>
            </a:r>
            <a:r>
              <a:rPr lang="en-US" sz="1050" dirty="0" err="1">
                <a:latin typeface="Arial"/>
                <a:cs typeface="Arial"/>
              </a:rPr>
              <a:t>Chefdeville</a:t>
            </a:r>
            <a:r>
              <a:rPr lang="en-US" sz="1050" dirty="0">
                <a:latin typeface="Arial"/>
                <a:cs typeface="Arial"/>
              </a:rPr>
              <a:t>, </a:t>
            </a:r>
            <a:r>
              <a:rPr lang="en-US" sz="1050" dirty="0" err="1">
                <a:latin typeface="Arial"/>
                <a:cs typeface="Arial"/>
              </a:rPr>
              <a:t>et.al</a:t>
            </a:r>
            <a:r>
              <a:rPr lang="en-US" sz="1050" dirty="0">
                <a:latin typeface="Arial"/>
                <a:cs typeface="Arial"/>
              </a:rPr>
              <a:t>., Analysis of </a:t>
            </a:r>
            <a:r>
              <a:rPr lang="en-US" sz="1050" dirty="0" err="1">
                <a:latin typeface="Arial"/>
                <a:cs typeface="Arial"/>
              </a:rPr>
              <a:t>testbeam</a:t>
            </a:r>
            <a:r>
              <a:rPr lang="en-US" sz="1050" dirty="0">
                <a:latin typeface="Arial"/>
                <a:cs typeface="Arial"/>
              </a:rPr>
              <a:t> data of the highly granular RPC-steel CALICE digital hadron calorimeter and validation of Geant4 Monte Carlo models, </a:t>
            </a:r>
            <a:r>
              <a:rPr lang="en-US" sz="1050" dirty="0" err="1">
                <a:latin typeface="Arial"/>
                <a:cs typeface="Arial"/>
              </a:rPr>
              <a:t>Nucl</a:t>
            </a:r>
            <a:r>
              <a:rPr lang="en-US" sz="1050" dirty="0">
                <a:latin typeface="Arial"/>
                <a:cs typeface="Arial"/>
              </a:rPr>
              <a:t>. Instr. And Meth. A 939, 89, 2019.</a:t>
            </a:r>
          </a:p>
          <a:p>
            <a:r>
              <a:rPr lang="en-US" sz="1050" dirty="0">
                <a:latin typeface="Arial"/>
                <a:cs typeface="Arial"/>
              </a:rPr>
              <a:t>M. </a:t>
            </a:r>
            <a:r>
              <a:rPr lang="en-US" sz="1050" dirty="0" err="1">
                <a:latin typeface="Arial"/>
                <a:cs typeface="Arial"/>
              </a:rPr>
              <a:t>Tosun</a:t>
            </a:r>
            <a:r>
              <a:rPr lang="en-US" sz="1050" dirty="0">
                <a:latin typeface="Arial"/>
                <a:cs typeface="Arial"/>
              </a:rPr>
              <a:t> </a:t>
            </a:r>
            <a:r>
              <a:rPr lang="en-US" sz="1050" dirty="0" err="1">
                <a:latin typeface="Arial"/>
                <a:cs typeface="Arial"/>
              </a:rPr>
              <a:t>et.al</a:t>
            </a:r>
            <a:r>
              <a:rPr lang="en-US" sz="1050" dirty="0">
                <a:latin typeface="Arial"/>
                <a:cs typeface="Arial"/>
              </a:rPr>
              <a:t>., Development of hybrid resistive plate chambers, </a:t>
            </a:r>
            <a:r>
              <a:rPr lang="en-US" sz="1050" dirty="0" err="1">
                <a:latin typeface="Arial"/>
                <a:cs typeface="Arial"/>
              </a:rPr>
              <a:t>Nucl</a:t>
            </a:r>
            <a:r>
              <a:rPr lang="en-US" sz="1050" dirty="0">
                <a:latin typeface="Arial"/>
                <a:cs typeface="Arial"/>
              </a:rPr>
              <a:t>. </a:t>
            </a:r>
            <a:r>
              <a:rPr lang="en-US" sz="1050" dirty="0" err="1">
                <a:latin typeface="Arial"/>
                <a:cs typeface="Arial"/>
              </a:rPr>
              <a:t>Instrum</a:t>
            </a:r>
            <a:r>
              <a:rPr lang="en-US" sz="1050" dirty="0">
                <a:latin typeface="Arial"/>
                <a:cs typeface="Arial"/>
              </a:rPr>
              <a:t>. And Meth. A 1054, 168448, 2023.</a:t>
            </a:r>
          </a:p>
          <a:p>
            <a:r>
              <a:rPr lang="en-US" sz="1050" dirty="0">
                <a:latin typeface="Arial"/>
                <a:cs typeface="Arial"/>
              </a:rPr>
              <a:t>E. </a:t>
            </a:r>
            <a:r>
              <a:rPr lang="en-US" sz="1050" dirty="0" err="1">
                <a:latin typeface="Arial"/>
                <a:cs typeface="Arial"/>
              </a:rPr>
              <a:t>Tiras</a:t>
            </a:r>
            <a:r>
              <a:rPr lang="en-US" sz="1050" dirty="0">
                <a:latin typeface="Arial"/>
                <a:cs typeface="Arial"/>
              </a:rPr>
              <a:t> </a:t>
            </a:r>
            <a:r>
              <a:rPr lang="en-US" sz="1050" dirty="0" err="1">
                <a:latin typeface="Arial"/>
                <a:cs typeface="Arial"/>
              </a:rPr>
              <a:t>et.al</a:t>
            </a:r>
            <a:r>
              <a:rPr lang="en-US" sz="1050" dirty="0">
                <a:latin typeface="Arial"/>
                <a:cs typeface="Arial"/>
              </a:rPr>
              <a:t>.</a:t>
            </a:r>
            <a:r>
              <a:rPr lang="en-US" sz="1050" dirty="0">
                <a:latin typeface="Arial" panose="020B0604020202020204" pitchFamily="34" charset="0"/>
                <a:cs typeface="Arial" panose="020B0604020202020204" pitchFamily="34" charset="0"/>
              </a:rPr>
              <a:t>, Characterization of photomultiplier tubes in a novel operation mode for Secondary Emission Ionization Calorimetry, JINST 11, P10004, 2016.</a:t>
            </a:r>
          </a:p>
          <a:p>
            <a:r>
              <a:rPr lang="en-US" sz="1050" dirty="0">
                <a:latin typeface="Arial" panose="020B0604020202020204" pitchFamily="34" charset="0"/>
                <a:cs typeface="Arial" panose="020B0604020202020204" pitchFamily="34" charset="0"/>
              </a:rPr>
              <a:t>B. Bilki </a:t>
            </a:r>
            <a:r>
              <a:rPr lang="en-US" sz="1050" dirty="0" err="1">
                <a:latin typeface="Arial" panose="020B0604020202020204" pitchFamily="34" charset="0"/>
                <a:cs typeface="Arial" panose="020B0604020202020204" pitchFamily="34" charset="0"/>
              </a:rPr>
              <a:t>et.al</a:t>
            </a:r>
            <a:r>
              <a:rPr lang="en-US" sz="1050" dirty="0">
                <a:latin typeface="Arial" panose="020B0604020202020204" pitchFamily="34" charset="0"/>
                <a:cs typeface="Arial" panose="020B0604020202020204" pitchFamily="34" charset="0"/>
              </a:rPr>
              <a:t>., Secondary Emission Calorimetry, Instruments, 6 48, 2022.</a:t>
            </a:r>
          </a:p>
          <a:p>
            <a:endParaRPr lang="en-US" sz="1050" dirty="0">
              <a:latin typeface="Arial"/>
              <a:cs typeface="Arial"/>
            </a:endParaRPr>
          </a:p>
          <a:p>
            <a:endParaRPr lang="en-US" sz="1050" dirty="0">
              <a:latin typeface="Arial"/>
              <a:cs typeface="Arial"/>
            </a:endParaRPr>
          </a:p>
        </p:txBody>
      </p:sp>
    </p:spTree>
    <p:extLst>
      <p:ext uri="{BB962C8B-B14F-4D97-AF65-F5344CB8AC3E}">
        <p14:creationId xmlns:p14="http://schemas.microsoft.com/office/powerpoint/2010/main" val="3381385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D65C33-7CD8-784B-8BEF-FD76D8F1B892}"/>
              </a:ext>
            </a:extLst>
          </p:cNvPr>
          <p:cNvSpPr>
            <a:spLocks noGrp="1"/>
          </p:cNvSpPr>
          <p:nvPr>
            <p:ph type="sldNum" sz="quarter" idx="12"/>
          </p:nvPr>
        </p:nvSpPr>
        <p:spPr/>
        <p:txBody>
          <a:bodyPr/>
          <a:lstStyle/>
          <a:p>
            <a:fld id="{59AB3DCC-C22A-474B-ABC6-24314382D7F2}" type="slidenum">
              <a:rPr lang="en-US" altLang="en-US" smtClean="0"/>
              <a:pPr/>
              <a:t>4</a:t>
            </a:fld>
            <a:endParaRPr lang="en-US" altLang="en-US"/>
          </a:p>
        </p:txBody>
      </p:sp>
      <p:sp>
        <p:nvSpPr>
          <p:cNvPr id="3" name="TextBox 2">
            <a:extLst>
              <a:ext uri="{FF2B5EF4-FFF2-40B4-BE49-F238E27FC236}">
                <a16:creationId xmlns:a16="http://schemas.microsoft.com/office/drawing/2014/main" id="{0A8D43C9-7196-C746-9A48-1DB9D85FD363}"/>
              </a:ext>
            </a:extLst>
          </p:cNvPr>
          <p:cNvSpPr txBox="1"/>
          <p:nvPr/>
        </p:nvSpPr>
        <p:spPr>
          <a:xfrm>
            <a:off x="107504" y="135667"/>
            <a:ext cx="4680520" cy="4524315"/>
          </a:xfrm>
          <a:prstGeom prst="rect">
            <a:avLst/>
          </a:prstGeom>
          <a:noFill/>
        </p:spPr>
        <p:txBody>
          <a:bodyPr wrap="square" rtlCol="0">
            <a:spAutoFit/>
          </a:bodyPr>
          <a:lstStyle/>
          <a:p>
            <a:pPr algn="ctr"/>
            <a:r>
              <a:rPr lang="en-US" b="1" dirty="0">
                <a:solidFill>
                  <a:srgbClr val="000090"/>
                </a:solidFill>
                <a:latin typeface="Arial" panose="020B0604020202020204" pitchFamily="34" charset="0"/>
                <a:cs typeface="Arial" panose="020B0604020202020204" pitchFamily="34" charset="0"/>
              </a:rPr>
              <a:t>Development of the </a:t>
            </a:r>
          </a:p>
          <a:p>
            <a:pPr algn="ctr"/>
            <a:r>
              <a:rPr lang="en-US" b="1" dirty="0">
                <a:solidFill>
                  <a:srgbClr val="000090"/>
                </a:solidFill>
                <a:latin typeface="Arial" panose="020B0604020202020204" pitchFamily="34" charset="0"/>
                <a:cs typeface="Arial" panose="020B0604020202020204" pitchFamily="34" charset="0"/>
              </a:rPr>
              <a:t>Digital Hadron Calorimeter</a:t>
            </a:r>
          </a:p>
          <a:p>
            <a:endParaRPr lang="en-US" dirty="0">
              <a:solidFill>
                <a:srgbClr val="000090"/>
              </a:solidFill>
            </a:endParaRPr>
          </a:p>
          <a:p>
            <a:pPr marL="214308" indent="-214308">
              <a:buFontTx/>
              <a:buChar char="-"/>
            </a:pPr>
            <a:r>
              <a:rPr lang="en-US" dirty="0">
                <a:solidFill>
                  <a:srgbClr val="000090"/>
                </a:solidFill>
              </a:rPr>
              <a:t>Develop a tracking Hadron Calorimeter</a:t>
            </a:r>
          </a:p>
          <a:p>
            <a:pPr marL="214308" indent="-214308">
              <a:buFontTx/>
              <a:buChar char="-"/>
            </a:pPr>
            <a:r>
              <a:rPr lang="en-US" dirty="0">
                <a:solidFill>
                  <a:srgbClr val="000090"/>
                </a:solidFill>
              </a:rPr>
              <a:t>Implement digital readout (1-bit) to maximize the number of readout channels</a:t>
            </a:r>
          </a:p>
          <a:p>
            <a:pPr marL="214308" indent="-214308">
              <a:buFontTx/>
              <a:buChar char="-"/>
            </a:pPr>
            <a:r>
              <a:rPr lang="en-US" dirty="0">
                <a:solidFill>
                  <a:srgbClr val="000090"/>
                </a:solidFill>
              </a:rPr>
              <a:t>Place the front-end electronics in the detector</a:t>
            </a:r>
          </a:p>
          <a:p>
            <a:pPr marL="214308" indent="-214308">
              <a:buFontTx/>
              <a:buChar char="-"/>
            </a:pPr>
            <a:endParaRPr lang="en-US" dirty="0">
              <a:solidFill>
                <a:srgbClr val="000090"/>
              </a:solidFill>
            </a:endParaRPr>
          </a:p>
          <a:p>
            <a:r>
              <a:rPr lang="en-US" dirty="0">
                <a:solidFill>
                  <a:srgbClr val="000090"/>
                </a:solidFill>
              </a:rPr>
              <a:t>The active medium should:</a:t>
            </a:r>
          </a:p>
          <a:p>
            <a:endParaRPr lang="en-US" dirty="0">
              <a:solidFill>
                <a:srgbClr val="000090"/>
              </a:solidFill>
            </a:endParaRPr>
          </a:p>
          <a:p>
            <a:pPr marL="214308" indent="-214308">
              <a:buFontTx/>
              <a:buChar char="-"/>
            </a:pPr>
            <a:r>
              <a:rPr lang="en-US" dirty="0">
                <a:solidFill>
                  <a:srgbClr val="000090"/>
                </a:solidFill>
              </a:rPr>
              <a:t>Be planar and scalable to large sizes</a:t>
            </a:r>
          </a:p>
          <a:p>
            <a:pPr marL="214308" indent="-214308">
              <a:buFontTx/>
              <a:buChar char="-"/>
            </a:pPr>
            <a:r>
              <a:rPr lang="en-US" dirty="0">
                <a:solidFill>
                  <a:srgbClr val="000090"/>
                </a:solidFill>
              </a:rPr>
              <a:t>Not necessarily be proportional (only yes/no for the traversing particle)</a:t>
            </a:r>
          </a:p>
          <a:p>
            <a:pPr marL="214308" indent="-214308">
              <a:buFontTx/>
              <a:buChar char="-"/>
            </a:pPr>
            <a:r>
              <a:rPr lang="en-US" dirty="0">
                <a:solidFill>
                  <a:srgbClr val="000090"/>
                </a:solidFill>
              </a:rPr>
              <a:t>Be easy to construct, robust, reliable, easy to operate, … </a:t>
            </a:r>
          </a:p>
        </p:txBody>
      </p:sp>
      <p:sp>
        <p:nvSpPr>
          <p:cNvPr id="4" name="Right Arrow 3">
            <a:extLst>
              <a:ext uri="{FF2B5EF4-FFF2-40B4-BE49-F238E27FC236}">
                <a16:creationId xmlns:a16="http://schemas.microsoft.com/office/drawing/2014/main" id="{AD1C2AB1-37FA-F44A-AD9C-AE102908A59D}"/>
              </a:ext>
            </a:extLst>
          </p:cNvPr>
          <p:cNvSpPr/>
          <p:nvPr/>
        </p:nvSpPr>
        <p:spPr>
          <a:xfrm>
            <a:off x="215516" y="4831163"/>
            <a:ext cx="972108" cy="16201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129E4E9-A28A-9B41-B9C8-60276319E103}"/>
              </a:ext>
            </a:extLst>
          </p:cNvPr>
          <p:cNvSpPr txBox="1"/>
          <p:nvPr/>
        </p:nvSpPr>
        <p:spPr>
          <a:xfrm>
            <a:off x="1403649" y="4731990"/>
            <a:ext cx="2839239" cy="369332"/>
          </a:xfrm>
          <a:prstGeom prst="rect">
            <a:avLst/>
          </a:prstGeom>
          <a:noFill/>
        </p:spPr>
        <p:txBody>
          <a:bodyPr wrap="none" rtlCol="0">
            <a:spAutoFit/>
          </a:bodyPr>
          <a:lstStyle/>
          <a:p>
            <a:r>
              <a:rPr lang="en-US" dirty="0">
                <a:solidFill>
                  <a:srgbClr val="FF0000"/>
                </a:solidFill>
              </a:rPr>
              <a:t>Resistive Plate Chambers</a:t>
            </a:r>
          </a:p>
        </p:txBody>
      </p:sp>
      <p:sp>
        <p:nvSpPr>
          <p:cNvPr id="7" name="Title 1">
            <a:extLst>
              <a:ext uri="{FF2B5EF4-FFF2-40B4-BE49-F238E27FC236}">
                <a16:creationId xmlns:a16="http://schemas.microsoft.com/office/drawing/2014/main" id="{C32E6F99-DC30-EA4C-8048-79745F610E56}"/>
              </a:ext>
            </a:extLst>
          </p:cNvPr>
          <p:cNvSpPr txBox="1">
            <a:spLocks/>
          </p:cNvSpPr>
          <p:nvPr/>
        </p:nvSpPr>
        <p:spPr>
          <a:xfrm>
            <a:off x="4976804" y="11450"/>
            <a:ext cx="3915112" cy="525973"/>
          </a:xfrm>
          <a:prstGeom prst="rect">
            <a:avLst/>
          </a:prstGeom>
        </p:spPr>
        <p:txBody>
          <a:bodyPr>
            <a:normAutofit fontScale="92500"/>
          </a:bodyPr>
          <a:lstStyle>
            <a:lvl1pPr algn="l" defTabSz="342892" rtl="0" eaLnBrk="1" fontAlgn="base" hangingPunct="1">
              <a:spcBef>
                <a:spcPct val="0"/>
              </a:spcBef>
              <a:spcAft>
                <a:spcPct val="0"/>
              </a:spcAft>
              <a:defRPr sz="1950" b="1" kern="1200">
                <a:solidFill>
                  <a:srgbClr val="666B66"/>
                </a:solidFill>
                <a:latin typeface="Trebuchet MS"/>
                <a:ea typeface="ＭＳ Ｐゴシック" pitchFamily="-112" charset="-128"/>
                <a:cs typeface="Trebuchet MS"/>
              </a:defRPr>
            </a:lvl1pPr>
            <a:lvl2pPr algn="l" defTabSz="342892" rtl="0" eaLnBrk="1" fontAlgn="base" hangingPunct="1">
              <a:spcBef>
                <a:spcPct val="0"/>
              </a:spcBef>
              <a:spcAft>
                <a:spcPct val="0"/>
              </a:spcAft>
              <a:defRPr sz="1950" b="1">
                <a:solidFill>
                  <a:srgbClr val="666B66"/>
                </a:solidFill>
                <a:latin typeface="Trebuchet MS" pitchFamily="-112" charset="0"/>
                <a:ea typeface="ＭＳ Ｐゴシック" pitchFamily="-112" charset="-128"/>
              </a:defRPr>
            </a:lvl2pPr>
            <a:lvl3pPr algn="l" defTabSz="342892" rtl="0" eaLnBrk="1" fontAlgn="base" hangingPunct="1">
              <a:spcBef>
                <a:spcPct val="0"/>
              </a:spcBef>
              <a:spcAft>
                <a:spcPct val="0"/>
              </a:spcAft>
              <a:defRPr sz="1950" b="1">
                <a:solidFill>
                  <a:srgbClr val="666B66"/>
                </a:solidFill>
                <a:latin typeface="Trebuchet MS" pitchFamily="-112" charset="0"/>
                <a:ea typeface="ＭＳ Ｐゴシック" pitchFamily="-112" charset="-128"/>
              </a:defRPr>
            </a:lvl3pPr>
            <a:lvl4pPr algn="l" defTabSz="342892" rtl="0" eaLnBrk="1" fontAlgn="base" hangingPunct="1">
              <a:spcBef>
                <a:spcPct val="0"/>
              </a:spcBef>
              <a:spcAft>
                <a:spcPct val="0"/>
              </a:spcAft>
              <a:defRPr sz="1950" b="1">
                <a:solidFill>
                  <a:srgbClr val="666B66"/>
                </a:solidFill>
                <a:latin typeface="Trebuchet MS" pitchFamily="-112" charset="0"/>
                <a:ea typeface="ＭＳ Ｐゴシック" pitchFamily="-112" charset="-128"/>
              </a:defRPr>
            </a:lvl4pPr>
            <a:lvl5pPr algn="l" defTabSz="342892" rtl="0" eaLnBrk="1" fontAlgn="base" hangingPunct="1">
              <a:spcBef>
                <a:spcPct val="0"/>
              </a:spcBef>
              <a:spcAft>
                <a:spcPct val="0"/>
              </a:spcAft>
              <a:defRPr sz="1950" b="1">
                <a:solidFill>
                  <a:srgbClr val="666B66"/>
                </a:solidFill>
                <a:latin typeface="Trebuchet MS" pitchFamily="-112" charset="0"/>
                <a:ea typeface="ＭＳ Ｐゴシック" pitchFamily="-112" charset="-128"/>
              </a:defRPr>
            </a:lvl5pPr>
            <a:lvl6pPr marL="342892" algn="l" defTabSz="342892" rtl="0" eaLnBrk="1" fontAlgn="base" hangingPunct="1">
              <a:spcBef>
                <a:spcPct val="0"/>
              </a:spcBef>
              <a:spcAft>
                <a:spcPct val="0"/>
              </a:spcAft>
              <a:defRPr sz="1950" b="1">
                <a:solidFill>
                  <a:schemeClr val="tx2"/>
                </a:solidFill>
                <a:latin typeface="Trebuchet MS" pitchFamily="-112" charset="0"/>
                <a:ea typeface="ＭＳ Ｐゴシック" pitchFamily="-112" charset="-128"/>
              </a:defRPr>
            </a:lvl6pPr>
            <a:lvl7pPr marL="685783" algn="l" defTabSz="342892" rtl="0" eaLnBrk="1" fontAlgn="base" hangingPunct="1">
              <a:spcBef>
                <a:spcPct val="0"/>
              </a:spcBef>
              <a:spcAft>
                <a:spcPct val="0"/>
              </a:spcAft>
              <a:defRPr sz="1950" b="1">
                <a:solidFill>
                  <a:schemeClr val="tx2"/>
                </a:solidFill>
                <a:latin typeface="Trebuchet MS" pitchFamily="-112" charset="0"/>
                <a:ea typeface="ＭＳ Ｐゴシック" pitchFamily="-112" charset="-128"/>
              </a:defRPr>
            </a:lvl7pPr>
            <a:lvl8pPr marL="1028675" algn="l" defTabSz="342892" rtl="0" eaLnBrk="1" fontAlgn="base" hangingPunct="1">
              <a:spcBef>
                <a:spcPct val="0"/>
              </a:spcBef>
              <a:spcAft>
                <a:spcPct val="0"/>
              </a:spcAft>
              <a:defRPr sz="1950" b="1">
                <a:solidFill>
                  <a:schemeClr val="tx2"/>
                </a:solidFill>
                <a:latin typeface="Trebuchet MS" pitchFamily="-112" charset="0"/>
                <a:ea typeface="ＭＳ Ｐゴシック" pitchFamily="-112" charset="-128"/>
              </a:defRPr>
            </a:lvl8pPr>
            <a:lvl9pPr marL="1371566" algn="l" defTabSz="342892" rtl="0" eaLnBrk="1" fontAlgn="base" hangingPunct="1">
              <a:spcBef>
                <a:spcPct val="0"/>
              </a:spcBef>
              <a:spcAft>
                <a:spcPct val="0"/>
              </a:spcAft>
              <a:defRPr sz="1950" b="1">
                <a:solidFill>
                  <a:schemeClr val="tx2"/>
                </a:solidFill>
                <a:latin typeface="Trebuchet MS" pitchFamily="-112" charset="0"/>
                <a:ea typeface="ＭＳ Ｐゴシック" pitchFamily="-112" charset="-128"/>
              </a:defRPr>
            </a:lvl9pPr>
          </a:lstStyle>
          <a:p>
            <a:r>
              <a:rPr lang="en-US" dirty="0">
                <a:latin typeface="Arial" panose="020B0604020202020204" pitchFamily="34" charset="0"/>
                <a:cs typeface="Arial" panose="020B0604020202020204" pitchFamily="34" charset="0"/>
              </a:rPr>
              <a:t>Resistive Plate Chambers (RPCs)</a:t>
            </a:r>
          </a:p>
        </p:txBody>
      </p:sp>
      <p:pic>
        <p:nvPicPr>
          <p:cNvPr id="9" name="Picture 8">
            <a:extLst>
              <a:ext uri="{FF2B5EF4-FFF2-40B4-BE49-F238E27FC236}">
                <a16:creationId xmlns:a16="http://schemas.microsoft.com/office/drawing/2014/main" id="{73FAC356-74C2-BE43-971E-D758C9C5CC7E}"/>
              </a:ext>
            </a:extLst>
          </p:cNvPr>
          <p:cNvPicPr>
            <a:picLocks noChangeAspect="1"/>
          </p:cNvPicPr>
          <p:nvPr/>
        </p:nvPicPr>
        <p:blipFill>
          <a:blip r:embed="rId2"/>
          <a:stretch>
            <a:fillRect/>
          </a:stretch>
        </p:blipFill>
        <p:spPr>
          <a:xfrm>
            <a:off x="4976804" y="705456"/>
            <a:ext cx="3917780" cy="1144452"/>
          </a:xfrm>
          <a:prstGeom prst="rect">
            <a:avLst/>
          </a:prstGeom>
        </p:spPr>
      </p:pic>
      <p:sp>
        <p:nvSpPr>
          <p:cNvPr id="10" name="Rectangle 9">
            <a:extLst>
              <a:ext uri="{FF2B5EF4-FFF2-40B4-BE49-F238E27FC236}">
                <a16:creationId xmlns:a16="http://schemas.microsoft.com/office/drawing/2014/main" id="{9274620C-B7F4-434C-B985-AD25AA0F32F5}"/>
              </a:ext>
            </a:extLst>
          </p:cNvPr>
          <p:cNvSpPr/>
          <p:nvPr/>
        </p:nvSpPr>
        <p:spPr>
          <a:xfrm>
            <a:off x="5124676" y="1942430"/>
            <a:ext cx="3767240" cy="2862322"/>
          </a:xfrm>
          <a:prstGeom prst="rect">
            <a:avLst/>
          </a:prstGeom>
        </p:spPr>
        <p:txBody>
          <a:bodyPr wrap="square">
            <a:spAutoFit/>
          </a:bodyPr>
          <a:lstStyle/>
          <a:p>
            <a:r>
              <a:rPr lang="en-US" dirty="0">
                <a:solidFill>
                  <a:srgbClr val="FF0000"/>
                </a:solidFill>
              </a:rPr>
              <a:t>Gas:</a:t>
            </a:r>
            <a:r>
              <a:rPr lang="en-US" dirty="0">
                <a:solidFill>
                  <a:srgbClr val="10253F"/>
                </a:solidFill>
              </a:rPr>
              <a:t> </a:t>
            </a:r>
            <a:r>
              <a:rPr lang="en-US" dirty="0" err="1">
                <a:solidFill>
                  <a:srgbClr val="10253F"/>
                </a:solidFill>
              </a:rPr>
              <a:t>Tetrafluorethane</a:t>
            </a:r>
            <a:r>
              <a:rPr lang="en-US" dirty="0">
                <a:solidFill>
                  <a:srgbClr val="10253F"/>
                </a:solidFill>
              </a:rPr>
              <a:t> (R134A) : </a:t>
            </a:r>
            <a:r>
              <a:rPr lang="en-US" dirty="0" err="1">
                <a:solidFill>
                  <a:srgbClr val="10253F"/>
                </a:solidFill>
              </a:rPr>
              <a:t>Isobutane</a:t>
            </a:r>
            <a:r>
              <a:rPr lang="en-US" dirty="0">
                <a:solidFill>
                  <a:srgbClr val="10253F"/>
                </a:solidFill>
              </a:rPr>
              <a:t> : </a:t>
            </a:r>
            <a:r>
              <a:rPr lang="en-US" dirty="0" err="1">
                <a:solidFill>
                  <a:srgbClr val="10253F"/>
                </a:solidFill>
              </a:rPr>
              <a:t>Sulfurhexafluoride</a:t>
            </a:r>
            <a:r>
              <a:rPr lang="en-US" dirty="0">
                <a:solidFill>
                  <a:srgbClr val="10253F"/>
                </a:solidFill>
              </a:rPr>
              <a:t> (SF</a:t>
            </a:r>
            <a:r>
              <a:rPr lang="en-US" baseline="-25000" dirty="0">
                <a:solidFill>
                  <a:srgbClr val="10253F"/>
                </a:solidFill>
              </a:rPr>
              <a:t>6</a:t>
            </a:r>
            <a:r>
              <a:rPr lang="en-US" dirty="0">
                <a:solidFill>
                  <a:srgbClr val="10253F"/>
                </a:solidFill>
              </a:rPr>
              <a:t>) with the following ratios 94.5 : 5.0 : 0.5 </a:t>
            </a:r>
          </a:p>
          <a:p>
            <a:endParaRPr lang="en-US" dirty="0">
              <a:solidFill>
                <a:srgbClr val="10253F"/>
              </a:solidFill>
            </a:endParaRPr>
          </a:p>
          <a:p>
            <a:r>
              <a:rPr lang="en-US" dirty="0">
                <a:solidFill>
                  <a:srgbClr val="FF0000"/>
                </a:solidFill>
              </a:rPr>
              <a:t>High Voltage:</a:t>
            </a:r>
            <a:r>
              <a:rPr lang="en-US" dirty="0">
                <a:solidFill>
                  <a:srgbClr val="10253F"/>
                </a:solidFill>
              </a:rPr>
              <a:t> 6.3 kV (nominal)</a:t>
            </a:r>
          </a:p>
          <a:p>
            <a:endParaRPr lang="en-US" dirty="0">
              <a:solidFill>
                <a:srgbClr val="10253F"/>
              </a:solidFill>
            </a:endParaRPr>
          </a:p>
          <a:p>
            <a:r>
              <a:rPr lang="en-US" dirty="0">
                <a:solidFill>
                  <a:srgbClr val="FF0000"/>
                </a:solidFill>
              </a:rPr>
              <a:t>Average efficiency:</a:t>
            </a:r>
            <a:r>
              <a:rPr lang="en-US" dirty="0">
                <a:solidFill>
                  <a:srgbClr val="10253F"/>
                </a:solidFill>
              </a:rPr>
              <a:t> 96 %</a:t>
            </a:r>
          </a:p>
          <a:p>
            <a:endParaRPr lang="en-US" dirty="0">
              <a:solidFill>
                <a:srgbClr val="10253F"/>
              </a:solidFill>
            </a:endParaRPr>
          </a:p>
          <a:p>
            <a:r>
              <a:rPr lang="en-US" dirty="0">
                <a:solidFill>
                  <a:srgbClr val="FF0000"/>
                </a:solidFill>
              </a:rPr>
              <a:t>Average pad multiplicity:</a:t>
            </a:r>
            <a:r>
              <a:rPr lang="en-US" dirty="0">
                <a:solidFill>
                  <a:srgbClr val="10253F"/>
                </a:solidFill>
              </a:rPr>
              <a:t> 1.6</a:t>
            </a:r>
          </a:p>
        </p:txBody>
      </p:sp>
    </p:spTree>
    <p:extLst>
      <p:ext uri="{BB962C8B-B14F-4D97-AF65-F5344CB8AC3E}">
        <p14:creationId xmlns:p14="http://schemas.microsoft.com/office/powerpoint/2010/main" val="572890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890FDF4-22FC-454B-A3FE-96885F107459}"/>
              </a:ext>
            </a:extLst>
          </p:cNvPr>
          <p:cNvSpPr txBox="1">
            <a:spLocks/>
          </p:cNvSpPr>
          <p:nvPr/>
        </p:nvSpPr>
        <p:spPr bwMode="auto">
          <a:xfrm>
            <a:off x="224218" y="-49596"/>
            <a:ext cx="3970779" cy="60912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lvl1pPr algn="l" defTabSz="342892" rtl="0" eaLnBrk="1" fontAlgn="base" hangingPunct="1">
              <a:spcBef>
                <a:spcPct val="0"/>
              </a:spcBef>
              <a:spcAft>
                <a:spcPct val="0"/>
              </a:spcAft>
              <a:defRPr sz="1950" b="1" kern="1200">
                <a:solidFill>
                  <a:srgbClr val="666B66"/>
                </a:solidFill>
                <a:latin typeface="Trebuchet MS"/>
                <a:ea typeface="ＭＳ Ｐゴシック" pitchFamily="-112" charset="-128"/>
                <a:cs typeface="Trebuchet MS"/>
              </a:defRPr>
            </a:lvl1pPr>
            <a:lvl2pPr algn="l" defTabSz="342892" rtl="0" eaLnBrk="1" fontAlgn="base" hangingPunct="1">
              <a:spcBef>
                <a:spcPct val="0"/>
              </a:spcBef>
              <a:spcAft>
                <a:spcPct val="0"/>
              </a:spcAft>
              <a:defRPr sz="1950" b="1">
                <a:solidFill>
                  <a:srgbClr val="666B66"/>
                </a:solidFill>
                <a:latin typeface="Trebuchet MS" pitchFamily="-112" charset="0"/>
                <a:ea typeface="ＭＳ Ｐゴシック" pitchFamily="-112" charset="-128"/>
              </a:defRPr>
            </a:lvl2pPr>
            <a:lvl3pPr algn="l" defTabSz="342892" rtl="0" eaLnBrk="1" fontAlgn="base" hangingPunct="1">
              <a:spcBef>
                <a:spcPct val="0"/>
              </a:spcBef>
              <a:spcAft>
                <a:spcPct val="0"/>
              </a:spcAft>
              <a:defRPr sz="1950" b="1">
                <a:solidFill>
                  <a:srgbClr val="666B66"/>
                </a:solidFill>
                <a:latin typeface="Trebuchet MS" pitchFamily="-112" charset="0"/>
                <a:ea typeface="ＭＳ Ｐゴシック" pitchFamily="-112" charset="-128"/>
              </a:defRPr>
            </a:lvl3pPr>
            <a:lvl4pPr algn="l" defTabSz="342892" rtl="0" eaLnBrk="1" fontAlgn="base" hangingPunct="1">
              <a:spcBef>
                <a:spcPct val="0"/>
              </a:spcBef>
              <a:spcAft>
                <a:spcPct val="0"/>
              </a:spcAft>
              <a:defRPr sz="1950" b="1">
                <a:solidFill>
                  <a:srgbClr val="666B66"/>
                </a:solidFill>
                <a:latin typeface="Trebuchet MS" pitchFamily="-112" charset="0"/>
                <a:ea typeface="ＭＳ Ｐゴシック" pitchFamily="-112" charset="-128"/>
              </a:defRPr>
            </a:lvl4pPr>
            <a:lvl5pPr algn="l" defTabSz="342892" rtl="0" eaLnBrk="1" fontAlgn="base" hangingPunct="1">
              <a:spcBef>
                <a:spcPct val="0"/>
              </a:spcBef>
              <a:spcAft>
                <a:spcPct val="0"/>
              </a:spcAft>
              <a:defRPr sz="1950" b="1">
                <a:solidFill>
                  <a:srgbClr val="666B66"/>
                </a:solidFill>
                <a:latin typeface="Trebuchet MS" pitchFamily="-112" charset="0"/>
                <a:ea typeface="ＭＳ Ｐゴシック" pitchFamily="-112" charset="-128"/>
              </a:defRPr>
            </a:lvl5pPr>
            <a:lvl6pPr marL="342892" algn="l" defTabSz="342892" rtl="0" eaLnBrk="1" fontAlgn="base" hangingPunct="1">
              <a:spcBef>
                <a:spcPct val="0"/>
              </a:spcBef>
              <a:spcAft>
                <a:spcPct val="0"/>
              </a:spcAft>
              <a:defRPr sz="1950" b="1">
                <a:solidFill>
                  <a:schemeClr val="tx2"/>
                </a:solidFill>
                <a:latin typeface="Trebuchet MS" pitchFamily="-112" charset="0"/>
                <a:ea typeface="ＭＳ Ｐゴシック" pitchFamily="-112" charset="-128"/>
              </a:defRPr>
            </a:lvl6pPr>
            <a:lvl7pPr marL="685783" algn="l" defTabSz="342892" rtl="0" eaLnBrk="1" fontAlgn="base" hangingPunct="1">
              <a:spcBef>
                <a:spcPct val="0"/>
              </a:spcBef>
              <a:spcAft>
                <a:spcPct val="0"/>
              </a:spcAft>
              <a:defRPr sz="1950" b="1">
                <a:solidFill>
                  <a:schemeClr val="tx2"/>
                </a:solidFill>
                <a:latin typeface="Trebuchet MS" pitchFamily="-112" charset="0"/>
                <a:ea typeface="ＭＳ Ｐゴシック" pitchFamily="-112" charset="-128"/>
              </a:defRPr>
            </a:lvl7pPr>
            <a:lvl8pPr marL="1028675" algn="l" defTabSz="342892" rtl="0" eaLnBrk="1" fontAlgn="base" hangingPunct="1">
              <a:spcBef>
                <a:spcPct val="0"/>
              </a:spcBef>
              <a:spcAft>
                <a:spcPct val="0"/>
              </a:spcAft>
              <a:defRPr sz="1950" b="1">
                <a:solidFill>
                  <a:schemeClr val="tx2"/>
                </a:solidFill>
                <a:latin typeface="Trebuchet MS" pitchFamily="-112" charset="0"/>
                <a:ea typeface="ＭＳ Ｐゴシック" pitchFamily="-112" charset="-128"/>
              </a:defRPr>
            </a:lvl8pPr>
            <a:lvl9pPr marL="1371566" algn="l" defTabSz="342892" rtl="0" eaLnBrk="1" fontAlgn="base" hangingPunct="1">
              <a:spcBef>
                <a:spcPct val="0"/>
              </a:spcBef>
              <a:spcAft>
                <a:spcPct val="0"/>
              </a:spcAft>
              <a:defRPr sz="1950" b="1">
                <a:solidFill>
                  <a:schemeClr val="tx2"/>
                </a:solidFill>
                <a:latin typeface="Trebuchet MS" pitchFamily="-112" charset="0"/>
                <a:ea typeface="ＭＳ Ｐゴシック" pitchFamily="-112" charset="-128"/>
              </a:defRPr>
            </a:lvl9pPr>
          </a:lstStyle>
          <a:p>
            <a:pPr>
              <a:spcAft>
                <a:spcPts val="600"/>
              </a:spcAft>
            </a:pPr>
            <a:r>
              <a:rPr lang="en-US" sz="2800" b="1" kern="1200" dirty="0">
                <a:solidFill>
                  <a:srgbClr val="002060"/>
                </a:solidFill>
                <a:latin typeface="Arial" panose="020B0604020202020204" pitchFamily="34" charset="0"/>
                <a:cs typeface="Arial" panose="020B0604020202020204" pitchFamily="34" charset="0"/>
              </a:rPr>
              <a:t>The DHCAL Prototype</a:t>
            </a:r>
          </a:p>
        </p:txBody>
      </p:sp>
      <p:pic>
        <p:nvPicPr>
          <p:cNvPr id="15" name="Picture 14">
            <a:extLst>
              <a:ext uri="{FF2B5EF4-FFF2-40B4-BE49-F238E27FC236}">
                <a16:creationId xmlns:a16="http://schemas.microsoft.com/office/drawing/2014/main" id="{C6AD761E-ACE4-524F-B8BA-A39B7B461443}"/>
              </a:ext>
            </a:extLst>
          </p:cNvPr>
          <p:cNvPicPr>
            <a:picLocks noChangeAspect="1"/>
          </p:cNvPicPr>
          <p:nvPr/>
        </p:nvPicPr>
        <p:blipFill>
          <a:blip r:embed="rId2"/>
          <a:stretch>
            <a:fillRect/>
          </a:stretch>
        </p:blipFill>
        <p:spPr>
          <a:xfrm>
            <a:off x="3524547" y="732605"/>
            <a:ext cx="5510547" cy="3678289"/>
          </a:xfrm>
          <a:prstGeom prst="rect">
            <a:avLst/>
          </a:prstGeom>
          <a:noFill/>
        </p:spPr>
      </p:pic>
      <p:sp>
        <p:nvSpPr>
          <p:cNvPr id="16" name="Text Box 6">
            <a:extLst>
              <a:ext uri="{FF2B5EF4-FFF2-40B4-BE49-F238E27FC236}">
                <a16:creationId xmlns:a16="http://schemas.microsoft.com/office/drawing/2014/main" id="{E75250E3-A381-5E49-B387-3A37625E1F95}"/>
              </a:ext>
            </a:extLst>
          </p:cNvPr>
          <p:cNvSpPr txBox="1">
            <a:spLocks noChangeArrowheads="1"/>
          </p:cNvSpPr>
          <p:nvPr/>
        </p:nvSpPr>
        <p:spPr bwMode="auto">
          <a:xfrm>
            <a:off x="231850" y="713731"/>
            <a:ext cx="3384376" cy="430629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defTabSz="342892">
              <a:spcBef>
                <a:spcPct val="20000"/>
              </a:spcBef>
              <a:buClr>
                <a:srgbClr val="666B66"/>
              </a:buClr>
            </a:pPr>
            <a:r>
              <a:rPr lang="en-US" sz="1300" b="1" kern="1200" dirty="0">
                <a:solidFill>
                  <a:srgbClr val="002060"/>
                </a:solidFill>
                <a:latin typeface="Arial" panose="020B0604020202020204" pitchFamily="34" charset="0"/>
                <a:ea typeface="ＭＳ Ｐゴシック" pitchFamily="-112" charset="-128"/>
                <a:cs typeface="Arial" panose="020B0604020202020204" pitchFamily="34" charset="0"/>
              </a:rPr>
              <a:t>Description</a:t>
            </a:r>
            <a:endParaRPr lang="en-US" sz="1300" kern="1200" dirty="0">
              <a:solidFill>
                <a:srgbClr val="002060"/>
              </a:solidFill>
              <a:latin typeface="Arial" panose="020B0604020202020204" pitchFamily="34" charset="0"/>
              <a:ea typeface="ＭＳ Ｐゴシック" pitchFamily="-112" charset="-128"/>
              <a:cs typeface="Arial" panose="020B0604020202020204" pitchFamily="34" charset="0"/>
            </a:endParaRPr>
          </a:p>
          <a:p>
            <a:pPr defTabSz="342892">
              <a:spcBef>
                <a:spcPct val="20000"/>
              </a:spcBef>
              <a:buClr>
                <a:srgbClr val="666B66"/>
              </a:buClr>
            </a:pPr>
            <a:r>
              <a:rPr lang="en-US" sz="1300" kern="1200" dirty="0">
                <a:solidFill>
                  <a:srgbClr val="002060"/>
                </a:solidFill>
                <a:latin typeface="Arial" panose="020B0604020202020204" pitchFamily="34" charset="0"/>
                <a:ea typeface="ＭＳ Ｐゴシック" pitchFamily="-112" charset="-128"/>
                <a:cs typeface="Arial" panose="020B0604020202020204" pitchFamily="34" charset="0"/>
              </a:rPr>
              <a:t> Hadronic sampling calorimeter </a:t>
            </a:r>
          </a:p>
          <a:p>
            <a:pPr defTabSz="342892">
              <a:spcBef>
                <a:spcPct val="20000"/>
              </a:spcBef>
              <a:buClr>
                <a:srgbClr val="666B66"/>
              </a:buClr>
            </a:pPr>
            <a:r>
              <a:rPr lang="en-US" sz="1300" kern="1200" dirty="0">
                <a:solidFill>
                  <a:srgbClr val="002060"/>
                </a:solidFill>
                <a:latin typeface="Arial" panose="020B0604020202020204" pitchFamily="34" charset="0"/>
                <a:ea typeface="ＭＳ Ｐゴシック" pitchFamily="-112" charset="-128"/>
                <a:cs typeface="Arial" panose="020B0604020202020204" pitchFamily="34" charset="0"/>
              </a:rPr>
              <a:t> Designed for future electron-positron collider (ILC)</a:t>
            </a:r>
          </a:p>
          <a:p>
            <a:pPr defTabSz="342892">
              <a:spcBef>
                <a:spcPct val="20000"/>
              </a:spcBef>
              <a:buClr>
                <a:srgbClr val="666B66"/>
              </a:buClr>
            </a:pPr>
            <a:r>
              <a:rPr lang="en-US" sz="1300" b="1" kern="1200" dirty="0">
                <a:solidFill>
                  <a:srgbClr val="002060"/>
                </a:solidFill>
                <a:latin typeface="Arial" panose="020B0604020202020204" pitchFamily="34" charset="0"/>
                <a:ea typeface="ＭＳ Ｐゴシック" pitchFamily="-112" charset="-128"/>
                <a:cs typeface="Arial" panose="020B0604020202020204" pitchFamily="34" charset="0"/>
              </a:rPr>
              <a:t> </a:t>
            </a:r>
            <a:r>
              <a:rPr lang="en-US" sz="1300" kern="1200" dirty="0">
                <a:solidFill>
                  <a:srgbClr val="002060"/>
                </a:solidFill>
                <a:latin typeface="Arial" panose="020B0604020202020204" pitchFamily="34" charset="0"/>
                <a:ea typeface="ＭＳ Ｐゴシック" pitchFamily="-112" charset="-128"/>
                <a:cs typeface="Arial" panose="020B0604020202020204" pitchFamily="34" charset="0"/>
              </a:rPr>
              <a:t>54 active layers  (~1 m</a:t>
            </a:r>
            <a:r>
              <a:rPr lang="en-US" sz="1300" kern="1200" baseline="30000" dirty="0">
                <a:solidFill>
                  <a:srgbClr val="002060"/>
                </a:solidFill>
                <a:latin typeface="Arial" panose="020B0604020202020204" pitchFamily="34" charset="0"/>
                <a:ea typeface="ＭＳ Ｐゴシック" pitchFamily="-112" charset="-128"/>
                <a:cs typeface="Arial" panose="020B0604020202020204" pitchFamily="34" charset="0"/>
              </a:rPr>
              <a:t>2</a:t>
            </a:r>
            <a:r>
              <a:rPr lang="en-US" sz="1300" kern="1200" dirty="0">
                <a:solidFill>
                  <a:srgbClr val="002060"/>
                </a:solidFill>
                <a:latin typeface="Arial" panose="020B0604020202020204" pitchFamily="34" charset="0"/>
                <a:ea typeface="ＭＳ Ｐゴシック" pitchFamily="-112" charset="-128"/>
                <a:cs typeface="Arial" panose="020B0604020202020204" pitchFamily="34" charset="0"/>
              </a:rPr>
              <a:t>)</a:t>
            </a:r>
          </a:p>
          <a:p>
            <a:pPr defTabSz="342892">
              <a:spcBef>
                <a:spcPct val="20000"/>
              </a:spcBef>
              <a:buClr>
                <a:srgbClr val="666B66"/>
              </a:buClr>
            </a:pPr>
            <a:r>
              <a:rPr lang="en-US" sz="1300" kern="1200" dirty="0">
                <a:solidFill>
                  <a:srgbClr val="002060"/>
                </a:solidFill>
                <a:latin typeface="Arial" panose="020B0604020202020204" pitchFamily="34" charset="0"/>
                <a:ea typeface="ＭＳ Ｐゴシック" pitchFamily="-112" charset="-128"/>
                <a:cs typeface="Arial" panose="020B0604020202020204" pitchFamily="34" charset="0"/>
              </a:rPr>
              <a:t> Resistive Plate Chambers with 1 x 1 cm</a:t>
            </a:r>
            <a:r>
              <a:rPr lang="en-US" sz="1300" kern="1200" baseline="30000" dirty="0">
                <a:solidFill>
                  <a:srgbClr val="002060"/>
                </a:solidFill>
                <a:latin typeface="Arial" panose="020B0604020202020204" pitchFamily="34" charset="0"/>
                <a:ea typeface="ＭＳ Ｐゴシック" pitchFamily="-112" charset="-128"/>
                <a:cs typeface="Arial" panose="020B0604020202020204" pitchFamily="34" charset="0"/>
              </a:rPr>
              <a:t>2</a:t>
            </a:r>
            <a:r>
              <a:rPr lang="en-US" sz="1300" kern="1200" dirty="0">
                <a:solidFill>
                  <a:srgbClr val="002060"/>
                </a:solidFill>
                <a:latin typeface="Arial" panose="020B0604020202020204" pitchFamily="34" charset="0"/>
                <a:ea typeface="ＭＳ Ｐゴシック" pitchFamily="-112" charset="-128"/>
                <a:cs typeface="Arial" panose="020B0604020202020204" pitchFamily="34" charset="0"/>
              </a:rPr>
              <a:t> pads</a:t>
            </a:r>
          </a:p>
          <a:p>
            <a:pPr defTabSz="342892">
              <a:spcBef>
                <a:spcPct val="20000"/>
              </a:spcBef>
              <a:buClr>
                <a:srgbClr val="666B66"/>
              </a:buClr>
            </a:pPr>
            <a:r>
              <a:rPr lang="en-US" sz="1300" kern="1200" dirty="0">
                <a:solidFill>
                  <a:srgbClr val="002060"/>
                </a:solidFill>
                <a:latin typeface="Arial" panose="020B0604020202020204" pitchFamily="34" charset="0"/>
                <a:ea typeface="ＭＳ Ｐゴシック" pitchFamily="-112" charset="-128"/>
                <a:cs typeface="Arial" panose="020B0604020202020204" pitchFamily="34" charset="0"/>
              </a:rPr>
              <a:t>      → ~500,000 readout channels</a:t>
            </a:r>
          </a:p>
          <a:p>
            <a:pPr defTabSz="342892">
              <a:spcBef>
                <a:spcPct val="20000"/>
              </a:spcBef>
              <a:buClr>
                <a:srgbClr val="666B66"/>
              </a:buClr>
            </a:pPr>
            <a:endParaRPr lang="en-US" sz="1300" kern="1200" dirty="0">
              <a:solidFill>
                <a:srgbClr val="002060"/>
              </a:solidFill>
              <a:latin typeface="Arial" panose="020B0604020202020204" pitchFamily="34" charset="0"/>
              <a:ea typeface="ＭＳ Ｐゴシック" pitchFamily="-112" charset="-128"/>
              <a:cs typeface="Arial" panose="020B0604020202020204" pitchFamily="34" charset="0"/>
            </a:endParaRPr>
          </a:p>
          <a:p>
            <a:pPr defTabSz="342892">
              <a:spcBef>
                <a:spcPct val="20000"/>
              </a:spcBef>
              <a:buClr>
                <a:srgbClr val="666B66"/>
              </a:buClr>
            </a:pPr>
            <a:r>
              <a:rPr lang="en-US" sz="1300" b="1" kern="1200" dirty="0">
                <a:solidFill>
                  <a:srgbClr val="002060"/>
                </a:solidFill>
                <a:latin typeface="Arial" panose="020B0604020202020204" pitchFamily="34" charset="0"/>
                <a:ea typeface="ＭＳ Ｐゴシック" pitchFamily="-112" charset="-128"/>
                <a:cs typeface="Arial" panose="020B0604020202020204" pitchFamily="34" charset="0"/>
              </a:rPr>
              <a:t>Electronic readout</a:t>
            </a:r>
          </a:p>
          <a:p>
            <a:pPr defTabSz="342892">
              <a:spcBef>
                <a:spcPct val="20000"/>
              </a:spcBef>
              <a:buClr>
                <a:srgbClr val="666B66"/>
              </a:buClr>
            </a:pPr>
            <a:r>
              <a:rPr lang="en-US" sz="1300" kern="1200" dirty="0">
                <a:solidFill>
                  <a:srgbClr val="002060"/>
                </a:solidFill>
                <a:latin typeface="Arial" panose="020B0604020202020204" pitchFamily="34" charset="0"/>
                <a:ea typeface="ＭＳ Ｐゴシック" pitchFamily="-112" charset="-128"/>
                <a:cs typeface="Arial" panose="020B0604020202020204" pitchFamily="34" charset="0"/>
              </a:rPr>
              <a:t>  1 – bit (digital)</a:t>
            </a:r>
          </a:p>
          <a:p>
            <a:pPr defTabSz="342892">
              <a:spcBef>
                <a:spcPct val="20000"/>
              </a:spcBef>
              <a:buClr>
                <a:srgbClr val="666B66"/>
              </a:buClr>
            </a:pPr>
            <a:r>
              <a:rPr lang="en-US" sz="1300" kern="1200" dirty="0">
                <a:solidFill>
                  <a:srgbClr val="002060"/>
                </a:solidFill>
                <a:latin typeface="Arial" panose="020B0604020202020204" pitchFamily="34" charset="0"/>
                <a:ea typeface="ＭＳ Ｐゴシック" pitchFamily="-112" charset="-128"/>
                <a:cs typeface="Arial" panose="020B0604020202020204" pitchFamily="34" charset="0"/>
              </a:rPr>
              <a:t>  </a:t>
            </a:r>
          </a:p>
          <a:p>
            <a:pPr defTabSz="342892">
              <a:spcBef>
                <a:spcPct val="20000"/>
              </a:spcBef>
              <a:buClr>
                <a:srgbClr val="666B66"/>
              </a:buClr>
            </a:pPr>
            <a:r>
              <a:rPr lang="en-US" sz="1300" b="1" kern="1200" dirty="0">
                <a:solidFill>
                  <a:srgbClr val="002060"/>
                </a:solidFill>
                <a:latin typeface="Arial" panose="020B0604020202020204" pitchFamily="34" charset="0"/>
                <a:ea typeface="ＭＳ Ｐゴシック" pitchFamily="-112" charset="-128"/>
                <a:cs typeface="Arial" panose="020B0604020202020204" pitchFamily="34" charset="0"/>
              </a:rPr>
              <a:t>Tests at FNAL </a:t>
            </a:r>
          </a:p>
          <a:p>
            <a:pPr defTabSz="342892">
              <a:spcBef>
                <a:spcPct val="20000"/>
              </a:spcBef>
              <a:buClr>
                <a:srgbClr val="666B66"/>
              </a:buClr>
            </a:pPr>
            <a:r>
              <a:rPr lang="en-US" sz="1300" b="1" dirty="0">
                <a:solidFill>
                  <a:srgbClr val="002060"/>
                </a:solidFill>
                <a:latin typeface="Arial" panose="020B0604020202020204" pitchFamily="34" charset="0"/>
                <a:ea typeface="ＭＳ Ｐゴシック" pitchFamily="-112" charset="-128"/>
                <a:cs typeface="Arial" panose="020B0604020202020204" pitchFamily="34" charset="0"/>
              </a:rPr>
              <a:t>	</a:t>
            </a:r>
            <a:r>
              <a:rPr lang="en-US" sz="1300" kern="1200" dirty="0">
                <a:solidFill>
                  <a:srgbClr val="002060"/>
                </a:solidFill>
                <a:latin typeface="Arial" panose="020B0604020202020204" pitchFamily="34" charset="0"/>
                <a:ea typeface="ＭＳ Ｐゴシック" pitchFamily="-112" charset="-128"/>
                <a:cs typeface="Arial" panose="020B0604020202020204" pitchFamily="34" charset="0"/>
              </a:rPr>
              <a:t>with Iron absorber in 2010 – 2011</a:t>
            </a:r>
          </a:p>
          <a:p>
            <a:pPr defTabSz="342892">
              <a:spcBef>
                <a:spcPct val="20000"/>
              </a:spcBef>
              <a:buClr>
                <a:srgbClr val="666B66"/>
              </a:buClr>
            </a:pPr>
            <a:r>
              <a:rPr lang="en-US" sz="1300" dirty="0">
                <a:solidFill>
                  <a:srgbClr val="002060"/>
                </a:solidFill>
                <a:latin typeface="Arial" panose="020B0604020202020204" pitchFamily="34" charset="0"/>
                <a:ea typeface="ＭＳ Ｐゴシック" pitchFamily="-112" charset="-128"/>
                <a:cs typeface="Arial" panose="020B0604020202020204" pitchFamily="34" charset="0"/>
              </a:rPr>
              <a:t>	</a:t>
            </a:r>
            <a:r>
              <a:rPr lang="en-US" sz="1300" kern="1200" dirty="0">
                <a:solidFill>
                  <a:srgbClr val="002060"/>
                </a:solidFill>
                <a:latin typeface="Arial" panose="020B0604020202020204" pitchFamily="34" charset="0"/>
                <a:ea typeface="ＭＳ Ｐゴシック" pitchFamily="-112" charset="-128"/>
                <a:cs typeface="Arial" panose="020B0604020202020204" pitchFamily="34" charset="0"/>
              </a:rPr>
              <a:t>with no absorber in 2011</a:t>
            </a:r>
          </a:p>
          <a:p>
            <a:pPr defTabSz="342892">
              <a:spcBef>
                <a:spcPct val="20000"/>
              </a:spcBef>
              <a:buClr>
                <a:srgbClr val="666B66"/>
              </a:buClr>
            </a:pPr>
            <a:endParaRPr lang="en-US" sz="1300" kern="1200" dirty="0">
              <a:solidFill>
                <a:srgbClr val="002060"/>
              </a:solidFill>
              <a:latin typeface="Arial" panose="020B0604020202020204" pitchFamily="34" charset="0"/>
              <a:ea typeface="ＭＳ Ｐゴシック" pitchFamily="-112" charset="-128"/>
              <a:cs typeface="Arial" panose="020B0604020202020204" pitchFamily="34" charset="0"/>
            </a:endParaRPr>
          </a:p>
          <a:p>
            <a:pPr defTabSz="342892">
              <a:spcBef>
                <a:spcPct val="20000"/>
              </a:spcBef>
              <a:buClr>
                <a:srgbClr val="666B66"/>
              </a:buClr>
            </a:pPr>
            <a:r>
              <a:rPr lang="en-US" sz="1300" b="1" kern="1200" dirty="0">
                <a:solidFill>
                  <a:srgbClr val="002060"/>
                </a:solidFill>
                <a:latin typeface="Arial" panose="020B0604020202020204" pitchFamily="34" charset="0"/>
                <a:ea typeface="ＭＳ Ｐゴシック" pitchFamily="-112" charset="-128"/>
                <a:cs typeface="Arial" panose="020B0604020202020204" pitchFamily="34" charset="0"/>
              </a:rPr>
              <a:t>Tests at CERN </a:t>
            </a:r>
          </a:p>
          <a:p>
            <a:pPr defTabSz="342892">
              <a:spcBef>
                <a:spcPct val="20000"/>
              </a:spcBef>
              <a:buClr>
                <a:srgbClr val="666B66"/>
              </a:buClr>
            </a:pPr>
            <a:r>
              <a:rPr lang="en-US" sz="1300" b="1" dirty="0">
                <a:solidFill>
                  <a:srgbClr val="002060"/>
                </a:solidFill>
                <a:latin typeface="Arial" panose="020B0604020202020204" pitchFamily="34" charset="0"/>
                <a:ea typeface="ＭＳ Ｐゴシック" pitchFamily="-112" charset="-128"/>
                <a:cs typeface="Arial" panose="020B0604020202020204" pitchFamily="34" charset="0"/>
              </a:rPr>
              <a:t>	</a:t>
            </a:r>
            <a:r>
              <a:rPr lang="en-US" sz="1300" kern="1200" dirty="0">
                <a:solidFill>
                  <a:srgbClr val="002060"/>
                </a:solidFill>
                <a:latin typeface="Arial" panose="020B0604020202020204" pitchFamily="34" charset="0"/>
                <a:ea typeface="ＭＳ Ｐゴシック" pitchFamily="-112" charset="-128"/>
                <a:cs typeface="Arial" panose="020B0604020202020204" pitchFamily="34" charset="0"/>
              </a:rPr>
              <a:t>with Tungsten absorber in 2012</a:t>
            </a:r>
          </a:p>
        </p:txBody>
      </p:sp>
      <p:sp>
        <p:nvSpPr>
          <p:cNvPr id="2" name="Slide Number Placeholder 1">
            <a:extLst>
              <a:ext uri="{FF2B5EF4-FFF2-40B4-BE49-F238E27FC236}">
                <a16:creationId xmlns:a16="http://schemas.microsoft.com/office/drawing/2014/main" id="{89806B9C-C96E-6E40-BDE0-1A304DE6BE54}"/>
              </a:ext>
            </a:extLst>
          </p:cNvPr>
          <p:cNvSpPr>
            <a:spLocks noGrp="1"/>
          </p:cNvSpPr>
          <p:nvPr>
            <p:ph type="sldNum" sz="quarter" idx="12"/>
          </p:nvPr>
        </p:nvSpPr>
        <p:spPr>
          <a:xfrm>
            <a:off x="6858000" y="4869657"/>
            <a:ext cx="2133600" cy="273844"/>
          </a:xfrm>
        </p:spPr>
        <p:txBody>
          <a:bodyPr vert="horz" wrap="square" lIns="91440" tIns="45720" rIns="91440" bIns="45720" numCol="1" anchor="ctr" anchorCtr="0" compatLnSpc="1">
            <a:prstTxWarp prst="textNoShape">
              <a:avLst/>
            </a:prstTxWarp>
            <a:normAutofit/>
          </a:bodyPr>
          <a:lstStyle/>
          <a:p>
            <a:pPr>
              <a:spcAft>
                <a:spcPts val="600"/>
              </a:spcAft>
            </a:pPr>
            <a:fld id="{59AB3DCC-C22A-474B-ABC6-24314382D7F2}" type="slidenum">
              <a:rPr lang="en-US" altLang="en-US" kern="1200">
                <a:latin typeface="Calibri" charset="0"/>
                <a:ea typeface="ＭＳ Ｐゴシック" charset="-128"/>
                <a:cs typeface="+mn-cs"/>
              </a:rPr>
              <a:pPr>
                <a:spcAft>
                  <a:spcPts val="600"/>
                </a:spcAft>
              </a:pPr>
              <a:t>5</a:t>
            </a:fld>
            <a:endParaRPr lang="en-US" altLang="en-US" kern="1200">
              <a:latin typeface="Calibri" charset="0"/>
              <a:ea typeface="ＭＳ Ｐゴシック" charset="-128"/>
              <a:cs typeface="+mn-cs"/>
            </a:endParaRPr>
          </a:p>
        </p:txBody>
      </p:sp>
    </p:spTree>
    <p:extLst>
      <p:ext uri="{BB962C8B-B14F-4D97-AF65-F5344CB8AC3E}">
        <p14:creationId xmlns:p14="http://schemas.microsoft.com/office/powerpoint/2010/main" val="3446231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4878F4-76C5-BF44-B49E-8A6A004923FA}"/>
              </a:ext>
            </a:extLst>
          </p:cNvPr>
          <p:cNvSpPr>
            <a:spLocks noGrp="1"/>
          </p:cNvSpPr>
          <p:nvPr>
            <p:ph type="sldNum" sz="quarter" idx="12"/>
          </p:nvPr>
        </p:nvSpPr>
        <p:spPr/>
        <p:txBody>
          <a:bodyPr/>
          <a:lstStyle/>
          <a:p>
            <a:fld id="{59AB3DCC-C22A-474B-ABC6-24314382D7F2}" type="slidenum">
              <a:rPr lang="en-US" altLang="en-US" smtClean="0"/>
              <a:pPr/>
              <a:t>6</a:t>
            </a:fld>
            <a:endParaRPr lang="en-US" altLang="en-US"/>
          </a:p>
        </p:txBody>
      </p:sp>
      <p:pic>
        <p:nvPicPr>
          <p:cNvPr id="3" name="Picture 2">
            <a:extLst>
              <a:ext uri="{FF2B5EF4-FFF2-40B4-BE49-F238E27FC236}">
                <a16:creationId xmlns:a16="http://schemas.microsoft.com/office/drawing/2014/main" id="{B0902709-6A3D-FD40-9044-3321A62C42A7}"/>
              </a:ext>
            </a:extLst>
          </p:cNvPr>
          <p:cNvPicPr>
            <a:picLocks noChangeAspect="1"/>
          </p:cNvPicPr>
          <p:nvPr/>
        </p:nvPicPr>
        <p:blipFill>
          <a:blip r:embed="rId2"/>
          <a:stretch>
            <a:fillRect/>
          </a:stretch>
        </p:blipFill>
        <p:spPr>
          <a:xfrm>
            <a:off x="152400" y="568921"/>
            <a:ext cx="3241369" cy="2002829"/>
          </a:xfrm>
          <a:prstGeom prst="rect">
            <a:avLst/>
          </a:prstGeom>
          <a:ln>
            <a:solidFill>
              <a:schemeClr val="accent1"/>
            </a:solidFill>
          </a:ln>
        </p:spPr>
      </p:pic>
      <p:pic>
        <p:nvPicPr>
          <p:cNvPr id="4" name="Picture 3">
            <a:extLst>
              <a:ext uri="{FF2B5EF4-FFF2-40B4-BE49-F238E27FC236}">
                <a16:creationId xmlns:a16="http://schemas.microsoft.com/office/drawing/2014/main" id="{E07C4E51-D80F-D746-B866-4A442FBD1036}"/>
              </a:ext>
            </a:extLst>
          </p:cNvPr>
          <p:cNvPicPr>
            <a:picLocks noChangeAspect="1"/>
          </p:cNvPicPr>
          <p:nvPr/>
        </p:nvPicPr>
        <p:blipFill>
          <a:blip r:embed="rId3"/>
          <a:stretch>
            <a:fillRect/>
          </a:stretch>
        </p:blipFill>
        <p:spPr>
          <a:xfrm>
            <a:off x="3535114" y="568921"/>
            <a:ext cx="2367308" cy="2002829"/>
          </a:xfrm>
          <a:prstGeom prst="rect">
            <a:avLst/>
          </a:prstGeom>
          <a:ln>
            <a:solidFill>
              <a:schemeClr val="accent1"/>
            </a:solidFill>
          </a:ln>
        </p:spPr>
      </p:pic>
      <p:pic>
        <p:nvPicPr>
          <p:cNvPr id="5" name="Picture 4">
            <a:extLst>
              <a:ext uri="{FF2B5EF4-FFF2-40B4-BE49-F238E27FC236}">
                <a16:creationId xmlns:a16="http://schemas.microsoft.com/office/drawing/2014/main" id="{ADA1A117-21A9-0541-8AF1-C8672199A5CC}"/>
              </a:ext>
            </a:extLst>
          </p:cNvPr>
          <p:cNvPicPr>
            <a:picLocks noChangeAspect="1"/>
          </p:cNvPicPr>
          <p:nvPr/>
        </p:nvPicPr>
        <p:blipFill>
          <a:blip r:embed="rId4"/>
          <a:stretch>
            <a:fillRect/>
          </a:stretch>
        </p:blipFill>
        <p:spPr>
          <a:xfrm>
            <a:off x="152400" y="2639334"/>
            <a:ext cx="3241369" cy="2332351"/>
          </a:xfrm>
          <a:prstGeom prst="rect">
            <a:avLst/>
          </a:prstGeom>
          <a:ln>
            <a:solidFill>
              <a:schemeClr val="accent1"/>
            </a:solidFill>
          </a:ln>
        </p:spPr>
      </p:pic>
      <p:pic>
        <p:nvPicPr>
          <p:cNvPr id="6" name="Picture 5">
            <a:extLst>
              <a:ext uri="{FF2B5EF4-FFF2-40B4-BE49-F238E27FC236}">
                <a16:creationId xmlns:a16="http://schemas.microsoft.com/office/drawing/2014/main" id="{E6F42A96-EACE-E04F-9E85-4F04CE958CC6}"/>
              </a:ext>
            </a:extLst>
          </p:cNvPr>
          <p:cNvPicPr>
            <a:picLocks noChangeAspect="1"/>
          </p:cNvPicPr>
          <p:nvPr/>
        </p:nvPicPr>
        <p:blipFill>
          <a:blip r:embed="rId5"/>
          <a:stretch>
            <a:fillRect/>
          </a:stretch>
        </p:blipFill>
        <p:spPr>
          <a:xfrm>
            <a:off x="3482314" y="2931790"/>
            <a:ext cx="2420108" cy="1804624"/>
          </a:xfrm>
          <a:prstGeom prst="rect">
            <a:avLst/>
          </a:prstGeom>
          <a:ln>
            <a:solidFill>
              <a:schemeClr val="accent1"/>
            </a:solidFill>
          </a:ln>
        </p:spPr>
      </p:pic>
      <p:sp>
        <p:nvSpPr>
          <p:cNvPr id="8" name="TextBox 7">
            <a:extLst>
              <a:ext uri="{FF2B5EF4-FFF2-40B4-BE49-F238E27FC236}">
                <a16:creationId xmlns:a16="http://schemas.microsoft.com/office/drawing/2014/main" id="{0C224462-339C-4345-BD17-FD249B31A06F}"/>
              </a:ext>
            </a:extLst>
          </p:cNvPr>
          <p:cNvSpPr txBox="1"/>
          <p:nvPr/>
        </p:nvSpPr>
        <p:spPr>
          <a:xfrm>
            <a:off x="611560" y="61372"/>
            <a:ext cx="4824536" cy="369332"/>
          </a:xfrm>
          <a:prstGeom prst="rect">
            <a:avLst/>
          </a:prstGeom>
          <a:noFill/>
        </p:spPr>
        <p:txBody>
          <a:bodyPr wrap="square">
            <a:spAutoFit/>
          </a:bodyPr>
          <a:lstStyle/>
          <a:p>
            <a:pPr algn="ctr"/>
            <a:r>
              <a:rPr lang="en-US" b="1" dirty="0">
                <a:solidFill>
                  <a:srgbClr val="000090"/>
                </a:solidFill>
              </a:rPr>
              <a:t>Readout Electronics Overview</a:t>
            </a:r>
          </a:p>
        </p:txBody>
      </p:sp>
      <p:sp>
        <p:nvSpPr>
          <p:cNvPr id="9" name="TextBox 8">
            <a:extLst>
              <a:ext uri="{FF2B5EF4-FFF2-40B4-BE49-F238E27FC236}">
                <a16:creationId xmlns:a16="http://schemas.microsoft.com/office/drawing/2014/main" id="{7F790DA4-E874-1C4E-A3C7-80BF97B730D4}"/>
              </a:ext>
            </a:extLst>
          </p:cNvPr>
          <p:cNvSpPr txBox="1"/>
          <p:nvPr/>
        </p:nvSpPr>
        <p:spPr>
          <a:xfrm>
            <a:off x="6417883" y="54109"/>
            <a:ext cx="2582200" cy="369332"/>
          </a:xfrm>
          <a:prstGeom prst="rect">
            <a:avLst/>
          </a:prstGeom>
          <a:noFill/>
        </p:spPr>
        <p:txBody>
          <a:bodyPr wrap="square">
            <a:spAutoFit/>
          </a:bodyPr>
          <a:lstStyle/>
          <a:p>
            <a:pPr algn="ctr"/>
            <a:r>
              <a:rPr lang="en-US" b="1" dirty="0">
                <a:solidFill>
                  <a:srgbClr val="000090"/>
                </a:solidFill>
              </a:rPr>
              <a:t>Cassette Assembly</a:t>
            </a:r>
          </a:p>
        </p:txBody>
      </p:sp>
      <p:sp>
        <p:nvSpPr>
          <p:cNvPr id="10" name="TextBox 6">
            <a:extLst>
              <a:ext uri="{FF2B5EF4-FFF2-40B4-BE49-F238E27FC236}">
                <a16:creationId xmlns:a16="http://schemas.microsoft.com/office/drawing/2014/main" id="{8845A7E3-997D-CE49-87E5-618445C2324D}"/>
              </a:ext>
            </a:extLst>
          </p:cNvPr>
          <p:cNvSpPr txBox="1">
            <a:spLocks noChangeArrowheads="1"/>
          </p:cNvSpPr>
          <p:nvPr/>
        </p:nvSpPr>
        <p:spPr bwMode="auto">
          <a:xfrm>
            <a:off x="5990967" y="449833"/>
            <a:ext cx="3000633" cy="1569660"/>
          </a:xfrm>
          <a:prstGeom prst="rect">
            <a:avLst/>
          </a:prstGeom>
          <a:noFill/>
          <a:ln w="9525">
            <a:noFill/>
            <a:miter lim="800000"/>
            <a:headEnd/>
            <a:tailEnd/>
          </a:ln>
        </p:spPr>
        <p:txBody>
          <a:bodyPr wrap="square">
            <a:spAutoFit/>
          </a:bodyPr>
          <a:lstStyle/>
          <a:p>
            <a:pPr eaLnBrk="0" hangingPunct="0"/>
            <a:r>
              <a:rPr lang="en-US" sz="1600" dirty="0">
                <a:solidFill>
                  <a:srgbClr val="151515"/>
                </a:solidFill>
                <a:latin typeface="Times New Roman" panose="02020603050405020304" pitchFamily="18" charset="0"/>
                <a:ea typeface="Arial Unicode MS" pitchFamily="34" charset="-122"/>
                <a:cs typeface="Times New Roman" panose="02020603050405020304" pitchFamily="18" charset="0"/>
              </a:rPr>
              <a:t>- </a:t>
            </a:r>
            <a:r>
              <a:rPr lang="en-US" sz="1600" dirty="0">
                <a:solidFill>
                  <a:srgbClr val="151515"/>
                </a:solidFill>
                <a:latin typeface="Times New Roman" panose="02020603050405020304" pitchFamily="18" charset="0"/>
                <a:cs typeface="Times New Roman" panose="02020603050405020304" pitchFamily="18" charset="0"/>
              </a:rPr>
              <a:t>Cassette is compressed horizontally with a set of 4 (Badminton) strings</a:t>
            </a:r>
          </a:p>
          <a:p>
            <a:pPr eaLnBrk="0" hangingPunct="0"/>
            <a:r>
              <a:rPr lang="en-US" sz="1600" dirty="0">
                <a:solidFill>
                  <a:srgbClr val="151515"/>
                </a:solidFill>
                <a:latin typeface="Times New Roman" panose="02020603050405020304" pitchFamily="18" charset="0"/>
                <a:cs typeface="Times New Roman" panose="02020603050405020304" pitchFamily="18" charset="0"/>
              </a:rPr>
              <a:t>  - Strings are tensioned to ~20 </a:t>
            </a:r>
            <a:r>
              <a:rPr lang="en-US" sz="1600" dirty="0" err="1">
                <a:solidFill>
                  <a:srgbClr val="151515"/>
                </a:solidFill>
                <a:latin typeface="Times New Roman" panose="02020603050405020304" pitchFamily="18" charset="0"/>
                <a:cs typeface="Times New Roman" panose="02020603050405020304" pitchFamily="18" charset="0"/>
              </a:rPr>
              <a:t>lbs</a:t>
            </a:r>
            <a:r>
              <a:rPr lang="en-US" sz="1600" dirty="0">
                <a:solidFill>
                  <a:srgbClr val="151515"/>
                </a:solidFill>
                <a:latin typeface="Times New Roman" panose="02020603050405020304" pitchFamily="18" charset="0"/>
                <a:cs typeface="Times New Roman" panose="02020603050405020304" pitchFamily="18" charset="0"/>
              </a:rPr>
              <a:t> each</a:t>
            </a:r>
          </a:p>
          <a:p>
            <a:pPr eaLnBrk="0" hangingPunct="0"/>
            <a:r>
              <a:rPr lang="en-US" sz="1600" dirty="0">
                <a:solidFill>
                  <a:srgbClr val="151515"/>
                </a:solidFill>
                <a:latin typeface="Times New Roman" panose="02020603050405020304" pitchFamily="18" charset="0"/>
                <a:ea typeface="Arial Unicode MS" pitchFamily="34" charset="-122"/>
                <a:cs typeface="Times New Roman" panose="02020603050405020304" pitchFamily="18" charset="0"/>
              </a:rPr>
              <a:t>  - ~45 minutes/cassette</a:t>
            </a:r>
          </a:p>
        </p:txBody>
      </p:sp>
      <p:pic>
        <p:nvPicPr>
          <p:cNvPr id="12" name="Picture 5" descr="tmp">
            <a:extLst>
              <a:ext uri="{FF2B5EF4-FFF2-40B4-BE49-F238E27FC236}">
                <a16:creationId xmlns:a16="http://schemas.microsoft.com/office/drawing/2014/main" id="{5B1FF055-D7B3-6447-8A79-D1F14FDA7D03}"/>
              </a:ext>
            </a:extLst>
          </p:cNvPr>
          <p:cNvPicPr>
            <a:picLocks noChangeAspect="1" noChangeArrowheads="1"/>
          </p:cNvPicPr>
          <p:nvPr/>
        </p:nvPicPr>
        <p:blipFill>
          <a:blip r:embed="rId6" cstate="print"/>
          <a:srcRect/>
          <a:stretch>
            <a:fillRect/>
          </a:stretch>
        </p:blipFill>
        <p:spPr bwMode="auto">
          <a:xfrm>
            <a:off x="6660232" y="2097167"/>
            <a:ext cx="1426864" cy="2722861"/>
          </a:xfrm>
          <a:prstGeom prst="rect">
            <a:avLst/>
          </a:prstGeom>
          <a:noFill/>
          <a:ln w="9525">
            <a:noFill/>
            <a:miter lim="800000"/>
            <a:headEnd/>
            <a:tailEnd/>
          </a:ln>
        </p:spPr>
      </p:pic>
    </p:spTree>
    <p:extLst>
      <p:ext uri="{BB962C8B-B14F-4D97-AF65-F5344CB8AC3E}">
        <p14:creationId xmlns:p14="http://schemas.microsoft.com/office/powerpoint/2010/main" val="237823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7DDE82-A01E-CC47-A356-FDB40C0A583E}"/>
              </a:ext>
            </a:extLst>
          </p:cNvPr>
          <p:cNvSpPr>
            <a:spLocks noGrp="1"/>
          </p:cNvSpPr>
          <p:nvPr>
            <p:ph type="sldNum" sz="quarter" idx="12"/>
          </p:nvPr>
        </p:nvSpPr>
        <p:spPr/>
        <p:txBody>
          <a:bodyPr/>
          <a:lstStyle/>
          <a:p>
            <a:fld id="{59AB3DCC-C22A-474B-ABC6-24314382D7F2}" type="slidenum">
              <a:rPr lang="en-US" altLang="en-US" smtClean="0"/>
              <a:pPr/>
              <a:t>7</a:t>
            </a:fld>
            <a:endParaRPr lang="en-US" altLang="en-US"/>
          </a:p>
        </p:txBody>
      </p:sp>
      <p:sp>
        <p:nvSpPr>
          <p:cNvPr id="3" name="TextBox 2">
            <a:extLst>
              <a:ext uri="{FF2B5EF4-FFF2-40B4-BE49-F238E27FC236}">
                <a16:creationId xmlns:a16="http://schemas.microsoft.com/office/drawing/2014/main" id="{934BC545-46EB-6545-AFBC-C68134C9BC62}"/>
              </a:ext>
            </a:extLst>
          </p:cNvPr>
          <p:cNvSpPr txBox="1"/>
          <p:nvPr/>
        </p:nvSpPr>
        <p:spPr>
          <a:xfrm>
            <a:off x="107504" y="51470"/>
            <a:ext cx="2808312" cy="369332"/>
          </a:xfrm>
          <a:prstGeom prst="rect">
            <a:avLst/>
          </a:prstGeom>
          <a:noFill/>
        </p:spPr>
        <p:txBody>
          <a:bodyPr wrap="square">
            <a:spAutoFit/>
          </a:bodyPr>
          <a:lstStyle/>
          <a:p>
            <a:pPr algn="ctr"/>
            <a:r>
              <a:rPr lang="en-US" b="1" dirty="0">
                <a:solidFill>
                  <a:srgbClr val="000090"/>
                </a:solidFill>
              </a:rPr>
              <a:t>Fe-DHCAL at Fermilab</a:t>
            </a:r>
          </a:p>
        </p:txBody>
      </p:sp>
      <p:pic>
        <p:nvPicPr>
          <p:cNvPr id="7" name="Picture 6">
            <a:extLst>
              <a:ext uri="{FF2B5EF4-FFF2-40B4-BE49-F238E27FC236}">
                <a16:creationId xmlns:a16="http://schemas.microsoft.com/office/drawing/2014/main" id="{49CEAE72-399F-C94D-A31A-483792B82C79}"/>
              </a:ext>
            </a:extLst>
          </p:cNvPr>
          <p:cNvPicPr>
            <a:picLocks noChangeAspect="1"/>
          </p:cNvPicPr>
          <p:nvPr/>
        </p:nvPicPr>
        <p:blipFill>
          <a:blip r:embed="rId2"/>
          <a:stretch>
            <a:fillRect/>
          </a:stretch>
        </p:blipFill>
        <p:spPr>
          <a:xfrm>
            <a:off x="61886" y="492810"/>
            <a:ext cx="2452531" cy="2943036"/>
          </a:xfrm>
          <a:prstGeom prst="rect">
            <a:avLst/>
          </a:prstGeom>
        </p:spPr>
      </p:pic>
      <p:pic>
        <p:nvPicPr>
          <p:cNvPr id="8" name="Picture 7">
            <a:extLst>
              <a:ext uri="{FF2B5EF4-FFF2-40B4-BE49-F238E27FC236}">
                <a16:creationId xmlns:a16="http://schemas.microsoft.com/office/drawing/2014/main" id="{D5071BF5-D34E-674F-AC6F-7730D0BF517D}"/>
              </a:ext>
            </a:extLst>
          </p:cNvPr>
          <p:cNvPicPr>
            <a:picLocks noChangeAspect="1"/>
          </p:cNvPicPr>
          <p:nvPr/>
        </p:nvPicPr>
        <p:blipFill>
          <a:blip r:embed="rId3"/>
          <a:stretch>
            <a:fillRect/>
          </a:stretch>
        </p:blipFill>
        <p:spPr>
          <a:xfrm>
            <a:off x="2997453" y="308144"/>
            <a:ext cx="3051874" cy="3546070"/>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F07192C-2150-6D4C-9B2A-0A0BBC4526CB}"/>
                  </a:ext>
                </a:extLst>
              </p:cNvPr>
              <p:cNvSpPr txBox="1"/>
              <p:nvPr/>
            </p:nvSpPr>
            <p:spPr>
              <a:xfrm>
                <a:off x="3271772" y="4064364"/>
                <a:ext cx="2777555" cy="4583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400" i="1" smtClean="0">
                              <a:solidFill>
                                <a:schemeClr val="accent4"/>
                              </a:solidFill>
                              <a:latin typeface="Cambria Math" panose="02040503050406030204" pitchFamily="18" charset="0"/>
                            </a:rPr>
                          </m:ctrlPr>
                        </m:fPr>
                        <m:num>
                          <m:r>
                            <a:rPr lang="en-US" sz="1400" i="1" smtClean="0">
                              <a:solidFill>
                                <a:schemeClr val="accent4"/>
                              </a:solidFill>
                              <a:latin typeface="Cambria Math" panose="02040503050406030204" pitchFamily="18" charset="0"/>
                              <a:ea typeface="Cambria Math" panose="02040503050406030204" pitchFamily="18" charset="0"/>
                            </a:rPr>
                            <m:t>𝜎</m:t>
                          </m:r>
                        </m:num>
                        <m:den>
                          <m:r>
                            <a:rPr lang="tr-TR" sz="1400" b="0" i="1" smtClean="0">
                              <a:solidFill>
                                <a:schemeClr val="accent4"/>
                              </a:solidFill>
                              <a:latin typeface="Cambria Math" panose="02040503050406030204" pitchFamily="18" charset="0"/>
                            </a:rPr>
                            <m:t>𝐸</m:t>
                          </m:r>
                        </m:den>
                      </m:f>
                      <m:r>
                        <a:rPr lang="tr-TR" sz="1400" b="0" i="1" smtClean="0">
                          <a:solidFill>
                            <a:schemeClr val="accent4"/>
                          </a:solidFill>
                          <a:latin typeface="Cambria Math" panose="02040503050406030204" pitchFamily="18" charset="0"/>
                        </a:rPr>
                        <m:t>=</m:t>
                      </m:r>
                      <m:f>
                        <m:fPr>
                          <m:ctrlPr>
                            <a:rPr lang="tr-TR" sz="1400" b="0" i="1" smtClean="0">
                              <a:solidFill>
                                <a:schemeClr val="accent4"/>
                              </a:solidFill>
                              <a:latin typeface="Cambria Math" panose="02040503050406030204" pitchFamily="18" charset="0"/>
                            </a:rPr>
                          </m:ctrlPr>
                        </m:fPr>
                        <m:num>
                          <m:d>
                            <m:dPr>
                              <m:ctrlPr>
                                <a:rPr lang="tr-TR" sz="1400" b="0" i="1" smtClean="0">
                                  <a:solidFill>
                                    <a:schemeClr val="accent4"/>
                                  </a:solidFill>
                                  <a:latin typeface="Cambria Math" panose="02040503050406030204" pitchFamily="18" charset="0"/>
                                </a:rPr>
                              </m:ctrlPr>
                            </m:dPr>
                            <m:e>
                              <m:r>
                                <a:rPr lang="tr-TR" sz="1400" b="0" i="1" smtClean="0">
                                  <a:solidFill>
                                    <a:schemeClr val="accent4"/>
                                  </a:solidFill>
                                  <a:latin typeface="Cambria Math" panose="02040503050406030204" pitchFamily="18" charset="0"/>
                                </a:rPr>
                                <m:t>51.5</m:t>
                              </m:r>
                              <m:r>
                                <a:rPr lang="tr-TR" sz="1400" b="0" i="1" smtClean="0">
                                  <a:solidFill>
                                    <a:schemeClr val="accent4"/>
                                  </a:solidFill>
                                  <a:latin typeface="Cambria Math" panose="02040503050406030204" pitchFamily="18" charset="0"/>
                                  <a:ea typeface="Cambria Math" panose="02040503050406030204" pitchFamily="18" charset="0"/>
                                </a:rPr>
                                <m:t>±1.5</m:t>
                              </m:r>
                            </m:e>
                          </m:d>
                          <m:r>
                            <a:rPr lang="tr-TR" sz="1400" b="0" i="1" smtClean="0">
                              <a:solidFill>
                                <a:schemeClr val="accent4"/>
                              </a:solidFill>
                              <a:latin typeface="Cambria Math" panose="02040503050406030204" pitchFamily="18" charset="0"/>
                              <a:ea typeface="Cambria Math" panose="02040503050406030204" pitchFamily="18" charset="0"/>
                            </a:rPr>
                            <m:t>%</m:t>
                          </m:r>
                        </m:num>
                        <m:den>
                          <m:rad>
                            <m:radPr>
                              <m:degHide m:val="on"/>
                              <m:ctrlPr>
                                <a:rPr lang="tr-TR" sz="1400" b="0" i="1" smtClean="0">
                                  <a:solidFill>
                                    <a:schemeClr val="accent4"/>
                                  </a:solidFill>
                                  <a:latin typeface="Cambria Math" panose="02040503050406030204" pitchFamily="18" charset="0"/>
                                </a:rPr>
                              </m:ctrlPr>
                            </m:radPr>
                            <m:deg/>
                            <m:e>
                              <m:r>
                                <a:rPr lang="tr-TR" sz="1400" b="0" i="1" smtClean="0">
                                  <a:solidFill>
                                    <a:schemeClr val="accent4"/>
                                  </a:solidFill>
                                  <a:latin typeface="Cambria Math" panose="02040503050406030204" pitchFamily="18" charset="0"/>
                                </a:rPr>
                                <m:t>𝐸</m:t>
                              </m:r>
                            </m:e>
                          </m:rad>
                        </m:den>
                      </m:f>
                      <m:r>
                        <a:rPr lang="tr-TR" sz="1400" b="0" i="1" smtClean="0">
                          <a:solidFill>
                            <a:schemeClr val="accent4"/>
                          </a:solidFill>
                          <a:latin typeface="Cambria Math" panose="02040503050406030204" pitchFamily="18" charset="0"/>
                          <a:ea typeface="Cambria Math" panose="02040503050406030204" pitchFamily="18" charset="0"/>
                        </a:rPr>
                        <m:t>⨁</m:t>
                      </m:r>
                      <m:d>
                        <m:dPr>
                          <m:ctrlPr>
                            <a:rPr lang="tr-TR" sz="1400" b="0" i="1" smtClean="0">
                              <a:solidFill>
                                <a:schemeClr val="accent4"/>
                              </a:solidFill>
                              <a:latin typeface="Cambria Math" panose="02040503050406030204" pitchFamily="18" charset="0"/>
                              <a:ea typeface="Cambria Math" panose="02040503050406030204" pitchFamily="18" charset="0"/>
                            </a:rPr>
                          </m:ctrlPr>
                        </m:dPr>
                        <m:e>
                          <m:r>
                            <a:rPr lang="tr-TR" sz="1400" b="0" i="1" smtClean="0">
                              <a:solidFill>
                                <a:schemeClr val="accent4"/>
                              </a:solidFill>
                              <a:latin typeface="Cambria Math" panose="02040503050406030204" pitchFamily="18" charset="0"/>
                              <a:ea typeface="Cambria Math" panose="02040503050406030204" pitchFamily="18" charset="0"/>
                            </a:rPr>
                            <m:t>10.6±0.5</m:t>
                          </m:r>
                        </m:e>
                      </m:d>
                      <m:r>
                        <a:rPr lang="tr-TR" sz="1400" b="0" i="1" smtClean="0">
                          <a:solidFill>
                            <a:schemeClr val="accent4"/>
                          </a:solidFill>
                          <a:latin typeface="Cambria Math" panose="02040503050406030204" pitchFamily="18" charset="0"/>
                          <a:ea typeface="Cambria Math" panose="02040503050406030204" pitchFamily="18" charset="0"/>
                        </a:rPr>
                        <m:t>%</m:t>
                      </m:r>
                    </m:oMath>
                  </m:oMathPara>
                </a14:m>
                <a:endParaRPr lang="en-US" sz="1400" dirty="0">
                  <a:solidFill>
                    <a:schemeClr val="accent4"/>
                  </a:solidFill>
                </a:endParaRPr>
              </a:p>
            </p:txBody>
          </p:sp>
        </mc:Choice>
        <mc:Fallback xmlns="">
          <p:sp>
            <p:nvSpPr>
              <p:cNvPr id="9" name="TextBox 8">
                <a:extLst>
                  <a:ext uri="{FF2B5EF4-FFF2-40B4-BE49-F238E27FC236}">
                    <a16:creationId xmlns:a16="http://schemas.microsoft.com/office/drawing/2014/main" id="{6F07192C-2150-6D4C-9B2A-0A0BBC4526CB}"/>
                  </a:ext>
                </a:extLst>
              </p:cNvPr>
              <p:cNvSpPr txBox="1">
                <a:spLocks noRot="1" noChangeAspect="1" noMove="1" noResize="1" noEditPoints="1" noAdjustHandles="1" noChangeArrowheads="1" noChangeShapeType="1" noTextEdit="1"/>
              </p:cNvSpPr>
              <p:nvPr/>
            </p:nvSpPr>
            <p:spPr>
              <a:xfrm>
                <a:off x="3271772" y="4064364"/>
                <a:ext cx="2777555" cy="458395"/>
              </a:xfrm>
              <a:prstGeom prst="rect">
                <a:avLst/>
              </a:prstGeom>
              <a:blipFill>
                <a:blip r:embed="rId4"/>
                <a:stretch>
                  <a:fillRect l="-909" t="-2703" r="-909" b="-8108"/>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171CBE4A-56D2-414F-A739-803B30D75091}"/>
              </a:ext>
            </a:extLst>
          </p:cNvPr>
          <p:cNvPicPr>
            <a:picLocks noChangeAspect="1"/>
          </p:cNvPicPr>
          <p:nvPr/>
        </p:nvPicPr>
        <p:blipFill>
          <a:blip r:embed="rId5"/>
          <a:stretch>
            <a:fillRect/>
          </a:stretch>
        </p:blipFill>
        <p:spPr>
          <a:xfrm>
            <a:off x="6499563" y="2614249"/>
            <a:ext cx="2136268" cy="2477781"/>
          </a:xfrm>
          <a:prstGeom prst="rect">
            <a:avLst/>
          </a:prstGeom>
        </p:spPr>
      </p:pic>
      <p:pic>
        <p:nvPicPr>
          <p:cNvPr id="11" name="Picture 10">
            <a:extLst>
              <a:ext uri="{FF2B5EF4-FFF2-40B4-BE49-F238E27FC236}">
                <a16:creationId xmlns:a16="http://schemas.microsoft.com/office/drawing/2014/main" id="{C93B0DC2-A4D3-F649-BDDA-020E63075A40}"/>
              </a:ext>
            </a:extLst>
          </p:cNvPr>
          <p:cNvPicPr>
            <a:picLocks noChangeAspect="1"/>
          </p:cNvPicPr>
          <p:nvPr/>
        </p:nvPicPr>
        <p:blipFill>
          <a:blip r:embed="rId6"/>
          <a:stretch>
            <a:fillRect/>
          </a:stretch>
        </p:blipFill>
        <p:spPr>
          <a:xfrm>
            <a:off x="6513132" y="136468"/>
            <a:ext cx="2132216" cy="2477782"/>
          </a:xfrm>
          <a:prstGeom prst="rect">
            <a:avLst/>
          </a:prstGeom>
        </p:spPr>
      </p:pic>
      <p:pic>
        <p:nvPicPr>
          <p:cNvPr id="12" name="Picture 11">
            <a:extLst>
              <a:ext uri="{FF2B5EF4-FFF2-40B4-BE49-F238E27FC236}">
                <a16:creationId xmlns:a16="http://schemas.microsoft.com/office/drawing/2014/main" id="{CE5CA964-0393-AB40-8C31-76B5D5D2CFA1}"/>
              </a:ext>
            </a:extLst>
          </p:cNvPr>
          <p:cNvPicPr>
            <a:picLocks noChangeAspect="1"/>
          </p:cNvPicPr>
          <p:nvPr/>
        </p:nvPicPr>
        <p:blipFill>
          <a:blip r:embed="rId7"/>
          <a:stretch>
            <a:fillRect/>
          </a:stretch>
        </p:blipFill>
        <p:spPr>
          <a:xfrm>
            <a:off x="107504" y="3471700"/>
            <a:ext cx="2349874" cy="1643725"/>
          </a:xfrm>
          <a:prstGeom prst="rect">
            <a:avLst/>
          </a:prstGeom>
        </p:spPr>
      </p:pic>
      <p:sp>
        <p:nvSpPr>
          <p:cNvPr id="13" name="TextBox 12">
            <a:extLst>
              <a:ext uri="{FF2B5EF4-FFF2-40B4-BE49-F238E27FC236}">
                <a16:creationId xmlns:a16="http://schemas.microsoft.com/office/drawing/2014/main" id="{E3A9E91C-939A-434C-B248-0BCC5EAED2E2}"/>
              </a:ext>
            </a:extLst>
          </p:cNvPr>
          <p:cNvSpPr txBox="1"/>
          <p:nvPr/>
        </p:nvSpPr>
        <p:spPr>
          <a:xfrm>
            <a:off x="3416246" y="4681835"/>
            <a:ext cx="2452681" cy="461665"/>
          </a:xfrm>
          <a:prstGeom prst="rect">
            <a:avLst/>
          </a:prstGeom>
          <a:noFill/>
        </p:spPr>
        <p:txBody>
          <a:bodyPr wrap="square" rtlCol="0">
            <a:spAutoFit/>
          </a:bodyPr>
          <a:lstStyle/>
          <a:p>
            <a:r>
              <a:rPr lang="en-US" sz="1200" dirty="0">
                <a:solidFill>
                  <a:schemeClr val="accent4"/>
                </a:solidFill>
              </a:rPr>
              <a:t>M. </a:t>
            </a:r>
            <a:r>
              <a:rPr lang="en-US" sz="1200" dirty="0" err="1">
                <a:solidFill>
                  <a:schemeClr val="accent4"/>
                </a:solidFill>
              </a:rPr>
              <a:t>Chefdeville</a:t>
            </a:r>
            <a:r>
              <a:rPr lang="en-US" sz="1200" dirty="0">
                <a:solidFill>
                  <a:schemeClr val="accent4"/>
                </a:solidFill>
              </a:rPr>
              <a:t>, </a:t>
            </a:r>
            <a:r>
              <a:rPr lang="en-US" sz="1200" dirty="0" err="1">
                <a:solidFill>
                  <a:schemeClr val="accent4"/>
                </a:solidFill>
              </a:rPr>
              <a:t>et.al</a:t>
            </a:r>
            <a:r>
              <a:rPr lang="en-US" sz="1200" dirty="0">
                <a:solidFill>
                  <a:schemeClr val="accent4"/>
                </a:solidFill>
              </a:rPr>
              <a:t>., </a:t>
            </a:r>
            <a:r>
              <a:rPr lang="en-US" sz="1200" dirty="0" err="1">
                <a:solidFill>
                  <a:schemeClr val="accent4"/>
                </a:solidFill>
              </a:rPr>
              <a:t>Nucl</a:t>
            </a:r>
            <a:r>
              <a:rPr lang="en-US" sz="1200" dirty="0">
                <a:solidFill>
                  <a:schemeClr val="accent4"/>
                </a:solidFill>
              </a:rPr>
              <a:t>. Instr. And Meth. A 939, 89, 2019</a:t>
            </a:r>
          </a:p>
        </p:txBody>
      </p:sp>
    </p:spTree>
    <p:extLst>
      <p:ext uri="{BB962C8B-B14F-4D97-AF65-F5344CB8AC3E}">
        <p14:creationId xmlns:p14="http://schemas.microsoft.com/office/powerpoint/2010/main" val="3773127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CB16EC-E487-9B4D-B71A-89BBB8DC0F13}"/>
              </a:ext>
            </a:extLst>
          </p:cNvPr>
          <p:cNvSpPr>
            <a:spLocks noGrp="1"/>
          </p:cNvSpPr>
          <p:nvPr>
            <p:ph type="sldNum" sz="quarter" idx="12"/>
          </p:nvPr>
        </p:nvSpPr>
        <p:spPr/>
        <p:txBody>
          <a:bodyPr/>
          <a:lstStyle/>
          <a:p>
            <a:fld id="{59AB3DCC-C22A-474B-ABC6-24314382D7F2}" type="slidenum">
              <a:rPr lang="en-US" altLang="en-US" smtClean="0"/>
              <a:pPr/>
              <a:t>8</a:t>
            </a:fld>
            <a:endParaRPr lang="en-US" altLang="en-US"/>
          </a:p>
        </p:txBody>
      </p:sp>
      <p:sp>
        <p:nvSpPr>
          <p:cNvPr id="3" name="TextBox 2">
            <a:extLst>
              <a:ext uri="{FF2B5EF4-FFF2-40B4-BE49-F238E27FC236}">
                <a16:creationId xmlns:a16="http://schemas.microsoft.com/office/drawing/2014/main" id="{E3F2E6CC-5E99-9B4B-9791-A8CA1DF84009}"/>
              </a:ext>
            </a:extLst>
          </p:cNvPr>
          <p:cNvSpPr txBox="1"/>
          <p:nvPr/>
        </p:nvSpPr>
        <p:spPr>
          <a:xfrm>
            <a:off x="0" y="114186"/>
            <a:ext cx="6950563" cy="369332"/>
          </a:xfrm>
          <a:prstGeom prst="rect">
            <a:avLst/>
          </a:prstGeom>
          <a:noFill/>
        </p:spPr>
        <p:txBody>
          <a:bodyPr wrap="square">
            <a:spAutoFit/>
          </a:bodyPr>
          <a:lstStyle/>
          <a:p>
            <a:pPr algn="ctr"/>
            <a:r>
              <a:rPr lang="en-US" b="1" dirty="0">
                <a:solidFill>
                  <a:srgbClr val="000090"/>
                </a:solidFill>
              </a:rPr>
              <a:t>W-DHCAL at CERN – Combined PS and SPS Measurements</a:t>
            </a:r>
          </a:p>
        </p:txBody>
      </p:sp>
      <p:pic>
        <p:nvPicPr>
          <p:cNvPr id="4" name="Picture 2">
            <a:extLst>
              <a:ext uri="{FF2B5EF4-FFF2-40B4-BE49-F238E27FC236}">
                <a16:creationId xmlns:a16="http://schemas.microsoft.com/office/drawing/2014/main" id="{028C18BC-986D-2344-B77C-3D3E474633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17" y="627534"/>
            <a:ext cx="3240360" cy="32163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6FF951BF-6A4A-5046-AA64-1DFE876666CA}"/>
              </a:ext>
            </a:extLst>
          </p:cNvPr>
          <p:cNvPicPr>
            <a:picLocks noChangeAspect="1"/>
          </p:cNvPicPr>
          <p:nvPr/>
        </p:nvPicPr>
        <p:blipFill>
          <a:blip r:embed="rId3"/>
          <a:stretch>
            <a:fillRect/>
          </a:stretch>
        </p:blipFill>
        <p:spPr>
          <a:xfrm>
            <a:off x="1515643" y="915566"/>
            <a:ext cx="901391" cy="329354"/>
          </a:xfrm>
          <a:prstGeom prst="rect">
            <a:avLst/>
          </a:prstGeom>
        </p:spPr>
      </p:pic>
      <p:pic>
        <p:nvPicPr>
          <p:cNvPr id="6" name="Picture 5">
            <a:extLst>
              <a:ext uri="{FF2B5EF4-FFF2-40B4-BE49-F238E27FC236}">
                <a16:creationId xmlns:a16="http://schemas.microsoft.com/office/drawing/2014/main" id="{598D03CE-FAB1-BB4E-A95B-0685B706CDA0}"/>
              </a:ext>
            </a:extLst>
          </p:cNvPr>
          <p:cNvPicPr>
            <a:picLocks noChangeAspect="1"/>
          </p:cNvPicPr>
          <p:nvPr/>
        </p:nvPicPr>
        <p:blipFill>
          <a:blip r:embed="rId4"/>
          <a:stretch>
            <a:fillRect/>
          </a:stretch>
        </p:blipFill>
        <p:spPr>
          <a:xfrm>
            <a:off x="611560" y="3939902"/>
            <a:ext cx="2474714" cy="1067686"/>
          </a:xfrm>
          <a:prstGeom prst="rect">
            <a:avLst/>
          </a:prstGeom>
        </p:spPr>
      </p:pic>
      <p:sp>
        <p:nvSpPr>
          <p:cNvPr id="7" name="Rectangle 6">
            <a:extLst>
              <a:ext uri="{FF2B5EF4-FFF2-40B4-BE49-F238E27FC236}">
                <a16:creationId xmlns:a16="http://schemas.microsoft.com/office/drawing/2014/main" id="{8D20C3E9-AA3F-1045-BD7A-862122B89A96}"/>
              </a:ext>
            </a:extLst>
          </p:cNvPr>
          <p:cNvSpPr/>
          <p:nvPr/>
        </p:nvSpPr>
        <p:spPr>
          <a:xfrm>
            <a:off x="4211960" y="699542"/>
            <a:ext cx="4536504" cy="1477328"/>
          </a:xfrm>
          <a:prstGeom prst="rect">
            <a:avLst/>
          </a:prstGeom>
        </p:spPr>
        <p:txBody>
          <a:bodyPr wrap="square">
            <a:spAutoFit/>
          </a:bodyPr>
          <a:lstStyle/>
          <a:p>
            <a:r>
              <a:rPr lang="en-US" b="1" dirty="0">
                <a:solidFill>
                  <a:schemeClr val="bg2">
                    <a:lumMod val="10000"/>
                  </a:schemeClr>
                </a:solidFill>
              </a:rPr>
              <a:t>W-DHCAL with 1 x 1 cm</a:t>
            </a:r>
            <a:r>
              <a:rPr lang="en-US" b="1" baseline="30000" dirty="0">
                <a:solidFill>
                  <a:schemeClr val="bg2">
                    <a:lumMod val="10000"/>
                  </a:schemeClr>
                </a:solidFill>
              </a:rPr>
              <a:t>2</a:t>
            </a:r>
            <a:r>
              <a:rPr lang="en-US" b="1" dirty="0">
                <a:solidFill>
                  <a:schemeClr val="bg2">
                    <a:lumMod val="10000"/>
                  </a:schemeClr>
                </a:solidFill>
              </a:rPr>
              <a:t> </a:t>
            </a:r>
          </a:p>
          <a:p>
            <a:endParaRPr lang="en-US" b="1" dirty="0">
              <a:solidFill>
                <a:schemeClr val="bg2">
                  <a:lumMod val="10000"/>
                </a:schemeClr>
              </a:solidFill>
            </a:endParaRPr>
          </a:p>
          <a:p>
            <a:r>
              <a:rPr lang="en-US" dirty="0">
                <a:solidFill>
                  <a:schemeClr val="bg2">
                    <a:lumMod val="10000"/>
                  </a:schemeClr>
                </a:solidFill>
              </a:rPr>
              <a:t>Highly over-compensating compared to the Fe-DHCAL for the entire energy range.</a:t>
            </a:r>
          </a:p>
          <a:p>
            <a:endParaRPr lang="en-US" dirty="0">
              <a:solidFill>
                <a:schemeClr val="bg2">
                  <a:lumMod val="10000"/>
                </a:schemeClr>
              </a:solidFill>
            </a:endParaRPr>
          </a:p>
        </p:txBody>
      </p:sp>
      <p:grpSp>
        <p:nvGrpSpPr>
          <p:cNvPr id="9" name="Group 8">
            <a:extLst>
              <a:ext uri="{FF2B5EF4-FFF2-40B4-BE49-F238E27FC236}">
                <a16:creationId xmlns:a16="http://schemas.microsoft.com/office/drawing/2014/main" id="{0A510C9E-E13C-5DF8-9A27-F7BA082941F9}"/>
              </a:ext>
            </a:extLst>
          </p:cNvPr>
          <p:cNvGrpSpPr/>
          <p:nvPr/>
        </p:nvGrpSpPr>
        <p:grpSpPr>
          <a:xfrm>
            <a:off x="5905564" y="2680455"/>
            <a:ext cx="2444491" cy="2463045"/>
            <a:chOff x="6278496" y="2680455"/>
            <a:chExt cx="2444491" cy="2463045"/>
          </a:xfrm>
        </p:grpSpPr>
        <p:pic>
          <p:nvPicPr>
            <p:cNvPr id="10" name="Picture 20">
              <a:extLst>
                <a:ext uri="{FF2B5EF4-FFF2-40B4-BE49-F238E27FC236}">
                  <a16:creationId xmlns:a16="http://schemas.microsoft.com/office/drawing/2014/main" id="{1DBD71DE-A640-0F25-3879-E0F8EBE4DA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8496" y="2680455"/>
              <a:ext cx="2444491" cy="24630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4A6F3237-75D6-FE88-83C7-7304069DC8CC}"/>
                </a:ext>
              </a:extLst>
            </p:cNvPr>
            <p:cNvPicPr>
              <a:picLocks noChangeAspect="1"/>
            </p:cNvPicPr>
            <p:nvPr/>
          </p:nvPicPr>
          <p:blipFill>
            <a:blip r:embed="rId6"/>
            <a:stretch>
              <a:fillRect/>
            </a:stretch>
          </p:blipFill>
          <p:spPr>
            <a:xfrm>
              <a:off x="7067837" y="3266410"/>
              <a:ext cx="865807" cy="323941"/>
            </a:xfrm>
            <a:prstGeom prst="rect">
              <a:avLst/>
            </a:prstGeom>
          </p:spPr>
        </p:pic>
      </p:grpSp>
      <p:pic>
        <p:nvPicPr>
          <p:cNvPr id="12" name="Picture 11">
            <a:extLst>
              <a:ext uri="{FF2B5EF4-FFF2-40B4-BE49-F238E27FC236}">
                <a16:creationId xmlns:a16="http://schemas.microsoft.com/office/drawing/2014/main" id="{66DB67D8-DACB-C65D-019F-91A1230AD1AD}"/>
              </a:ext>
            </a:extLst>
          </p:cNvPr>
          <p:cNvPicPr>
            <a:picLocks noChangeAspect="1"/>
          </p:cNvPicPr>
          <p:nvPr/>
        </p:nvPicPr>
        <p:blipFill>
          <a:blip r:embed="rId7"/>
          <a:stretch>
            <a:fillRect/>
          </a:stretch>
        </p:blipFill>
        <p:spPr>
          <a:xfrm>
            <a:off x="3680579" y="3495293"/>
            <a:ext cx="2105963" cy="697196"/>
          </a:xfrm>
          <a:prstGeom prst="rect">
            <a:avLst/>
          </a:prstGeom>
        </p:spPr>
      </p:pic>
    </p:spTree>
    <p:extLst>
      <p:ext uri="{BB962C8B-B14F-4D97-AF65-F5344CB8AC3E}">
        <p14:creationId xmlns:p14="http://schemas.microsoft.com/office/powerpoint/2010/main" val="773580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8E0917-CEFE-0B46-855F-6F74F632FB5F}"/>
              </a:ext>
            </a:extLst>
          </p:cNvPr>
          <p:cNvSpPr>
            <a:spLocks noGrp="1"/>
          </p:cNvSpPr>
          <p:nvPr>
            <p:ph type="sldNum" sz="quarter" idx="12"/>
          </p:nvPr>
        </p:nvSpPr>
        <p:spPr/>
        <p:txBody>
          <a:bodyPr/>
          <a:lstStyle/>
          <a:p>
            <a:fld id="{59AB3DCC-C22A-474B-ABC6-24314382D7F2}" type="slidenum">
              <a:rPr lang="en-US" altLang="en-US" smtClean="0"/>
              <a:pPr/>
              <a:t>9</a:t>
            </a:fld>
            <a:endParaRPr lang="en-US" altLang="en-US"/>
          </a:p>
        </p:txBody>
      </p:sp>
      <p:sp>
        <p:nvSpPr>
          <p:cNvPr id="3" name="Title 1">
            <a:extLst>
              <a:ext uri="{FF2B5EF4-FFF2-40B4-BE49-F238E27FC236}">
                <a16:creationId xmlns:a16="http://schemas.microsoft.com/office/drawing/2014/main" id="{C7A7D644-A711-7D48-AC5B-E2EBA47703A7}"/>
              </a:ext>
            </a:extLst>
          </p:cNvPr>
          <p:cNvSpPr txBox="1">
            <a:spLocks/>
          </p:cNvSpPr>
          <p:nvPr/>
        </p:nvSpPr>
        <p:spPr>
          <a:xfrm>
            <a:off x="107504" y="51470"/>
            <a:ext cx="5040560" cy="421556"/>
          </a:xfrm>
          <a:prstGeom prst="rect">
            <a:avLst/>
          </a:prstGeom>
        </p:spPr>
        <p:txBody>
          <a:bodyPr/>
          <a:lstStyle>
            <a:lvl1pPr algn="l" defTabSz="342892" rtl="0" eaLnBrk="1" fontAlgn="base" hangingPunct="1">
              <a:spcBef>
                <a:spcPct val="0"/>
              </a:spcBef>
              <a:spcAft>
                <a:spcPct val="0"/>
              </a:spcAft>
              <a:defRPr sz="1950" b="1" kern="1200">
                <a:solidFill>
                  <a:srgbClr val="666B66"/>
                </a:solidFill>
                <a:latin typeface="Trebuchet MS"/>
                <a:ea typeface="ＭＳ Ｐゴシック" pitchFamily="-112" charset="-128"/>
                <a:cs typeface="Trebuchet MS"/>
              </a:defRPr>
            </a:lvl1pPr>
            <a:lvl2pPr algn="l" defTabSz="342892" rtl="0" eaLnBrk="1" fontAlgn="base" hangingPunct="1">
              <a:spcBef>
                <a:spcPct val="0"/>
              </a:spcBef>
              <a:spcAft>
                <a:spcPct val="0"/>
              </a:spcAft>
              <a:defRPr sz="1950" b="1">
                <a:solidFill>
                  <a:srgbClr val="666B66"/>
                </a:solidFill>
                <a:latin typeface="Trebuchet MS" pitchFamily="-112" charset="0"/>
                <a:ea typeface="ＭＳ Ｐゴシック" pitchFamily="-112" charset="-128"/>
              </a:defRPr>
            </a:lvl2pPr>
            <a:lvl3pPr algn="l" defTabSz="342892" rtl="0" eaLnBrk="1" fontAlgn="base" hangingPunct="1">
              <a:spcBef>
                <a:spcPct val="0"/>
              </a:spcBef>
              <a:spcAft>
                <a:spcPct val="0"/>
              </a:spcAft>
              <a:defRPr sz="1950" b="1">
                <a:solidFill>
                  <a:srgbClr val="666B66"/>
                </a:solidFill>
                <a:latin typeface="Trebuchet MS" pitchFamily="-112" charset="0"/>
                <a:ea typeface="ＭＳ Ｐゴシック" pitchFamily="-112" charset="-128"/>
              </a:defRPr>
            </a:lvl3pPr>
            <a:lvl4pPr algn="l" defTabSz="342892" rtl="0" eaLnBrk="1" fontAlgn="base" hangingPunct="1">
              <a:spcBef>
                <a:spcPct val="0"/>
              </a:spcBef>
              <a:spcAft>
                <a:spcPct val="0"/>
              </a:spcAft>
              <a:defRPr sz="1950" b="1">
                <a:solidFill>
                  <a:srgbClr val="666B66"/>
                </a:solidFill>
                <a:latin typeface="Trebuchet MS" pitchFamily="-112" charset="0"/>
                <a:ea typeface="ＭＳ Ｐゴシック" pitchFamily="-112" charset="-128"/>
              </a:defRPr>
            </a:lvl4pPr>
            <a:lvl5pPr algn="l" defTabSz="342892" rtl="0" eaLnBrk="1" fontAlgn="base" hangingPunct="1">
              <a:spcBef>
                <a:spcPct val="0"/>
              </a:spcBef>
              <a:spcAft>
                <a:spcPct val="0"/>
              </a:spcAft>
              <a:defRPr sz="1950" b="1">
                <a:solidFill>
                  <a:srgbClr val="666B66"/>
                </a:solidFill>
                <a:latin typeface="Trebuchet MS" pitchFamily="-112" charset="0"/>
                <a:ea typeface="ＭＳ Ｐゴシック" pitchFamily="-112" charset="-128"/>
              </a:defRPr>
            </a:lvl5pPr>
            <a:lvl6pPr marL="342892" algn="l" defTabSz="342892" rtl="0" eaLnBrk="1" fontAlgn="base" hangingPunct="1">
              <a:spcBef>
                <a:spcPct val="0"/>
              </a:spcBef>
              <a:spcAft>
                <a:spcPct val="0"/>
              </a:spcAft>
              <a:defRPr sz="1950" b="1">
                <a:solidFill>
                  <a:schemeClr val="tx2"/>
                </a:solidFill>
                <a:latin typeface="Trebuchet MS" pitchFamily="-112" charset="0"/>
                <a:ea typeface="ＭＳ Ｐゴシック" pitchFamily="-112" charset="-128"/>
              </a:defRPr>
            </a:lvl6pPr>
            <a:lvl7pPr marL="685783" algn="l" defTabSz="342892" rtl="0" eaLnBrk="1" fontAlgn="base" hangingPunct="1">
              <a:spcBef>
                <a:spcPct val="0"/>
              </a:spcBef>
              <a:spcAft>
                <a:spcPct val="0"/>
              </a:spcAft>
              <a:defRPr sz="1950" b="1">
                <a:solidFill>
                  <a:schemeClr val="tx2"/>
                </a:solidFill>
                <a:latin typeface="Trebuchet MS" pitchFamily="-112" charset="0"/>
                <a:ea typeface="ＭＳ Ｐゴシック" pitchFamily="-112" charset="-128"/>
              </a:defRPr>
            </a:lvl7pPr>
            <a:lvl8pPr marL="1028675" algn="l" defTabSz="342892" rtl="0" eaLnBrk="1" fontAlgn="base" hangingPunct="1">
              <a:spcBef>
                <a:spcPct val="0"/>
              </a:spcBef>
              <a:spcAft>
                <a:spcPct val="0"/>
              </a:spcAft>
              <a:defRPr sz="1950" b="1">
                <a:solidFill>
                  <a:schemeClr val="tx2"/>
                </a:solidFill>
                <a:latin typeface="Trebuchet MS" pitchFamily="-112" charset="0"/>
                <a:ea typeface="ＭＳ Ｐゴシック" pitchFamily="-112" charset="-128"/>
              </a:defRPr>
            </a:lvl8pPr>
            <a:lvl9pPr marL="1371566" algn="l" defTabSz="342892" rtl="0" eaLnBrk="1" fontAlgn="base" hangingPunct="1">
              <a:spcBef>
                <a:spcPct val="0"/>
              </a:spcBef>
              <a:spcAft>
                <a:spcPct val="0"/>
              </a:spcAft>
              <a:defRPr sz="1950" b="1">
                <a:solidFill>
                  <a:schemeClr val="tx2"/>
                </a:solidFill>
                <a:latin typeface="Trebuchet MS" pitchFamily="-112" charset="0"/>
                <a:ea typeface="ＭＳ Ｐゴシック" pitchFamily="-112" charset="-128"/>
              </a:defRPr>
            </a:lvl9pPr>
          </a:lstStyle>
          <a:p>
            <a:r>
              <a:rPr lang="en-US" sz="1800" dirty="0">
                <a:solidFill>
                  <a:srgbClr val="002060"/>
                </a:solidFill>
                <a:latin typeface="Arial" panose="020B0604020202020204" pitchFamily="34" charset="0"/>
                <a:ea typeface="Times" charset="0"/>
                <a:cs typeface="Arial" panose="020B0604020202020204" pitchFamily="34" charset="0"/>
              </a:rPr>
              <a:t>Simulation of the DHCAL Response</a:t>
            </a:r>
          </a:p>
        </p:txBody>
      </p:sp>
      <p:sp>
        <p:nvSpPr>
          <p:cNvPr id="5" name="TextBox 4">
            <a:extLst>
              <a:ext uri="{FF2B5EF4-FFF2-40B4-BE49-F238E27FC236}">
                <a16:creationId xmlns:a16="http://schemas.microsoft.com/office/drawing/2014/main" id="{2540CE4B-2D62-EA42-969F-FE6CA9C425B0}"/>
              </a:ext>
            </a:extLst>
          </p:cNvPr>
          <p:cNvSpPr txBox="1"/>
          <p:nvPr/>
        </p:nvSpPr>
        <p:spPr>
          <a:xfrm>
            <a:off x="107504" y="473026"/>
            <a:ext cx="4572000" cy="1477328"/>
          </a:xfrm>
          <a:prstGeom prst="rect">
            <a:avLst/>
          </a:prstGeom>
          <a:noFill/>
        </p:spPr>
        <p:txBody>
          <a:bodyPr wrap="square">
            <a:spAutoFit/>
          </a:bodyPr>
          <a:lstStyle/>
          <a:p>
            <a:pPr marL="285750" indent="-285750">
              <a:buFontTx/>
              <a:buChar char="-"/>
            </a:pPr>
            <a:r>
              <a:rPr lang="en-US" dirty="0">
                <a:solidFill>
                  <a:schemeClr val="bg2">
                    <a:lumMod val="10000"/>
                  </a:schemeClr>
                </a:solidFill>
              </a:rPr>
              <a:t>is particularly challenging</a:t>
            </a:r>
          </a:p>
          <a:p>
            <a:pPr marL="285750" indent="-285750">
              <a:buFontTx/>
              <a:buChar char="-"/>
            </a:pPr>
            <a:r>
              <a:rPr lang="en-US" dirty="0">
                <a:solidFill>
                  <a:schemeClr val="bg2">
                    <a:lumMod val="10000"/>
                  </a:schemeClr>
                </a:solidFill>
              </a:rPr>
              <a:t>shows significant improvements in newer versions of Geant4 and EM physics packages</a:t>
            </a:r>
          </a:p>
          <a:p>
            <a:pPr marL="285750" indent="-285750">
              <a:buFontTx/>
              <a:buChar char="-"/>
            </a:pPr>
            <a:r>
              <a:rPr lang="en-US" dirty="0">
                <a:solidFill>
                  <a:schemeClr val="bg2">
                    <a:lumMod val="10000"/>
                  </a:schemeClr>
                </a:solidFill>
              </a:rPr>
              <a:t>Involves several interconnected steps:</a:t>
            </a:r>
          </a:p>
        </p:txBody>
      </p:sp>
      <p:pic>
        <p:nvPicPr>
          <p:cNvPr id="6" name="Picture 5" descr="Chart&#10;&#10;Description automatically generated">
            <a:extLst>
              <a:ext uri="{FF2B5EF4-FFF2-40B4-BE49-F238E27FC236}">
                <a16:creationId xmlns:a16="http://schemas.microsoft.com/office/drawing/2014/main" id="{A9A8511F-8FD9-DC44-BE84-B624B6931608}"/>
              </a:ext>
            </a:extLst>
          </p:cNvPr>
          <p:cNvPicPr>
            <a:picLocks noChangeAspect="1"/>
          </p:cNvPicPr>
          <p:nvPr/>
        </p:nvPicPr>
        <p:blipFill>
          <a:blip r:embed="rId2"/>
          <a:stretch>
            <a:fillRect/>
          </a:stretch>
        </p:blipFill>
        <p:spPr>
          <a:xfrm>
            <a:off x="5868144" y="106363"/>
            <a:ext cx="2624336" cy="3060163"/>
          </a:xfrm>
          <a:prstGeom prst="rect">
            <a:avLst/>
          </a:prstGeom>
        </p:spPr>
      </p:pic>
      <p:sp>
        <p:nvSpPr>
          <p:cNvPr id="8" name="TextBox 7">
            <a:extLst>
              <a:ext uri="{FF2B5EF4-FFF2-40B4-BE49-F238E27FC236}">
                <a16:creationId xmlns:a16="http://schemas.microsoft.com/office/drawing/2014/main" id="{4842AABF-2864-5646-BB05-C1A40D5377AF}"/>
              </a:ext>
            </a:extLst>
          </p:cNvPr>
          <p:cNvSpPr txBox="1"/>
          <p:nvPr/>
        </p:nvSpPr>
        <p:spPr>
          <a:xfrm>
            <a:off x="6007224" y="3166526"/>
            <a:ext cx="2624336" cy="738664"/>
          </a:xfrm>
          <a:prstGeom prst="rect">
            <a:avLst/>
          </a:prstGeom>
          <a:noFill/>
        </p:spPr>
        <p:txBody>
          <a:bodyPr wrap="square">
            <a:spAutoFit/>
          </a:bodyPr>
          <a:lstStyle/>
          <a:p>
            <a:r>
              <a:rPr lang="en-US" sz="1400" dirty="0">
                <a:solidFill>
                  <a:schemeClr val="bg2">
                    <a:lumMod val="10000"/>
                  </a:schemeClr>
                </a:solidFill>
                <a:effectLst/>
                <a:latin typeface="Times New Roman" panose="02020603050405020304" pitchFamily="18" charset="0"/>
                <a:ea typeface="OMDMAV+CMSL12"/>
              </a:rPr>
              <a:t>3D density of hits for 40 GeV </a:t>
            </a:r>
            <a:r>
              <a:rPr lang="en-US" sz="1400" dirty="0">
                <a:solidFill>
                  <a:schemeClr val="bg2">
                    <a:lumMod val="10000"/>
                  </a:schemeClr>
                </a:solidFill>
                <a:effectLst/>
                <a:latin typeface="Times New Roman" panose="02020603050405020304" pitchFamily="18" charset="0"/>
                <a:ea typeface="OMDMAV+CMSL12"/>
                <a:cs typeface="Times New Roman" panose="02020603050405020304" pitchFamily="18" charset="0"/>
                <a:sym typeface="Symbol" pitchFamily="2" charset="2"/>
              </a:rPr>
              <a:t></a:t>
            </a:r>
            <a:r>
              <a:rPr lang="en-US" sz="1400" baseline="30000" dirty="0">
                <a:solidFill>
                  <a:schemeClr val="bg2">
                    <a:lumMod val="10000"/>
                  </a:schemeClr>
                </a:solidFill>
                <a:effectLst/>
                <a:latin typeface="Times New Roman" panose="02020603050405020304" pitchFamily="18" charset="0"/>
                <a:ea typeface="OMDMAV+CMSL12"/>
              </a:rPr>
              <a:t>+</a:t>
            </a:r>
            <a:r>
              <a:rPr lang="en-US" sz="1400" dirty="0">
                <a:solidFill>
                  <a:schemeClr val="bg2">
                    <a:lumMod val="10000"/>
                  </a:schemeClr>
                </a:solidFill>
                <a:effectLst/>
                <a:latin typeface="Times New Roman" panose="02020603050405020304" pitchFamily="18" charset="0"/>
                <a:ea typeface="OMDMAV+CMSL12"/>
              </a:rPr>
              <a:t> showers in the DHCAL with iron absorbers (Fe-DHCAL)</a:t>
            </a:r>
            <a:r>
              <a:rPr lang="en-US" sz="1400" dirty="0">
                <a:solidFill>
                  <a:schemeClr val="bg2">
                    <a:lumMod val="10000"/>
                  </a:schemeClr>
                </a:solidFill>
                <a:effectLst/>
              </a:rPr>
              <a:t> </a:t>
            </a:r>
            <a:endParaRPr lang="en-US" sz="1400" dirty="0">
              <a:solidFill>
                <a:schemeClr val="bg2">
                  <a:lumMod val="10000"/>
                </a:schemeClr>
              </a:solidFill>
            </a:endParaRPr>
          </a:p>
        </p:txBody>
      </p:sp>
      <p:sp>
        <p:nvSpPr>
          <p:cNvPr id="10" name="TextBox 9">
            <a:extLst>
              <a:ext uri="{FF2B5EF4-FFF2-40B4-BE49-F238E27FC236}">
                <a16:creationId xmlns:a16="http://schemas.microsoft.com/office/drawing/2014/main" id="{6323CE74-FE8E-6C48-A2B2-7A1DF5B6640C}"/>
              </a:ext>
            </a:extLst>
          </p:cNvPr>
          <p:cNvSpPr txBox="1"/>
          <p:nvPr/>
        </p:nvSpPr>
        <p:spPr>
          <a:xfrm>
            <a:off x="323528" y="1952709"/>
            <a:ext cx="4763192" cy="3139321"/>
          </a:xfrm>
          <a:prstGeom prst="rect">
            <a:avLst/>
          </a:prstGeom>
          <a:noFill/>
        </p:spPr>
        <p:txBody>
          <a:bodyPr wrap="square">
            <a:spAutoFit/>
          </a:bodyPr>
          <a:lstStyle/>
          <a:p>
            <a:pPr marL="342900" indent="-342900" algn="just">
              <a:buAutoNum type="arabicPeriod"/>
            </a:pPr>
            <a:r>
              <a:rPr lang="en-US"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The primary ionization locations in the gas gaps of the RPCs are obtained from Geant4.</a:t>
            </a:r>
            <a:r>
              <a:rPr lang="en-US" dirty="0">
                <a:solidFill>
                  <a:schemeClr val="bg2">
                    <a:lumMod val="10000"/>
                  </a:schemeClr>
                </a:solidFill>
                <a:effectLst/>
                <a:latin typeface="Times New Roman" panose="02020603050405020304" pitchFamily="18" charset="0"/>
                <a:cs typeface="Times New Roman" panose="02020603050405020304" pitchFamily="18" charset="0"/>
              </a:rPr>
              <a:t> </a:t>
            </a:r>
          </a:p>
          <a:p>
            <a:pPr marL="342900" indent="-342900" algn="just">
              <a:buAutoNum type="arabicPeriod"/>
            </a:pPr>
            <a:endParaRPr lang="en-US" dirty="0">
              <a:solidFill>
                <a:schemeClr val="bg2">
                  <a:lumMod val="10000"/>
                </a:schemeClr>
              </a:solidFill>
              <a:effectLst/>
              <a:latin typeface="Times New Roman" panose="02020603050405020304" pitchFamily="18" charset="0"/>
              <a:cs typeface="Times New Roman" panose="02020603050405020304" pitchFamily="18" charset="0"/>
            </a:endParaRPr>
          </a:p>
          <a:p>
            <a:pPr marL="342900" indent="-342900" algn="just">
              <a:buAutoNum type="arabicPeriod"/>
            </a:pPr>
            <a:r>
              <a:rPr lang="en-US" dirty="0">
                <a:solidFill>
                  <a:schemeClr val="bg2">
                    <a:lumMod val="10000"/>
                  </a:schemeClr>
                </a:solidFill>
                <a:latin typeface="Times New Roman" panose="02020603050405020304" pitchFamily="18" charset="0"/>
                <a:cs typeface="Times New Roman" panose="02020603050405020304" pitchFamily="18" charset="0"/>
              </a:rPr>
              <a:t>The ionization charges are sampled from the distribution obtained with the analog readout of a DHCAL RPC.</a:t>
            </a:r>
          </a:p>
          <a:p>
            <a:pPr marL="342900" indent="-342900" algn="just">
              <a:buAutoNum type="arabicPeriod"/>
            </a:pPr>
            <a:endParaRPr lang="en-US"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lgn="just">
              <a:buAutoNum type="arabicPeriod"/>
            </a:pPr>
            <a:r>
              <a:rPr lang="en-US" dirty="0">
                <a:solidFill>
                  <a:schemeClr val="bg2">
                    <a:lumMod val="10000"/>
                  </a:schemeClr>
                </a:solidFill>
                <a:latin typeface="Times New Roman" panose="02020603050405020304" pitchFamily="18" charset="0"/>
                <a:cs typeface="Times New Roman" panose="02020603050405020304" pitchFamily="18" charset="0"/>
              </a:rPr>
              <a:t>A dedicated software called </a:t>
            </a:r>
            <a:r>
              <a:rPr lang="en-US" dirty="0" err="1">
                <a:solidFill>
                  <a:schemeClr val="bg2">
                    <a:lumMod val="10000"/>
                  </a:schemeClr>
                </a:solidFill>
                <a:latin typeface="Times New Roman" panose="02020603050405020304" pitchFamily="18" charset="0"/>
                <a:cs typeface="Times New Roman" panose="02020603050405020304" pitchFamily="18" charset="0"/>
              </a:rPr>
              <a:t>RPCSim</a:t>
            </a:r>
            <a:r>
              <a:rPr lang="en-US" dirty="0">
                <a:solidFill>
                  <a:schemeClr val="bg2">
                    <a:lumMod val="10000"/>
                  </a:schemeClr>
                </a:solidFill>
                <a:latin typeface="Times New Roman" panose="02020603050405020304" pitchFamily="18" charset="0"/>
                <a:cs typeface="Times New Roman" panose="02020603050405020304" pitchFamily="18" charset="0"/>
              </a:rPr>
              <a:t> was developed to distribute the generated charge over the pads, apply the threshold and reconstruct the hits.</a:t>
            </a:r>
          </a:p>
        </p:txBody>
      </p:sp>
      <p:sp>
        <p:nvSpPr>
          <p:cNvPr id="12" name="TextBox 11">
            <a:extLst>
              <a:ext uri="{FF2B5EF4-FFF2-40B4-BE49-F238E27FC236}">
                <a16:creationId xmlns:a16="http://schemas.microsoft.com/office/drawing/2014/main" id="{D51DFF59-E6BE-B74C-8922-84F5374C1E93}"/>
              </a:ext>
            </a:extLst>
          </p:cNvPr>
          <p:cNvSpPr txBox="1"/>
          <p:nvPr/>
        </p:nvSpPr>
        <p:spPr>
          <a:xfrm>
            <a:off x="5580112" y="3891701"/>
            <a:ext cx="3491880" cy="1200329"/>
          </a:xfrm>
          <a:prstGeom prst="rect">
            <a:avLst/>
          </a:prstGeom>
          <a:noFill/>
        </p:spPr>
        <p:txBody>
          <a:bodyPr wrap="square">
            <a:spAutoFit/>
          </a:bodyPr>
          <a:lstStyle/>
          <a:p>
            <a:r>
              <a:rPr lang="en-US" sz="1800" dirty="0">
                <a:solidFill>
                  <a:schemeClr val="bg2">
                    <a:lumMod val="10000"/>
                  </a:schemeClr>
                </a:solidFill>
                <a:effectLst/>
                <a:latin typeface="Times New Roman" panose="02020603050405020304" pitchFamily="18" charset="0"/>
                <a:ea typeface="Times New Roman" panose="02020603050405020304" pitchFamily="18" charset="0"/>
              </a:rPr>
              <a:t>The disagreements are at the very fine level of detail which is not available in conventional calorimeters.</a:t>
            </a:r>
            <a:r>
              <a:rPr lang="en-US" dirty="0">
                <a:solidFill>
                  <a:schemeClr val="bg2">
                    <a:lumMod val="10000"/>
                  </a:schemeClr>
                </a:solidFill>
                <a:effectLst/>
              </a:rPr>
              <a:t> </a:t>
            </a:r>
            <a:r>
              <a:rPr lang="en-US" dirty="0">
                <a:solidFill>
                  <a:schemeClr val="bg2">
                    <a:lumMod val="10000"/>
                  </a:schemeClr>
                </a:solidFill>
                <a:effectLst/>
                <a:sym typeface="Wingdings" pitchFamily="2" charset="2"/>
              </a:rPr>
              <a:t> Work ongoing.</a:t>
            </a:r>
            <a:endParaRPr lang="en-US" dirty="0">
              <a:solidFill>
                <a:schemeClr val="bg2">
                  <a:lumMod val="10000"/>
                </a:schemeClr>
              </a:solidFill>
            </a:endParaRPr>
          </a:p>
        </p:txBody>
      </p:sp>
    </p:spTree>
    <p:extLst>
      <p:ext uri="{BB962C8B-B14F-4D97-AF65-F5344CB8AC3E}">
        <p14:creationId xmlns:p14="http://schemas.microsoft.com/office/powerpoint/2010/main" val="543940482"/>
      </p:ext>
    </p:extLst>
  </p:cSld>
  <p:clrMapOvr>
    <a:masterClrMapping/>
  </p:clrMapOvr>
</p:sld>
</file>

<file path=ppt/theme/theme1.xml><?xml version="1.0" encoding="utf-8"?>
<a:theme xmlns:a="http://schemas.openxmlformats.org/drawingml/2006/main" name="2009_visual identity">
  <a:themeElements>
    <a:clrScheme name="ANL_2009">
      <a:dk1>
        <a:srgbClr val="7F7F7F"/>
      </a:dk1>
      <a:lt1>
        <a:sysClr val="window" lastClr="FFFFFF"/>
      </a:lt1>
      <a:dk2>
        <a:srgbClr val="1F497D"/>
      </a:dk2>
      <a:lt2>
        <a:srgbClr val="EEECE1"/>
      </a:lt2>
      <a:accent1>
        <a:srgbClr val="5C0426"/>
      </a:accent1>
      <a:accent2>
        <a:srgbClr val="9D7D9E"/>
      </a:accent2>
      <a:accent3>
        <a:srgbClr val="BF5C28"/>
      </a:accent3>
      <a:accent4>
        <a:srgbClr val="3D203B"/>
      </a:accent4>
      <a:accent5>
        <a:srgbClr val="666B66"/>
      </a:accent5>
      <a:accent6>
        <a:srgbClr val="D6AC29"/>
      </a:accent6>
      <a:hlink>
        <a:srgbClr val="253D51"/>
      </a:hlink>
      <a:folHlink>
        <a:srgbClr val="1B1545"/>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ANL_Template_gray</Template>
  <TotalTime>16895</TotalTime>
  <Words>3003</Words>
  <Application>Microsoft Macintosh PowerPoint</Application>
  <PresentationFormat>On-screen Show (16:9)</PresentationFormat>
  <Paragraphs>344</Paragraphs>
  <Slides>31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Calibri</vt:lpstr>
      <vt:lpstr>Cambria</vt:lpstr>
      <vt:lpstr>Cambria Math</vt:lpstr>
      <vt:lpstr>Times New Roman</vt:lpstr>
      <vt:lpstr>Trebuchet MS</vt:lpstr>
      <vt:lpstr>Wingdings</vt:lpstr>
      <vt:lpstr>2009_visual identity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DHCAL with Minimal Absorber: Measurements with Positrons</dc:title>
  <dc:creator>Benjamin Freund, Mr</dc:creator>
  <cp:lastModifiedBy>Bilki, Burak</cp:lastModifiedBy>
  <cp:revision>213</cp:revision>
  <cp:lastPrinted>2017-09-26T20:53:47Z</cp:lastPrinted>
  <dcterms:created xsi:type="dcterms:W3CDTF">2016-05-03T14:27:36Z</dcterms:created>
  <dcterms:modified xsi:type="dcterms:W3CDTF">2024-03-15T16:40:04Z</dcterms:modified>
</cp:coreProperties>
</file>