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303" r:id="rId3"/>
    <p:sldId id="260" r:id="rId4"/>
    <p:sldId id="261" r:id="rId5"/>
    <p:sldId id="299" r:id="rId6"/>
    <p:sldId id="293" r:id="rId7"/>
    <p:sldId id="287" r:id="rId8"/>
    <p:sldId id="291" r:id="rId9"/>
    <p:sldId id="292" r:id="rId10"/>
    <p:sldId id="294" r:id="rId11"/>
    <p:sldId id="295" r:id="rId12"/>
    <p:sldId id="300" r:id="rId13"/>
    <p:sldId id="297" r:id="rId14"/>
    <p:sldId id="296" r:id="rId15"/>
    <p:sldId id="301" r:id="rId16"/>
    <p:sldId id="302" r:id="rId17"/>
    <p:sldId id="305" r:id="rId18"/>
    <p:sldId id="304" r:id="rId19"/>
    <p:sldId id="306" r:id="rId20"/>
    <p:sldId id="30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A50E29-8858-D0FA-B379-86ADDCE366B1}" name="Nicholas Pinto" initials="" userId="S::npinto7@jh.edu::e3d7ff9f-bfbd-41e7-aed8-11ee860ce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3"/>
    <p:restoredTop sz="94640"/>
  </p:normalViewPr>
  <p:slideViewPr>
    <p:cSldViewPr snapToGrid="0">
      <p:cViewPr>
        <p:scale>
          <a:sx n="104" d="100"/>
          <a:sy n="104" d="100"/>
        </p:scale>
        <p:origin x="4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7889-2167-420F-B6A5-3B6C49DF3835}" type="datetimeFigureOut">
              <a:t>3/22/24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94CD-2542-468A-92B0-E410B75A71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9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5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Note to self, do I need these?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2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94CD-2542-468A-92B0-E410B75A7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FAA1-28C2-374C-94F1-FC55A07FE565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B27A-F150-D941-9DE3-35B55142950C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48DF-26EA-BD45-9534-7C4AD2FF7F69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F5AA-C291-F74B-A699-2E058FE4E88E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813C-BE38-7B45-826D-E4B045E21ABA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7D52-108F-2046-AFA9-3721A796817E}" type="datetime1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BAF-46A6-6841-B404-3DF113EFBB31}" type="datetime1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9CD-38D1-1F42-91BD-7AFF7CC68C71}" type="datetime1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C2FC-44F0-0940-8005-203FA820E60B}" type="datetime1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932B-399B-EE4A-8E6E-D811125D470B}" type="datetime1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E80-139D-6E4F-8DAD-97096C4B91E3}" type="datetime1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Pinto - Johns Hopkins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6268-9F30-F345-8A91-1170E5C0E61A}" type="datetime1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Nicholas Pinto - Johns Hopkins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mit.edu/event/876/contributions/2866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in.pha.jhu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12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arxiv.org/pdf/1309.4819.pdf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arxiv.org/pdf/2205.07715.pdf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29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7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042" y="2486576"/>
            <a:ext cx="9144000" cy="119184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+mj-lt"/>
                <a:cs typeface="+mj-lt"/>
              </a:rPr>
              <a:t>FCC-</a:t>
            </a:r>
            <a:r>
              <a:rPr lang="en-US" dirty="0" err="1">
                <a:latin typeface="Times New Roman"/>
                <a:ea typeface="+mj-lt"/>
                <a:cs typeface="+mj-lt"/>
              </a:rPr>
              <a:t>ee</a:t>
            </a:r>
            <a:r>
              <a:rPr lang="en-US" dirty="0">
                <a:latin typeface="Times New Roman"/>
                <a:ea typeface="+mj-lt"/>
                <a:cs typeface="+mj-lt"/>
              </a:rPr>
              <a:t> Higgs CP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861" y="3658348"/>
            <a:ext cx="10590362" cy="23474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latin typeface="Times New Roman"/>
              <a:ea typeface="Calibri"/>
              <a:cs typeface="Calibri"/>
            </a:endParaRPr>
          </a:p>
          <a:p>
            <a:r>
              <a:rPr lang="en-US" sz="2000" b="1" dirty="0">
                <a:latin typeface="Times New Roman"/>
                <a:ea typeface="Calibri"/>
                <a:cs typeface="Calibri"/>
              </a:rPr>
              <a:t>Nicholas Pinto 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(JHU), Andrei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Gritsan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(JHU), Jan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Eysermans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(MIT), Valdis </a:t>
            </a:r>
            <a:r>
              <a:rPr lang="en-US" sz="2000" dirty="0" err="1">
                <a:latin typeface="Times New Roman"/>
                <a:ea typeface="Calibri"/>
                <a:cs typeface="Calibri"/>
              </a:rPr>
              <a:t>Slokenbergs</a:t>
            </a:r>
            <a:r>
              <a:rPr lang="en-US" sz="2000" dirty="0">
                <a:latin typeface="Times New Roman"/>
                <a:ea typeface="Calibri"/>
                <a:cs typeface="Calibri"/>
              </a:rPr>
              <a:t> (JHU)</a:t>
            </a:r>
          </a:p>
          <a:p>
            <a:r>
              <a:rPr lang="en-US" sz="2800" dirty="0">
                <a:latin typeface="Times New Roman"/>
                <a:ea typeface="Calibri"/>
                <a:cs typeface="Calibri"/>
                <a:hlinkClick r:id="rId3"/>
              </a:rPr>
              <a:t>Second Annual U.S. Future Circular Collider (FCC) Workshop </a:t>
            </a:r>
            <a:endParaRPr lang="en-US" sz="2800" dirty="0">
              <a:latin typeface="Times New Roman"/>
              <a:ea typeface="Calibri"/>
              <a:cs typeface="Calibri"/>
            </a:endParaRPr>
          </a:p>
          <a:p>
            <a:r>
              <a:rPr lang="en-US" sz="2800" b="1" dirty="0">
                <a:latin typeface="Times New Roman"/>
                <a:ea typeface="Calibri"/>
                <a:cs typeface="Calibri"/>
              </a:rPr>
              <a:t>26 March 2024</a:t>
            </a: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372E7C04-307A-DA58-8CB4-A748B931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387"/>
            <a:ext cx="1827723" cy="2347424"/>
          </a:xfrm>
          <a:prstGeom prst="rect">
            <a:avLst/>
          </a:prstGeom>
        </p:spPr>
      </p:pic>
      <p:pic>
        <p:nvPicPr>
          <p:cNvPr id="1026" name="Picture 2" descr="MIT Logo and symbol, meaning, history, PNG, brand">
            <a:extLst>
              <a:ext uri="{FF2B5EF4-FFF2-40B4-BE49-F238E27FC236}">
                <a16:creationId xmlns:a16="http://schemas.microsoft.com/office/drawing/2014/main" id="{29F038DE-F98D-8A73-BBDE-ECBFEA29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85" y="5001561"/>
            <a:ext cx="3765015" cy="21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RN Logo and symbol, meaning, history, PNG, brand">
            <a:extLst>
              <a:ext uri="{FF2B5EF4-FFF2-40B4-BE49-F238E27FC236}">
                <a16:creationId xmlns:a16="http://schemas.microsoft.com/office/drawing/2014/main" id="{937B8065-B6CF-643C-237F-E451CDD2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3" y="37417"/>
            <a:ext cx="2598438" cy="21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Design &lt; FCC &lt; TWiki">
            <a:extLst>
              <a:ext uri="{FF2B5EF4-FFF2-40B4-BE49-F238E27FC236}">
                <a16:creationId xmlns:a16="http://schemas.microsoft.com/office/drawing/2014/main" id="{AE3FE27B-6903-2EFC-EF90-FB7826DF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362" y="24478"/>
            <a:ext cx="1455729" cy="23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3692" y="-422451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All Cuts Made: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9E45D-7695-CB8E-82B2-9D0C8F0A1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11" y="845563"/>
            <a:ext cx="2689675" cy="2608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192B1-B220-5065-579E-5844AC8AA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925" y="858812"/>
            <a:ext cx="2689675" cy="2608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8C91A-AC57-FAE4-C3A0-5BA5BD564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8136" y="3440893"/>
            <a:ext cx="2689675" cy="2608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9EC701-5867-EE12-626B-11736DBA6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161" y="3426265"/>
            <a:ext cx="2689674" cy="26085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D1C7-6689-9416-1959-2A8D2B54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22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4058" y="7572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All Cuts Made: Angular Distributions: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11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C0FE6-60E4-0DA7-9EA4-0C06AA542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90" y="1647596"/>
            <a:ext cx="3781643" cy="3667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834BD-CAD9-1808-1F3B-904A4B743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947" y="1595188"/>
            <a:ext cx="3781643" cy="3667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0F1213-6368-B0DD-0112-39ABA63EE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04" y="1595187"/>
            <a:ext cx="3781643" cy="3667624"/>
          </a:xfrm>
          <a:prstGeom prst="rect">
            <a:avLst/>
          </a:prstGeom>
        </p:spPr>
      </p:pic>
      <p:pic>
        <p:nvPicPr>
          <p:cNvPr id="21" name="Picture 20" descr="A graph of a graph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C5CCFC2D-4B6D-6F65-9E4B-C0DB1E580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90" y="1647087"/>
            <a:ext cx="3781643" cy="3667624"/>
          </a:xfrm>
          <a:prstGeom prst="rect">
            <a:avLst/>
          </a:prstGeom>
        </p:spPr>
      </p:pic>
      <p:pic>
        <p:nvPicPr>
          <p:cNvPr id="23" name="Picture 2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1978843-39E3-8D5F-54D7-03E15479A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72" y="1621138"/>
            <a:ext cx="3781643" cy="3667624"/>
          </a:xfrm>
          <a:prstGeom prst="rect">
            <a:avLst/>
          </a:prstGeom>
        </p:spPr>
      </p:pic>
      <p:pic>
        <p:nvPicPr>
          <p:cNvPr id="25" name="Picture 2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1EE1844-5503-B232-4AE0-853437C52F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8" y="1647087"/>
            <a:ext cx="3781643" cy="36676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01F1E2-F491-241E-8EAD-2DAFADA7751A}"/>
              </a:ext>
            </a:extLst>
          </p:cNvPr>
          <p:cNvSpPr/>
          <p:nvPr/>
        </p:nvSpPr>
        <p:spPr>
          <a:xfrm>
            <a:off x="9523967" y="3696287"/>
            <a:ext cx="688131" cy="902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E7E940-E59F-EF60-3FE4-60724A3BA2A3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9361193" y="4466411"/>
            <a:ext cx="263548" cy="778590"/>
          </a:xfrm>
          <a:prstGeom prst="straightConnector1">
            <a:avLst/>
          </a:prstGeom>
          <a:ln>
            <a:solidFill>
              <a:srgbClr val="002D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2E5128-A73F-A6C4-97F1-CAA9272F0B74}"/>
                  </a:ext>
                </a:extLst>
              </p:cNvPr>
              <p:cNvSpPr txBox="1"/>
              <p:nvPr/>
            </p:nvSpPr>
            <p:spPr>
              <a:xfrm>
                <a:off x="7859966" y="5216534"/>
                <a:ext cx="47860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effect occurs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2E5128-A73F-A6C4-97F1-CAA9272F0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966" y="5216534"/>
                <a:ext cx="4786009" cy="400110"/>
              </a:xfrm>
              <a:prstGeom prst="rect">
                <a:avLst/>
              </a:prstGeom>
              <a:blipFill>
                <a:blip r:embed="rId11"/>
                <a:stretch>
                  <a:fillRect l="-1323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FED8C9-5251-B5D9-35BF-997CEB60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870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194" y="-247264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/>
                <a:ea typeface="Calibri Light"/>
                <a:cs typeface="Calibri Light"/>
              </a:rPr>
              <a:t>Comparing Angular Distributions to Snowmass Study: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21" name="Picture 20" descr="A graph of a graph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C5CCFC2D-4B6D-6F65-9E4B-C0DB1E580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60" y="1197098"/>
            <a:ext cx="2812794" cy="2727986"/>
          </a:xfrm>
          <a:prstGeom prst="rect">
            <a:avLst/>
          </a:prstGeom>
        </p:spPr>
      </p:pic>
      <p:pic>
        <p:nvPicPr>
          <p:cNvPr id="23" name="Picture 2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1978843-39E3-8D5F-54D7-03E15479A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8" y="1166745"/>
            <a:ext cx="2812794" cy="2727986"/>
          </a:xfrm>
          <a:prstGeom prst="rect">
            <a:avLst/>
          </a:prstGeom>
        </p:spPr>
      </p:pic>
      <p:pic>
        <p:nvPicPr>
          <p:cNvPr id="25" name="Picture 2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1EE1844-5503-B232-4AE0-853437C52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96" y="1197098"/>
            <a:ext cx="2773348" cy="2689730"/>
          </a:xfrm>
          <a:prstGeom prst="rect">
            <a:avLst/>
          </a:prstGeom>
        </p:spPr>
      </p:pic>
      <p:pic>
        <p:nvPicPr>
          <p:cNvPr id="7" name="1309.4819 (dragged).pdf" descr="1309.4819 (dragged).pdf">
            <a:extLst>
              <a:ext uri="{FF2B5EF4-FFF2-40B4-BE49-F238E27FC236}">
                <a16:creationId xmlns:a16="http://schemas.microsoft.com/office/drawing/2014/main" id="{0CB5409F-3584-0130-F182-F7A184395A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794" y="3781865"/>
            <a:ext cx="7713259" cy="253335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6A685-7EFA-A226-9313-18C1C812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802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50386" y="-48972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Cut Flow: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13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5E24CE-82B9-5A1D-48CC-57DEC48A3786}"/>
              </a:ext>
            </a:extLst>
          </p:cNvPr>
          <p:cNvSpPr txBox="1"/>
          <p:nvPr/>
        </p:nvSpPr>
        <p:spPr>
          <a:xfrm>
            <a:off x="150524" y="1774038"/>
            <a:ext cx="5835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Selection Efficiency ~ 47.9%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: Background ~2.5 </a:t>
            </a:r>
          </a:p>
          <a:p>
            <a:endParaRPr lang="en-US" dirty="0"/>
          </a:p>
        </p:txBody>
      </p:sp>
      <p:pic>
        <p:nvPicPr>
          <p:cNvPr id="8" name="Picture 7" descr="A graph of a graph with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F76BC7F1-AA26-2B0A-A126-D14410E00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7" y="876193"/>
            <a:ext cx="5502271" cy="5336374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B8A84E0-F015-591E-96CA-6B771B2E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15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1396" y="-68462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Template Fit Details: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14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136073" cy="14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ABCDE1-7CA9-09CD-CA9C-AC087F4585D5}"/>
                  </a:ext>
                </a:extLst>
              </p:cNvPr>
              <p:cNvSpPr txBox="1"/>
              <p:nvPr/>
            </p:nvSpPr>
            <p:spPr>
              <a:xfrm>
                <a:off x="0" y="1465429"/>
                <a:ext cx="120994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 histogram filled with 1 angle on each axis. ~55000 entries/bin on average.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bins/axis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projections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hypothesis: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ABCDE1-7CA9-09CD-CA9C-AC087F458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65429"/>
                <a:ext cx="12099458" cy="1384995"/>
              </a:xfrm>
              <a:prstGeom prst="rect">
                <a:avLst/>
              </a:prstGeom>
              <a:blipFill>
                <a:blip r:embed="rId4"/>
                <a:stretch>
                  <a:fillRect l="-944" t="-454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8BC5DE-DF6D-DA12-061F-BAFDE0F9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5C2303-7B10-534A-5C96-8664B5056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07" y="3406533"/>
            <a:ext cx="3990108" cy="2770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C14FA6-936B-A3A0-5547-3FF236F70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675" y="3424393"/>
            <a:ext cx="3990108" cy="277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57626E-D89D-855F-4583-EAE177A14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354" y="3421533"/>
            <a:ext cx="3880104" cy="27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0856" y="-128433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Expected Yields After </a:t>
            </a:r>
            <a:r>
              <a:rPr lang="en-US" dirty="0" err="1">
                <a:latin typeface="Times New Roman"/>
                <a:ea typeface="Calibri Light"/>
                <a:cs typeface="Calibri Light"/>
              </a:rPr>
              <a:t>Reco</a:t>
            </a:r>
            <a:r>
              <a:rPr lang="en-US" dirty="0">
                <a:latin typeface="Times New Roman"/>
                <a:ea typeface="Calibri Light"/>
                <a:cs typeface="Calibri Light"/>
              </a:rPr>
              <a:t>. + Selection:</a:t>
            </a:r>
            <a:br>
              <a:rPr lang="en-US" dirty="0">
                <a:latin typeface="Times New Roman"/>
                <a:ea typeface="Calibri Light"/>
                <a:cs typeface="Calibri Light"/>
              </a:rPr>
            </a:br>
            <a:r>
              <a:rPr lang="en-US" sz="3200" dirty="0">
                <a:latin typeface="Times New Roman"/>
                <a:ea typeface="Calibri Light"/>
                <a:cs typeface="Calibri Light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 Light"/>
                <a:cs typeface="Calibri Light"/>
              </a:rPr>
              <a:t>Red box</a:t>
            </a:r>
            <a:r>
              <a:rPr lang="en-US" sz="3200" dirty="0">
                <a:latin typeface="Times New Roman"/>
                <a:ea typeface="Calibri Light"/>
                <a:cs typeface="Calibri Light"/>
              </a:rPr>
              <a:t> = signal yields)</a:t>
            </a:r>
            <a:endParaRPr lang="en-US" dirty="0">
              <a:latin typeface="Times New Roman"/>
              <a:ea typeface="Calibri Ligh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15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9091" cy="1335431"/>
          </a:xfrm>
          <a:prstGeom prst="rect">
            <a:avLst/>
          </a:prstGeom>
        </p:spPr>
      </p:pic>
      <p:pic>
        <p:nvPicPr>
          <p:cNvPr id="29" name="Picture 28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1D342B30-CA2F-452A-378D-40BE6057E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"/>
          <a:stretch/>
        </p:blipFill>
        <p:spPr>
          <a:xfrm>
            <a:off x="5659395" y="1446907"/>
            <a:ext cx="6339174" cy="4822375"/>
          </a:xfrm>
          <a:prstGeom prst="rect">
            <a:avLst/>
          </a:prstGeom>
        </p:spPr>
      </p:pic>
      <p:pic>
        <p:nvPicPr>
          <p:cNvPr id="10" name="Picture 9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5995A264-1770-04B3-4414-F485323EE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06"/>
            <a:ext cx="5856432" cy="4822376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BD7559C-968B-7C4D-211A-E68FD174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6DB40-A2BC-B4F5-0A3D-62F7AD2D751B}"/>
              </a:ext>
            </a:extLst>
          </p:cNvPr>
          <p:cNvSpPr/>
          <p:nvPr/>
        </p:nvSpPr>
        <p:spPr>
          <a:xfrm>
            <a:off x="338864" y="1921565"/>
            <a:ext cx="11659705" cy="72757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1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583212" y="9588"/>
                <a:ext cx="14040501" cy="170070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>
                    <a:latin typeface="Times New Roman"/>
                    <a:ea typeface="Calibri Light"/>
                    <a:cs typeface="Calibri Light"/>
                  </a:rPr>
                  <a:t>Fits with Reconstructed Signal H</a:t>
                </a:r>
                <a:r>
                  <a:rPr lang="en-US" sz="4000" dirty="0">
                    <a:ea typeface="Cambria Math" panose="02040503050406030204" pitchFamily="18" charset="0"/>
                    <a:cs typeface="Calibri 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 </m:t>
                    </m:r>
                  </m:oMath>
                </a14:m>
                <a:r>
                  <a:rPr lang="en-US" sz="4000" dirty="0">
                    <a:latin typeface="Times New Roman"/>
                    <a:ea typeface="Calibri Light"/>
                    <a:cs typeface="Calibri Light"/>
                  </a:rPr>
                  <a:t>X, Z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𝜇𝜇</m:t>
                    </m:r>
                  </m:oMath>
                </a14:m>
                <a:r>
                  <a:rPr lang="en-US" sz="4000" dirty="0">
                    <a:latin typeface="Times New Roman"/>
                    <a:ea typeface="Calibri Light"/>
                    <a:cs typeface="Calibri Light"/>
                  </a:rPr>
                  <a:t>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83212" y="9588"/>
                <a:ext cx="14040501" cy="17007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16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B3186-77DB-17BA-1DDA-33C07C24478D}"/>
                  </a:ext>
                </a:extLst>
              </p:cNvPr>
              <p:cNvSpPr txBox="1"/>
              <p:nvPr/>
            </p:nvSpPr>
            <p:spPr>
              <a:xfrm>
                <a:off x="2786591" y="1452330"/>
                <a:ext cx="3127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 250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B3186-77DB-17BA-1DDA-33C07C244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91" y="1452330"/>
                <a:ext cx="3127596" cy="369332"/>
              </a:xfrm>
              <a:prstGeom prst="rect">
                <a:avLst/>
              </a:prstGeom>
              <a:blipFill>
                <a:blip r:embed="rId5"/>
                <a:stretch>
                  <a:fillRect l="-161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F1D6B9-F47F-268C-D74C-5DAE50E7BBFD}"/>
                  </a:ext>
                </a:extLst>
              </p:cNvPr>
              <p:cNvSpPr txBox="1"/>
              <p:nvPr/>
            </p:nvSpPr>
            <p:spPr>
              <a:xfrm>
                <a:off x="8283802" y="1448141"/>
                <a:ext cx="3127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@7200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F1D6B9-F47F-268C-D74C-5DAE50E7B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02" y="1448141"/>
                <a:ext cx="3127596" cy="369332"/>
              </a:xfrm>
              <a:prstGeom prst="rect">
                <a:avLst/>
              </a:prstGeom>
              <a:blipFill>
                <a:blip r:embed="rId6"/>
                <a:stretch>
                  <a:fillRect l="-1619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9EAC588-38DB-B9FD-A910-E1BBBC34AD8E}"/>
              </a:ext>
            </a:extLst>
          </p:cNvPr>
          <p:cNvSpPr txBox="1"/>
          <p:nvPr/>
        </p:nvSpPr>
        <p:spPr>
          <a:xfrm>
            <a:off x="2373875" y="5774563"/>
            <a:ext cx="334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68% CL ≈ +/- 2.0 E-4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7F208-BEFB-1AB9-9A3E-51D71F440C09}"/>
              </a:ext>
            </a:extLst>
          </p:cNvPr>
          <p:cNvSpPr txBox="1"/>
          <p:nvPr/>
        </p:nvSpPr>
        <p:spPr>
          <a:xfrm>
            <a:off x="7924341" y="5774563"/>
            <a:ext cx="334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68% CL ≈ +/-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.7 E-5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5429A-5434-5CBD-8960-8A596430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6" y="1817473"/>
            <a:ext cx="4074631" cy="40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6B475-22E1-94BC-A9C8-6E8FFC9F0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555" y="1825439"/>
            <a:ext cx="4159625" cy="404374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47A6742-4F04-0D2E-40DC-34F3E28B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33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7142" y="-23874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  <a:hlinkClick r:id="rId3"/>
              </a:rPr>
              <a:t>MELA:</a:t>
            </a:r>
            <a:endParaRPr lang="en-US" dirty="0">
              <a:latin typeface="Times New Roman"/>
              <a:ea typeface="Calibri Light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17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994F92-582F-6632-9473-B1225A7B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FEEA8-36EC-67C7-DB91-9714F23AECEA}"/>
              </a:ext>
            </a:extLst>
          </p:cNvPr>
          <p:cNvSpPr txBox="1"/>
          <p:nvPr/>
        </p:nvSpPr>
        <p:spPr>
          <a:xfrm>
            <a:off x="199717" y="1790036"/>
            <a:ext cx="1160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“Matrix Element Likelihood Approach”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transition probability from one hypothesis to another using event kinematics.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reweight a distribution in one sample to an alternative hypothesis.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angular distributions.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interfaced to the FCC framework!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7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04131" y="-148574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MELA in this study: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18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994F92-582F-6632-9473-B1225A7B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3F60A576-4417-8B2B-F00E-ACFA8C91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" y="1880111"/>
            <a:ext cx="3353884" cy="3252762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4918A952-6A8B-204D-2C83-A4C911C22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/>
          <a:stretch/>
        </p:blipFill>
        <p:spPr>
          <a:xfrm>
            <a:off x="8730864" y="264975"/>
            <a:ext cx="3353884" cy="3009002"/>
          </a:xfrm>
          <a:prstGeom prst="rect">
            <a:avLst/>
          </a:prstGeom>
        </p:spPr>
      </p:pic>
      <p:pic>
        <p:nvPicPr>
          <p:cNvPr id="19" name="Picture 18" descr="A graph with a green line&#10;&#10;Description automatically generated">
            <a:extLst>
              <a:ext uri="{FF2B5EF4-FFF2-40B4-BE49-F238E27FC236}">
                <a16:creationId xmlns:a16="http://schemas.microsoft.com/office/drawing/2014/main" id="{084D364B-8737-3713-C73E-CB572F984A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/>
          <a:stretch/>
        </p:blipFill>
        <p:spPr>
          <a:xfrm>
            <a:off x="8730864" y="3246900"/>
            <a:ext cx="3353884" cy="300900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F798A7-6439-2282-9BC2-AAC7E2742174}"/>
              </a:ext>
            </a:extLst>
          </p:cNvPr>
          <p:cNvCxnSpPr>
            <a:stCxn id="11" idx="3"/>
            <a:endCxn id="19" idx="1"/>
          </p:cNvCxnSpPr>
          <p:nvPr/>
        </p:nvCxnSpPr>
        <p:spPr>
          <a:xfrm>
            <a:off x="3357916" y="3506492"/>
            <a:ext cx="5372948" cy="1244909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C7301-50A4-E224-8ED1-DE34605306D1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 flipV="1">
            <a:off x="3357916" y="1769476"/>
            <a:ext cx="5372948" cy="173701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EEDB26E-A20E-D99D-32DA-3200E037CC05}"/>
              </a:ext>
            </a:extLst>
          </p:cNvPr>
          <p:cNvSpPr txBox="1"/>
          <p:nvPr/>
        </p:nvSpPr>
        <p:spPr>
          <a:xfrm>
            <a:off x="4224957" y="1337096"/>
            <a:ext cx="291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Reweighting: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964F0E-4AFF-6FDF-7A84-638B1EB0487A}"/>
              </a:ext>
            </a:extLst>
          </p:cNvPr>
          <p:cNvSpPr txBox="1"/>
          <p:nvPr/>
        </p:nvSpPr>
        <p:spPr>
          <a:xfrm>
            <a:off x="223235" y="1491788"/>
            <a:ext cx="291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0391A7C-086B-F235-93F1-66412141AC34}"/>
                  </a:ext>
                </a:extLst>
              </p:cNvPr>
              <p:cNvSpPr txBox="1"/>
              <p:nvPr/>
            </p:nvSpPr>
            <p:spPr>
              <a:xfrm>
                <a:off x="0" y="5271350"/>
                <a:ext cx="7666167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distributions and probabilities calculated by MELA.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50/50 mixture distributions.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0391A7C-086B-F235-93F1-66412141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1350"/>
                <a:ext cx="7666167" cy="734240"/>
              </a:xfrm>
              <a:prstGeom prst="rect">
                <a:avLst/>
              </a:prstGeom>
              <a:blipFill>
                <a:blip r:embed="rId7"/>
                <a:stretch>
                  <a:fillRect l="-662" t="-517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34A066-87C8-266E-9ED4-33BACD7F3E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5872">
            <a:off x="5161997" y="2065419"/>
            <a:ext cx="1041400" cy="495300"/>
          </a:xfrm>
          <a:prstGeom prst="rect">
            <a:avLst/>
          </a:prstGeom>
        </p:spPr>
      </p:pic>
      <p:pic>
        <p:nvPicPr>
          <p:cNvPr id="44" name="Picture 43" descr="A number with a white background&#10;&#10;Description automatically generated">
            <a:extLst>
              <a:ext uri="{FF2B5EF4-FFF2-40B4-BE49-F238E27FC236}">
                <a16:creationId xmlns:a16="http://schemas.microsoft.com/office/drawing/2014/main" id="{1EA8D2F4-B4D1-FA54-C7DB-614483CB70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801">
            <a:off x="5063888" y="4186612"/>
            <a:ext cx="1168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6959" y="23313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/>
                <a:ea typeface="Calibri Light"/>
                <a:cs typeface="Calibri Light"/>
              </a:rPr>
              <a:t>Improving this study with MELA: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19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994F92-582F-6632-9473-B1225A7B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5F14E8-D8FC-848E-4B62-AE84AD0D2209}"/>
                  </a:ext>
                </a:extLst>
              </p:cNvPr>
              <p:cNvSpPr txBox="1"/>
              <p:nvPr/>
            </p:nvSpPr>
            <p:spPr>
              <a:xfrm>
                <a:off x="72323" y="1916505"/>
                <a:ext cx="11526630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Discriminants = Optimal observables from MELA probabilities.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optimal binning, create likelihood fit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5F14E8-D8FC-848E-4B62-AE84AD0D2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" y="1916505"/>
                <a:ext cx="11526630" cy="973023"/>
              </a:xfrm>
              <a:prstGeom prst="rect">
                <a:avLst/>
              </a:prstGeom>
              <a:blipFill>
                <a:blip r:embed="rId4"/>
                <a:stretch>
                  <a:fillRect l="-880" t="-6410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87025F1E-15A5-D409-6F52-D33D5D50F7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-1"/>
          <a:stretch/>
        </p:blipFill>
        <p:spPr>
          <a:xfrm>
            <a:off x="8744317" y="467062"/>
            <a:ext cx="3447683" cy="12812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F79507-BF0D-5C73-5574-A7C103F55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188" y="2909753"/>
            <a:ext cx="3328428" cy="32280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CFF692-72C3-DE38-46AC-26C400B8D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944" y="2822420"/>
            <a:ext cx="3430450" cy="3402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D41539-8E14-A25B-B9DE-47E8BE630D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65" y="2838342"/>
            <a:ext cx="3538911" cy="34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9091" y="38479"/>
            <a:ext cx="9495694" cy="1700701"/>
          </a:xfrm>
        </p:spPr>
        <p:txBody>
          <a:bodyPr/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Outline: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0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2A0563-5831-C666-C8D5-B07E7D82E938}"/>
              </a:ext>
            </a:extLst>
          </p:cNvPr>
          <p:cNvSpPr txBox="1"/>
          <p:nvPr/>
        </p:nvSpPr>
        <p:spPr>
          <a:xfrm>
            <a:off x="296450" y="1813994"/>
            <a:ext cx="62158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Past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Study: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and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Reweighting in the FCC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Avenues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6BCBFCD-5C60-0A74-CC2F-D2194F6E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477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9992" y="29668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MELA in future studies: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994F92-582F-6632-9473-B1225A7B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EAFDDA-019A-255A-8932-EB5977B774AA}"/>
                  </a:ext>
                </a:extLst>
              </p:cNvPr>
              <p:cNvSpPr txBox="1"/>
              <p:nvPr/>
            </p:nvSpPr>
            <p:spPr>
              <a:xfrm>
                <a:off x="72323" y="1916505"/>
                <a:ext cx="11526630" cy="1047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MELA can probe couplings besides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𝐻𝑍𝑍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𝐻𝑍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studies also possible within FCC framework.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EAFDDA-019A-255A-8932-EB5977B77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3" y="1916505"/>
                <a:ext cx="11526630" cy="1047916"/>
              </a:xfrm>
              <a:prstGeom prst="rect">
                <a:avLst/>
              </a:prstGeom>
              <a:blipFill>
                <a:blip r:embed="rId4"/>
                <a:stretch>
                  <a:fillRect l="-880" t="-4762" b="-13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black and white image of a spiral&#10;&#10;Description automatically generated with medium confidence">
            <a:extLst>
              <a:ext uri="{FF2B5EF4-FFF2-40B4-BE49-F238E27FC236}">
                <a16:creationId xmlns:a16="http://schemas.microsoft.com/office/drawing/2014/main" id="{FB68DF62-28DE-F4B3-22B3-52C53F680D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6678" r="31838" b="67459"/>
          <a:stretch/>
        </p:blipFill>
        <p:spPr>
          <a:xfrm>
            <a:off x="6615149" y="3893580"/>
            <a:ext cx="3426050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CEEE30-4B04-0825-333A-1741E1AF6B48}"/>
                  </a:ext>
                </a:extLst>
              </p:cNvPr>
              <p:cNvSpPr txBox="1"/>
              <p:nvPr/>
            </p:nvSpPr>
            <p:spPr>
              <a:xfrm>
                <a:off x="6730914" y="5332936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CEEE30-4B04-0825-333A-1741E1AF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914" y="5332936"/>
                <a:ext cx="310470" cy="276999"/>
              </a:xfrm>
              <a:prstGeom prst="rect">
                <a:avLst/>
              </a:prstGeom>
              <a:blipFill>
                <a:blip r:embed="rId6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4ECFD7-CBA8-A59D-1B53-F1E81FEB91A3}"/>
                  </a:ext>
                </a:extLst>
              </p:cNvPr>
              <p:cNvSpPr txBox="1"/>
              <p:nvPr/>
            </p:nvSpPr>
            <p:spPr>
              <a:xfrm>
                <a:off x="6797272" y="3822078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4ECFD7-CBA8-A59D-1B53-F1E81FEB9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2" y="3822078"/>
                <a:ext cx="310470" cy="276999"/>
              </a:xfrm>
              <a:prstGeom prst="rect">
                <a:avLst/>
              </a:prstGeom>
              <a:blipFill>
                <a:blip r:embed="rId7"/>
                <a:stretch>
                  <a:fillRect l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EF556-47C4-5168-50DB-7A768DF105FF}"/>
                  </a:ext>
                </a:extLst>
              </p:cNvPr>
              <p:cNvSpPr txBox="1"/>
              <p:nvPr/>
            </p:nvSpPr>
            <p:spPr>
              <a:xfrm>
                <a:off x="8153860" y="4250734"/>
                <a:ext cx="2900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7EF556-47C4-5168-50DB-7A768DF1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860" y="4250734"/>
                <a:ext cx="290079" cy="276999"/>
              </a:xfrm>
              <a:prstGeom prst="rect">
                <a:avLst/>
              </a:prstGeom>
              <a:blipFill>
                <a:blip r:embed="rId8"/>
                <a:stretch>
                  <a:fillRect l="-21739" r="-434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180043-5869-C554-450F-F7A091AC2CCD}"/>
                  </a:ext>
                </a:extLst>
              </p:cNvPr>
              <p:cNvSpPr txBox="1"/>
              <p:nvPr/>
            </p:nvSpPr>
            <p:spPr>
              <a:xfrm>
                <a:off x="9551184" y="3890781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180043-5869-C554-450F-F7A091AC2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184" y="3890781"/>
                <a:ext cx="227947" cy="276999"/>
              </a:xfrm>
              <a:prstGeom prst="rect">
                <a:avLst/>
              </a:prstGeom>
              <a:blipFill>
                <a:blip r:embed="rId9"/>
                <a:stretch>
                  <a:fillRect l="-27778" r="-222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BF4484-6571-5726-9291-B49F998C0CE8}"/>
                  </a:ext>
                </a:extLst>
              </p:cNvPr>
              <p:cNvSpPr txBox="1"/>
              <p:nvPr/>
            </p:nvSpPr>
            <p:spPr>
              <a:xfrm>
                <a:off x="9615162" y="5258819"/>
                <a:ext cx="279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BF4484-6571-5726-9291-B49F998C0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162" y="5258819"/>
                <a:ext cx="279564" cy="276999"/>
              </a:xfrm>
              <a:prstGeom prst="rect">
                <a:avLst/>
              </a:prstGeom>
              <a:blipFill>
                <a:blip r:embed="rId10"/>
                <a:stretch>
                  <a:fillRect l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black and white image of a spiral&#10;&#10;Description automatically generated with medium confidence">
            <a:extLst>
              <a:ext uri="{FF2B5EF4-FFF2-40B4-BE49-F238E27FC236}">
                <a16:creationId xmlns:a16="http://schemas.microsoft.com/office/drawing/2014/main" id="{7E42631F-5680-BD64-514D-052CD3F22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6678" r="31838" b="67459"/>
          <a:stretch/>
        </p:blipFill>
        <p:spPr>
          <a:xfrm>
            <a:off x="1277816" y="3854244"/>
            <a:ext cx="3426050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0181F4-5A25-3A34-8B78-0E57D485A51E}"/>
                  </a:ext>
                </a:extLst>
              </p:cNvPr>
              <p:cNvSpPr txBox="1"/>
              <p:nvPr/>
            </p:nvSpPr>
            <p:spPr>
              <a:xfrm>
                <a:off x="1393581" y="5293600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0181F4-5A25-3A34-8B78-0E57D485A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81" y="5293600"/>
                <a:ext cx="310470" cy="276999"/>
              </a:xfrm>
              <a:prstGeom prst="rect">
                <a:avLst/>
              </a:prstGeom>
              <a:blipFill>
                <a:blip r:embed="rId11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FE86B7-06A5-5E6D-8C43-146E34EBA07A}"/>
                  </a:ext>
                </a:extLst>
              </p:cNvPr>
              <p:cNvSpPr txBox="1"/>
              <p:nvPr/>
            </p:nvSpPr>
            <p:spPr>
              <a:xfrm>
                <a:off x="1459939" y="3782742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FE86B7-06A5-5E6D-8C43-146E34EBA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39" y="3782742"/>
                <a:ext cx="310470" cy="276999"/>
              </a:xfrm>
              <a:prstGeom prst="rect">
                <a:avLst/>
              </a:prstGeom>
              <a:blipFill>
                <a:blip r:embed="rId12"/>
                <a:stretch>
                  <a:fillRect l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2005A9-FE69-F63B-66AA-A95233999660}"/>
                  </a:ext>
                </a:extLst>
              </p:cNvPr>
              <p:cNvSpPr txBox="1"/>
              <p:nvPr/>
            </p:nvSpPr>
            <p:spPr>
              <a:xfrm>
                <a:off x="2816527" y="4211398"/>
                <a:ext cx="2900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2005A9-FE69-F63B-66AA-A9523399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527" y="4211398"/>
                <a:ext cx="290079" cy="276999"/>
              </a:xfrm>
              <a:prstGeom prst="rect">
                <a:avLst/>
              </a:prstGeom>
              <a:blipFill>
                <a:blip r:embed="rId13"/>
                <a:stretch>
                  <a:fillRect l="-1666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4D4201-CE45-62DF-16C9-7B8764ADA25C}"/>
                  </a:ext>
                </a:extLst>
              </p:cNvPr>
              <p:cNvSpPr txBox="1"/>
              <p:nvPr/>
            </p:nvSpPr>
            <p:spPr>
              <a:xfrm>
                <a:off x="4213851" y="3851445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4D4201-CE45-62DF-16C9-7B8764ADA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51" y="3851445"/>
                <a:ext cx="227947" cy="276999"/>
              </a:xfrm>
              <a:prstGeom prst="rect">
                <a:avLst/>
              </a:prstGeom>
              <a:blipFill>
                <a:blip r:embed="rId9"/>
                <a:stretch>
                  <a:fillRect l="-21053" r="-2105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86ADDA-7ACF-B5EB-47B8-E53F852D6499}"/>
                  </a:ext>
                </a:extLst>
              </p:cNvPr>
              <p:cNvSpPr txBox="1"/>
              <p:nvPr/>
            </p:nvSpPr>
            <p:spPr>
              <a:xfrm>
                <a:off x="4277829" y="5219483"/>
                <a:ext cx="194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86ADDA-7ACF-B5EB-47B8-E53F852D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829" y="5219483"/>
                <a:ext cx="194797" cy="276999"/>
              </a:xfrm>
              <a:prstGeom prst="rect">
                <a:avLst/>
              </a:prstGeom>
              <a:blipFill>
                <a:blip r:embed="rId14"/>
                <a:stretch>
                  <a:fillRect l="-23529" r="-1764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45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8505" y="50110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Conclusions: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21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FC09DCE-5F01-D8A5-6E0E-52349DFB4D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Times New Roman"/>
                    <a:ea typeface="Calibri"/>
                    <a:cs typeface="Calibri"/>
                  </a:rPr>
                  <a:t>Likelihood fit from angular distributions represents a realistic constraints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𝐶𝑃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"/>
                          </a:rPr>
                          <m:t>𝑍𝑍</m:t>
                        </m:r>
                      </m:sup>
                    </m:sSubSup>
                  </m:oMath>
                </a14:m>
                <a:r>
                  <a:rPr lang="en-US" sz="2800" dirty="0">
                    <a:latin typeface="Times New Roman"/>
                    <a:ea typeface="Calibri"/>
                    <a:cs typeface="Calibri"/>
                  </a:rPr>
                  <a:t>. </a:t>
                </a:r>
              </a:p>
              <a:p>
                <a:r>
                  <a:rPr lang="en-US" dirty="0">
                    <a:latin typeface="Times New Roman"/>
                    <a:ea typeface="Calibri"/>
                    <a:cs typeface="Calibri"/>
                  </a:rPr>
                  <a:t>MELA functional within FCC framework. </a:t>
                </a:r>
              </a:p>
              <a:p>
                <a:pPr lvl="1"/>
                <a:r>
                  <a:rPr lang="en-US" dirty="0">
                    <a:latin typeface="Times New Roman"/>
                    <a:ea typeface="Calibri"/>
                    <a:cs typeface="Calibri"/>
                  </a:rPr>
                  <a:t>Pending review to be officially incorporated. </a:t>
                </a:r>
              </a:p>
              <a:p>
                <a:r>
                  <a:rPr lang="en-US" dirty="0">
                    <a:latin typeface="Times New Roman"/>
                    <a:ea typeface="Calibri"/>
                    <a:cs typeface="Calibri"/>
                  </a:rPr>
                  <a:t>Update to this study using discriminants in the works! </a:t>
                </a:r>
              </a:p>
              <a:p>
                <a:r>
                  <a:rPr lang="en-US" dirty="0">
                    <a:latin typeface="Times New Roman"/>
                    <a:ea typeface="Calibri"/>
                    <a:cs typeface="Calibri"/>
                  </a:rPr>
                  <a:t>Plans to extend this study: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latin typeface="Times New Roman"/>
                    <a:ea typeface="Calibri"/>
                    <a:cs typeface="Calibri"/>
                  </a:rPr>
                  <a:t> final state</a:t>
                </a:r>
              </a:p>
              <a:p>
                <a:pPr lvl="1"/>
                <a:r>
                  <a:rPr lang="en-US" dirty="0">
                    <a:latin typeface="Times New Roman"/>
                    <a:ea typeface="Calibri"/>
                    <a:cs typeface="Calibri"/>
                  </a:rPr>
                  <a:t>Alternative couplings: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𝐻𝑍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>
                  <a:latin typeface="Times New Roman"/>
                  <a:ea typeface="Calibri"/>
                  <a:cs typeface="Calibri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FC09DCE-5F01-D8A5-6E0E-52349DFB4D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A2AB22E-1C56-D405-B0F0-ACEEB30C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50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53" y="13433"/>
            <a:ext cx="9495694" cy="1700701"/>
          </a:xfrm>
        </p:spPr>
        <p:txBody>
          <a:bodyPr/>
          <a:lstStyle/>
          <a:p>
            <a:r>
              <a:rPr lang="en-US" dirty="0">
                <a:latin typeface="Times New Roman"/>
                <a:ea typeface="Calibri Light"/>
                <a:cs typeface="Calibri Light"/>
              </a:rPr>
              <a:t>Past Studies: Snowmass 2013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91B4-C8E6-C479-51C4-A1F43205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8" y="1171911"/>
            <a:ext cx="108477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1309.4819</a:t>
            </a:r>
            <a:endParaRPr lang="en-US" dirty="0">
              <a:solidFill>
                <a:srgbClr val="0070C0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7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fld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10" name="1309.4819 (dragged).pdf" descr="1309.4819 (dragged).pdf">
            <a:extLst>
              <a:ext uri="{FF2B5EF4-FFF2-40B4-BE49-F238E27FC236}">
                <a16:creationId xmlns:a16="http://schemas.microsoft.com/office/drawing/2014/main" id="{CAC645A4-5196-2C8A-E3C8-9CF0CFEA0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6" y="2074363"/>
            <a:ext cx="6861121" cy="225348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7779FE-046F-DD2D-8EB7-5C4312D3C0D6}"/>
                  </a:ext>
                </a:extLst>
              </p:cNvPr>
              <p:cNvSpPr txBox="1"/>
              <p:nvPr/>
            </p:nvSpPr>
            <p:spPr>
              <a:xfrm>
                <a:off x="1369863" y="2385539"/>
                <a:ext cx="4011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1800" i="1" smtClean="0">
                              <a:solidFill>
                                <a:srgbClr val="C825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 i="1">
                              <a:solidFill>
                                <a:srgbClr val="C8250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ar-AE" sz="1800" i="1">
                              <a:solidFill>
                                <a:srgbClr val="C8250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ar-AE" sz="1800" dirty="0">
                  <a:solidFill>
                    <a:srgbClr val="C8250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7779FE-046F-DD2D-8EB7-5C4312D3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63" y="2385539"/>
                <a:ext cx="40112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quation">
                <a:extLst>
                  <a:ext uri="{FF2B5EF4-FFF2-40B4-BE49-F238E27FC236}">
                    <a16:creationId xmlns:a16="http://schemas.microsoft.com/office/drawing/2014/main" id="{6F13AE17-F870-289C-BD1F-AA9FBD72F46C}"/>
                  </a:ext>
                </a:extLst>
              </p:cNvPr>
              <p:cNvSpPr txBox="1"/>
              <p:nvPr/>
            </p:nvSpPr>
            <p:spPr>
              <a:xfrm>
                <a:off x="2840350" y="3291388"/>
                <a:ext cx="2028696" cy="41844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  <m:t>𝑉𝐻</m:t>
                          </m:r>
                        </m:sup>
                      </m:sSubSup>
                      <m:r>
                        <a:rPr sz="1600" i="1">
                          <a:solidFill>
                            <a:srgbClr val="932092"/>
                          </a:solidFill>
                          <a:latin typeface="Cambria Math" panose="02040503050406030204" pitchFamily="18" charset="0"/>
                        </a:rPr>
                        <m:t>=0.5,</m:t>
                      </m:r>
                      <m:r>
                        <a:rPr sz="1600" i="1">
                          <a:solidFill>
                            <a:srgbClr val="932092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sz="1600" i="1">
                          <a:solidFill>
                            <a:srgbClr val="93209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sz="1600" i="1">
                              <a:solidFill>
                                <a:srgbClr val="93209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1600">
                  <a:solidFill>
                    <a:srgbClr val="942192"/>
                  </a:solidFill>
                </a:endParaRPr>
              </a:p>
            </p:txBody>
          </p:sp>
        </mc:Choice>
        <mc:Fallback xmlns="">
          <p:sp>
            <p:nvSpPr>
              <p:cNvPr id="17" name="Equation">
                <a:extLst>
                  <a:ext uri="{FF2B5EF4-FFF2-40B4-BE49-F238E27FC236}">
                    <a16:creationId xmlns:a16="http://schemas.microsoft.com/office/drawing/2014/main" id="{6F13AE17-F870-289C-BD1F-AA9FBD72F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350" y="3291388"/>
                <a:ext cx="2028696" cy="418448"/>
              </a:xfrm>
              <a:prstGeom prst="rect">
                <a:avLst/>
              </a:prstGeom>
              <a:blipFill>
                <a:blip r:embed="rId7"/>
                <a:stretch>
                  <a:fillRect b="-1449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quation">
                <a:extLst>
                  <a:ext uri="{FF2B5EF4-FFF2-40B4-BE49-F238E27FC236}">
                    <a16:creationId xmlns:a16="http://schemas.microsoft.com/office/drawing/2014/main" id="{DEAEA607-7972-6489-317F-C4D46B8A4831}"/>
                  </a:ext>
                </a:extLst>
              </p:cNvPr>
              <p:cNvSpPr txBox="1"/>
              <p:nvPr/>
            </p:nvSpPr>
            <p:spPr>
              <a:xfrm>
                <a:off x="1413242" y="3247236"/>
                <a:ext cx="312521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solidFill>
                                <a:srgbClr val="0264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i="1">
                              <a:solidFill>
                                <a:srgbClr val="0264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i="1">
                              <a:solidFill>
                                <a:srgbClr val="0264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dirty="0">
                  <a:solidFill>
                    <a:srgbClr val="0365C0"/>
                  </a:solidFill>
                </a:endParaRPr>
              </a:p>
            </p:txBody>
          </p:sp>
        </mc:Choice>
        <mc:Fallback xmlns="">
          <p:sp>
            <p:nvSpPr>
              <p:cNvPr id="18" name="Equation">
                <a:extLst>
                  <a:ext uri="{FF2B5EF4-FFF2-40B4-BE49-F238E27FC236}">
                    <a16:creationId xmlns:a16="http://schemas.microsoft.com/office/drawing/2014/main" id="{DEAEA607-7972-6489-317F-C4D46B8A4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42" y="3247236"/>
                <a:ext cx="312521" cy="276999"/>
              </a:xfrm>
              <a:prstGeom prst="rect">
                <a:avLst/>
              </a:prstGeom>
              <a:blipFill>
                <a:blip r:embed="rId8"/>
                <a:stretch>
                  <a:fillRect l="-19608" b="-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FE1E81ED-39A8-7ADC-BBEC-D2872D1A4614}"/>
                  </a:ext>
                </a:extLst>
              </p:cNvPr>
              <p:cNvSpPr txBox="1"/>
              <p:nvPr/>
            </p:nvSpPr>
            <p:spPr>
              <a:xfrm>
                <a:off x="5562293" y="3320479"/>
                <a:ext cx="1050800" cy="2859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i="1">
                              <a:solidFill>
                                <a:srgbClr val="0087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i="1">
                              <a:solidFill>
                                <a:srgbClr val="00872A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i="1">
                              <a:solidFill>
                                <a:srgbClr val="00872A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  <m:sup>
                          <m:r>
                            <a:rPr i="1">
                              <a:solidFill>
                                <a:srgbClr val="00872A"/>
                              </a:solidFill>
                              <a:latin typeface="Cambria Math" panose="02040503050406030204" pitchFamily="18" charset="0"/>
                            </a:rPr>
                            <m:t>𝑉𝐻</m:t>
                          </m:r>
                        </m:sup>
                      </m:sSubSup>
                      <m:r>
                        <a:rPr i="1">
                          <a:solidFill>
                            <a:srgbClr val="00872A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>
                  <a:solidFill>
                    <a:srgbClr val="00882B"/>
                  </a:solidFill>
                </a:endParaRPr>
              </a:p>
            </p:txBody>
          </p:sp>
        </mc:Choice>
        <mc:Fallback xmlns="">
          <p:sp>
            <p:nvSpPr>
              <p:cNvPr id="19" name="Equation">
                <a:extLst>
                  <a:ext uri="{FF2B5EF4-FFF2-40B4-BE49-F238E27FC236}">
                    <a16:creationId xmlns:a16="http://schemas.microsoft.com/office/drawing/2014/main" id="{FE1E81ED-39A8-7ADC-BBEC-D2872D1A4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93" y="3320479"/>
                <a:ext cx="1050800" cy="285976"/>
              </a:xfrm>
              <a:prstGeom prst="rect">
                <a:avLst/>
              </a:prstGeom>
              <a:blipFill>
                <a:blip r:embed="rId9"/>
                <a:stretch>
                  <a:fillRect l="-7514" t="-2128" r="-5202" b="-340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1309.4819 (dragged) 3.pdf" descr="1309.4819 (dragged) 3.pdf">
            <a:extLst>
              <a:ext uri="{FF2B5EF4-FFF2-40B4-BE49-F238E27FC236}">
                <a16:creationId xmlns:a16="http://schemas.microsoft.com/office/drawing/2014/main" id="{EF8FB86D-02F0-7028-170E-AB5DF9454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754" y="557922"/>
            <a:ext cx="3426050" cy="3323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A black and white math equation&#10;&#10;Description automatically generated with medium confidence">
            <a:extLst>
              <a:ext uri="{FF2B5EF4-FFF2-40B4-BE49-F238E27FC236}">
                <a16:creationId xmlns:a16="http://schemas.microsoft.com/office/drawing/2014/main" id="{DC047768-403E-C4EA-13A8-65B085342A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7" y="4818431"/>
            <a:ext cx="3325826" cy="1254000"/>
          </a:xfrm>
          <a:prstGeom prst="rect">
            <a:avLst/>
          </a:prstGeom>
        </p:spPr>
      </p:pic>
      <p:pic>
        <p:nvPicPr>
          <p:cNvPr id="22" name="Picture 21" descr="A black and white image of a spiral&#10;&#10;Description automatically generated with medium confidence">
            <a:extLst>
              <a:ext uri="{FF2B5EF4-FFF2-40B4-BE49-F238E27FC236}">
                <a16:creationId xmlns:a16="http://schemas.microsoft.com/office/drawing/2014/main" id="{819179FC-95FD-B9BF-B531-5BD687ECE4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6678" r="31838" b="67459"/>
          <a:stretch/>
        </p:blipFill>
        <p:spPr>
          <a:xfrm>
            <a:off x="8071989" y="4315913"/>
            <a:ext cx="3426050" cy="164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8E15EF-D977-4351-0FDF-D2D557799C15}"/>
                  </a:ext>
                </a:extLst>
              </p:cNvPr>
              <p:cNvSpPr txBox="1"/>
              <p:nvPr/>
            </p:nvSpPr>
            <p:spPr>
              <a:xfrm>
                <a:off x="8187754" y="5755269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8E15EF-D977-4351-0FDF-D2D557799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54" y="5755269"/>
                <a:ext cx="310470" cy="276999"/>
              </a:xfrm>
              <a:prstGeom prst="rect">
                <a:avLst/>
              </a:prstGeom>
              <a:blipFill>
                <a:blip r:embed="rId13"/>
                <a:stretch>
                  <a:fillRect l="-11765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33CC77-622A-3C2A-F698-2323E7B1A0BB}"/>
                  </a:ext>
                </a:extLst>
              </p:cNvPr>
              <p:cNvSpPr txBox="1"/>
              <p:nvPr/>
            </p:nvSpPr>
            <p:spPr>
              <a:xfrm>
                <a:off x="8254112" y="4244411"/>
                <a:ext cx="310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33CC77-622A-3C2A-F698-2323E7B1A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112" y="4244411"/>
                <a:ext cx="310470" cy="276999"/>
              </a:xfrm>
              <a:prstGeom prst="rect">
                <a:avLst/>
              </a:prstGeom>
              <a:blipFill>
                <a:blip r:embed="rId14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EFCCFB-BB0C-6A95-24E1-81EBEE55FB09}"/>
                  </a:ext>
                </a:extLst>
              </p:cNvPr>
              <p:cNvSpPr txBox="1"/>
              <p:nvPr/>
            </p:nvSpPr>
            <p:spPr>
              <a:xfrm>
                <a:off x="9610700" y="4673067"/>
                <a:ext cx="2900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EFCCFB-BB0C-6A95-24E1-81EBEE55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00" y="4673067"/>
                <a:ext cx="290079" cy="276999"/>
              </a:xfrm>
              <a:prstGeom prst="rect">
                <a:avLst/>
              </a:prstGeom>
              <a:blipFill>
                <a:blip r:embed="rId15"/>
                <a:stretch>
                  <a:fillRect l="-21277" r="-42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4ABB2-4297-F4A3-41C0-5F0C1A0F1EA2}"/>
                  </a:ext>
                </a:extLst>
              </p:cNvPr>
              <p:cNvSpPr txBox="1"/>
              <p:nvPr/>
            </p:nvSpPr>
            <p:spPr>
              <a:xfrm>
                <a:off x="11008024" y="4313114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4ABB2-4297-F4A3-41C0-5F0C1A0F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024" y="4313114"/>
                <a:ext cx="227947" cy="276999"/>
              </a:xfrm>
              <a:prstGeom prst="rect">
                <a:avLst/>
              </a:prstGeom>
              <a:blipFill>
                <a:blip r:embed="rId16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D4703D-55D3-48CA-03E9-B3DC549A57B1}"/>
                  </a:ext>
                </a:extLst>
              </p:cNvPr>
              <p:cNvSpPr txBox="1"/>
              <p:nvPr/>
            </p:nvSpPr>
            <p:spPr>
              <a:xfrm>
                <a:off x="11072002" y="5681152"/>
                <a:ext cx="194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D4703D-55D3-48CA-03E9-B3DC549A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002" y="5681152"/>
                <a:ext cx="194797" cy="276999"/>
              </a:xfrm>
              <a:prstGeom prst="rect">
                <a:avLst/>
              </a:prstGeom>
              <a:blipFill>
                <a:blip r:embed="rId17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1F36616-CAB8-90D4-9E0B-CB87ABFE3D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9" y="4381835"/>
            <a:ext cx="5956300" cy="469900"/>
          </a:xfrm>
          <a:prstGeom prst="rect">
            <a:avLst/>
          </a:prstGeom>
        </p:spPr>
      </p:pic>
      <p:pic>
        <p:nvPicPr>
          <p:cNvPr id="32" name="Picture 31" descr="A math equatio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46CE18DA-6D4A-079A-80FC-43821CBDA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8" y="4907555"/>
            <a:ext cx="4070386" cy="10424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1FF53-4F22-8E76-C373-14E32DAB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953" y="13433"/>
            <a:ext cx="9495694" cy="1700701"/>
          </a:xfrm>
        </p:spPr>
        <p:txBody>
          <a:bodyPr/>
          <a:lstStyle/>
          <a:p>
            <a:r>
              <a:rPr lang="en-US" dirty="0">
                <a:latin typeface="Times New Roman"/>
                <a:ea typeface="Calibri Light"/>
                <a:cs typeface="Calibri Light"/>
              </a:rPr>
              <a:t>Past Studies: Snowmass 2022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91B4-C8E6-C479-51C4-A1F43205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90" y="1036020"/>
            <a:ext cx="108477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2205.07715</a:t>
            </a:r>
            <a:endParaRPr lang="en-US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7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fld>
            <a:endParaRPr lang="en-US" sz="16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EF630-83F4-36BD-77B9-57E87693D59A}"/>
                  </a:ext>
                </a:extLst>
              </p:cNvPr>
              <p:cNvSpPr txBox="1"/>
              <p:nvPr/>
            </p:nvSpPr>
            <p:spPr>
              <a:xfrm>
                <a:off x="119472" y="5237767"/>
                <a:ext cx="11858972" cy="95487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𝑍𝐻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𝑙𝑙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7.7%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(58%).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Background:</a:t>
                </a:r>
                <a:r>
                  <a:rPr lang="en-US" dirty="0">
                    <a:ea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𝑍𝑍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𝑙𝑙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cs typeface="Calibri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𝑟𝑒𝑐𝑜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𝐵𝑎𝑐𝑘𝑔𝑟𝑜𝑢𝑛𝑑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/>
                    <a:cs typeface="Calibri"/>
                  </a:rPr>
                  <a:t> </a:t>
                </a:r>
                <a:r>
                  <a:rPr lang="en-US" dirty="0">
                    <a:latin typeface="Times New Roman"/>
                    <a:cs typeface="Calibri"/>
                  </a:rPr>
                  <a:t>~ 1/10</a:t>
                </a:r>
                <a:r>
                  <a:rPr lang="en-US" baseline="30000" dirty="0">
                    <a:latin typeface="Times New Roman"/>
                    <a:cs typeface="Calibri"/>
                  </a:rPr>
                  <a:t>th</a:t>
                </a:r>
                <a:r>
                  <a:rPr lang="en-US" dirty="0">
                    <a:latin typeface="Times New Roman"/>
                    <a:cs typeface="Calibri"/>
                  </a:rPr>
                  <a:t> of </a:t>
                </a: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Calibri"/>
                  </a:rPr>
                  <a:t>signal</a:t>
                </a:r>
                <a:r>
                  <a:rPr lang="en-US" dirty="0">
                    <a:latin typeface="Times New Roman"/>
                    <a:cs typeface="Calibri"/>
                  </a:rPr>
                  <a:t>,</a:t>
                </a:r>
                <a:endParaRPr lang="en-US" dirty="0">
                  <a:solidFill>
                    <a:schemeClr val="tx1"/>
                  </a:solidFill>
                  <a:latin typeface="Times New Roman"/>
                  <a:cs typeface="Calibri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/>
                    <a:cs typeface="Calibri"/>
                  </a:rPr>
                  <a:t>Z mass, angles input to combine (template fit),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𝐶𝑃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𝐻𝑉𝑉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/>
                    <a:cs typeface="Calibri"/>
                  </a:rPr>
                  <a:t> returned at 68% CL. 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/>
                    <a:cs typeface="Calibri"/>
                  </a:rPr>
                  <a:t>4+ different samples (SM Signal, BSM Signal, Background, SM/BSM Interference) used to produce fits.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4EF630-83F4-36BD-77B9-57E87693D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2" y="5237767"/>
                <a:ext cx="11858972" cy="954877"/>
              </a:xfrm>
              <a:prstGeom prst="rect">
                <a:avLst/>
              </a:prstGeom>
              <a:blipFill>
                <a:blip r:embed="rId5"/>
                <a:stretch>
                  <a:fillRect l="-428" t="-26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975FF192-9A20-9A47-31A3-1F63235F7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2" y="1939337"/>
            <a:ext cx="3279230" cy="3284152"/>
          </a:xfrm>
          <a:prstGeom prst="rect">
            <a:avLst/>
          </a:prstGeom>
        </p:spPr>
      </p:pic>
      <p:pic>
        <p:nvPicPr>
          <p:cNvPr id="14" name="Picture 1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ECDFA724-E2D4-219C-6D7C-9583E54F9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702" y="2120921"/>
            <a:ext cx="3030609" cy="3074594"/>
          </a:xfrm>
          <a:prstGeom prst="rect">
            <a:avLst/>
          </a:prstGeom>
        </p:spPr>
      </p:pic>
      <p:pic>
        <p:nvPicPr>
          <p:cNvPr id="15" name="Picture 1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94692C7-1D11-023F-E1BE-8B923EACCD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/>
          <a:stretch/>
        </p:blipFill>
        <p:spPr>
          <a:xfrm>
            <a:off x="6447501" y="2120921"/>
            <a:ext cx="5530943" cy="30272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019D7C-78B5-99A3-7D09-A9A6263C4AA1}"/>
              </a:ext>
            </a:extLst>
          </p:cNvPr>
          <p:cNvSpPr/>
          <p:nvPr/>
        </p:nvSpPr>
        <p:spPr>
          <a:xfrm>
            <a:off x="6416528" y="3646311"/>
            <a:ext cx="5551068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E20971-954A-87C7-3E13-F65C0608B49F}"/>
              </a:ext>
            </a:extLst>
          </p:cNvPr>
          <p:cNvSpPr/>
          <p:nvPr/>
        </p:nvSpPr>
        <p:spPr>
          <a:xfrm>
            <a:off x="2020824" y="4352401"/>
            <a:ext cx="155448" cy="183023"/>
          </a:xfrm>
          <a:prstGeom prst="ellipse">
            <a:avLst/>
          </a:prstGeom>
          <a:noFill/>
          <a:ln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BC025C-1F73-068D-5368-FAF78AFFB76E}"/>
              </a:ext>
            </a:extLst>
          </p:cNvPr>
          <p:cNvCxnSpPr/>
          <p:nvPr/>
        </p:nvCxnSpPr>
        <p:spPr>
          <a:xfrm flipV="1">
            <a:off x="2176272" y="2788596"/>
            <a:ext cx="3193396" cy="1655316"/>
          </a:xfrm>
          <a:prstGeom prst="straightConnector1">
            <a:avLst/>
          </a:prstGeom>
          <a:ln>
            <a:solidFill>
              <a:srgbClr val="002D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C87A984-794B-225F-A8B1-FB22AA189E32}"/>
              </a:ext>
            </a:extLst>
          </p:cNvPr>
          <p:cNvSpPr/>
          <p:nvPr/>
        </p:nvSpPr>
        <p:spPr>
          <a:xfrm>
            <a:off x="5281566" y="2505599"/>
            <a:ext cx="1116772" cy="393244"/>
          </a:xfrm>
          <a:prstGeom prst="ellipse">
            <a:avLst/>
          </a:prstGeom>
          <a:noFill/>
          <a:ln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2C56192-D9CC-F8EF-019A-B8678EB2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42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910" y="59950"/>
            <a:ext cx="9495694" cy="1700701"/>
          </a:xfrm>
        </p:spPr>
        <p:txBody>
          <a:bodyPr/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Overview of Current Study: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9" y="6304451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18B1BE-144E-3774-9A0F-D1601A295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9309" y="1812550"/>
                <a:ext cx="816969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ZH, </a:t>
                </a:r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H</a:t>
                </a:r>
                <a:r>
                  <a:rPr lang="en-US" sz="2800" dirty="0">
                    <a:ea typeface="Cambria Math" panose="02040503050406030204" pitchFamily="18" charset="0"/>
                    <a:cs typeface="Calibri 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 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X (recoil), Z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𝜇𝜇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 (3.4%)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simulation uses DELPHES fast sim.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Template fit made from angular distributions.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data, FCC signal yield and luminosity.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fit w/ Snowmass luminosity used as a comparison.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Broader range of backgrounds used: 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Primarily WW, ZZ, Z/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18B1BE-144E-3774-9A0F-D1601A295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9309" y="1812550"/>
                <a:ext cx="8169699" cy="4351338"/>
              </a:xfrm>
              <a:blipFill>
                <a:blip r:embed="rId3"/>
                <a:stretch>
                  <a:fillRect l="-1398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92505C2-CD05-6C6F-598E-B1E904A5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747FA-D91D-665E-393D-5338B415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058" y="1253331"/>
            <a:ext cx="44760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0773-7AE9-C752-D4EF-AAC98E7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194" y="-386972"/>
            <a:ext cx="14040501" cy="17007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ea typeface="Calibri Light"/>
                <a:cs typeface="Calibri Light"/>
              </a:rPr>
              <a:t>Current Selection: N-1 Plots: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C0DA23-E4C3-6099-CDC4-74280F09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12" y="870851"/>
            <a:ext cx="2611005" cy="2532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7681B4-ACAC-F8E8-51D7-A711A2F65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687" y="870851"/>
            <a:ext cx="2611006" cy="253228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EB0C23-7B6F-FBEE-1CF4-6C7CF49BF02B}"/>
              </a:ext>
            </a:extLst>
          </p:cNvPr>
          <p:cNvCxnSpPr>
            <a:cxnSpLocks/>
          </p:cNvCxnSpPr>
          <p:nvPr/>
        </p:nvCxnSpPr>
        <p:spPr>
          <a:xfrm flipV="1">
            <a:off x="4499309" y="1117244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5650EC1-5228-8E89-E0A6-80FC6CEA0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127" y="3403132"/>
            <a:ext cx="2611007" cy="25322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CD9227-4122-128F-122A-7108E79D4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804" y="3403133"/>
            <a:ext cx="2611006" cy="253228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49242F-622B-F7A9-55B3-E2EC7F03B0C9}"/>
              </a:ext>
            </a:extLst>
          </p:cNvPr>
          <p:cNvCxnSpPr>
            <a:cxnSpLocks/>
          </p:cNvCxnSpPr>
          <p:nvPr/>
        </p:nvCxnSpPr>
        <p:spPr>
          <a:xfrm flipV="1">
            <a:off x="2688812" y="1117244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91FE56-B026-6D7A-6032-84A99CE011D9}"/>
              </a:ext>
            </a:extLst>
          </p:cNvPr>
          <p:cNvCxnSpPr>
            <a:cxnSpLocks/>
          </p:cNvCxnSpPr>
          <p:nvPr/>
        </p:nvCxnSpPr>
        <p:spPr>
          <a:xfrm flipV="1">
            <a:off x="3374612" y="3656178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01133F-E7B6-3731-B119-09C84CC4D993}"/>
              </a:ext>
            </a:extLst>
          </p:cNvPr>
          <p:cNvCxnSpPr>
            <a:cxnSpLocks/>
          </p:cNvCxnSpPr>
          <p:nvPr/>
        </p:nvCxnSpPr>
        <p:spPr>
          <a:xfrm flipV="1">
            <a:off x="3989628" y="3656178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772BA5-ADEA-C949-24F2-6B90D462CB1B}"/>
              </a:ext>
            </a:extLst>
          </p:cNvPr>
          <p:cNvCxnSpPr>
            <a:cxnSpLocks/>
          </p:cNvCxnSpPr>
          <p:nvPr/>
        </p:nvCxnSpPr>
        <p:spPr>
          <a:xfrm flipV="1">
            <a:off x="5989692" y="1117244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95B830-A825-D2BB-3514-4A6E000C5687}"/>
              </a:ext>
            </a:extLst>
          </p:cNvPr>
          <p:cNvCxnSpPr>
            <a:cxnSpLocks/>
          </p:cNvCxnSpPr>
          <p:nvPr/>
        </p:nvCxnSpPr>
        <p:spPr>
          <a:xfrm flipV="1">
            <a:off x="7011668" y="1117244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490FD9-9B8F-5795-E3D0-3C222A43A87A}"/>
              </a:ext>
            </a:extLst>
          </p:cNvPr>
          <p:cNvCxnSpPr>
            <a:cxnSpLocks/>
          </p:cNvCxnSpPr>
          <p:nvPr/>
        </p:nvCxnSpPr>
        <p:spPr>
          <a:xfrm flipV="1">
            <a:off x="4492959" y="1105159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7E6DA7-F7D9-08D4-94DF-BF294F8D50B3}"/>
              </a:ext>
            </a:extLst>
          </p:cNvPr>
          <p:cNvCxnSpPr>
            <a:cxnSpLocks/>
          </p:cNvCxnSpPr>
          <p:nvPr/>
        </p:nvCxnSpPr>
        <p:spPr>
          <a:xfrm flipV="1">
            <a:off x="6004249" y="3656178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F95F27-6F95-D98F-1D4C-4DF9423D3B12}"/>
              </a:ext>
            </a:extLst>
          </p:cNvPr>
          <p:cNvCxnSpPr>
            <a:cxnSpLocks/>
          </p:cNvCxnSpPr>
          <p:nvPr/>
        </p:nvCxnSpPr>
        <p:spPr>
          <a:xfrm flipV="1">
            <a:off x="7024730" y="3647470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55B3C3E-9195-2481-E97A-271480E23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804" y="853888"/>
            <a:ext cx="2611005" cy="2532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3A69FD-85F6-CA03-CC8B-AB1DF4BFAD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6693" y="853887"/>
            <a:ext cx="2611007" cy="2532283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06098D-8444-CB6D-4785-A6E128020A54}"/>
              </a:ext>
            </a:extLst>
          </p:cNvPr>
          <p:cNvCxnSpPr>
            <a:cxnSpLocks/>
          </p:cNvCxnSpPr>
          <p:nvPr/>
        </p:nvCxnSpPr>
        <p:spPr>
          <a:xfrm flipV="1">
            <a:off x="9984670" y="1104315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645A23-25CE-A9B6-9D89-9DE1E42835A2}"/>
              </a:ext>
            </a:extLst>
          </p:cNvPr>
          <p:cNvCxnSpPr>
            <a:cxnSpLocks/>
          </p:cNvCxnSpPr>
          <p:nvPr/>
        </p:nvCxnSpPr>
        <p:spPr>
          <a:xfrm flipV="1">
            <a:off x="4489784" y="1101369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9A246C-4BA5-7C7C-BBEE-12538EC65EB8}"/>
              </a:ext>
            </a:extLst>
          </p:cNvPr>
          <p:cNvCxnSpPr>
            <a:cxnSpLocks/>
          </p:cNvCxnSpPr>
          <p:nvPr/>
        </p:nvCxnSpPr>
        <p:spPr>
          <a:xfrm flipV="1">
            <a:off x="2678167" y="1101369"/>
            <a:ext cx="0" cy="20297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4C2DA-329F-C2DA-29DF-D3DFDC83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78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6322" y="15519"/>
                <a:ext cx="9495694" cy="1700701"/>
              </a:xfrm>
            </p:spPr>
            <p:txBody>
              <a:bodyPr/>
              <a:lstStyle/>
              <a:p>
                <a:pPr algn="ctr"/>
                <a:r>
                  <a:rPr lang="en-US" dirty="0">
                    <a:latin typeface="Times New Roman"/>
                    <a:ea typeface="Calibri Light"/>
                    <a:cs typeface="Calibri Light"/>
                  </a:rPr>
                  <a:t>Selection: Behavior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4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os</m:t>
                        </m:r>
                      </m:fName>
                      <m:e>
                        <m:sSub>
                          <m:sSub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/>
                    <a:ea typeface="Calibri Light"/>
                    <a:cs typeface="Calibri Light"/>
                  </a:rPr>
                  <a:t> Endpoints: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6322" y="15519"/>
                <a:ext cx="9495694" cy="1700701"/>
              </a:xfrm>
              <a:blipFill>
                <a:blip r:embed="rId2"/>
                <a:stretch>
                  <a:fillRect l="-2136" r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0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16" name="1309.4819 (dragged) 3.pdf" descr="1309.4819 (dragged) 3.pdf">
            <a:extLst>
              <a:ext uri="{FF2B5EF4-FFF2-40B4-BE49-F238E27FC236}">
                <a16:creationId xmlns:a16="http://schemas.microsoft.com/office/drawing/2014/main" id="{42DA04BF-1040-F68D-E26A-BF4C4B62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10" y="2089222"/>
            <a:ext cx="3429403" cy="332634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2A0563-5831-C666-C8D5-B07E7D82E938}"/>
                  </a:ext>
                </a:extLst>
              </p:cNvPr>
              <p:cNvSpPr txBox="1"/>
              <p:nvPr/>
            </p:nvSpPr>
            <p:spPr>
              <a:xfrm>
                <a:off x="296450" y="1813994"/>
                <a:ext cx="416461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 Light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angle between muon and recoil direction.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”Bullhorns” appear at the extrema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 Light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 Light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2A0563-5831-C666-C8D5-B07E7D82E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50" y="1813994"/>
                <a:ext cx="4164612" cy="2677656"/>
              </a:xfrm>
              <a:prstGeom prst="rect">
                <a:avLst/>
              </a:prstGeom>
              <a:blipFill>
                <a:blip r:embed="rId5"/>
                <a:stretch>
                  <a:fillRect l="-2736" t="-2844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22CF1E3A-8E97-C761-3BC9-89877DB262C7}"/>
              </a:ext>
            </a:extLst>
          </p:cNvPr>
          <p:cNvSpPr/>
          <p:nvPr/>
        </p:nvSpPr>
        <p:spPr>
          <a:xfrm>
            <a:off x="10890311" y="2143961"/>
            <a:ext cx="811431" cy="172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6BCBFCD-5C60-0A74-CC2F-D2194F6E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40225-12C0-3D23-C97C-57120F1EC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711" y="1813994"/>
            <a:ext cx="4048850" cy="39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30921" y="-566081"/>
                <a:ext cx="10152695" cy="170070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Events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at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Endpoints and Correlations to Other Observables: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0921" y="-566081"/>
                <a:ext cx="10152695" cy="17007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0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52B09-1203-DF79-5FB4-DEBFAFC5E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197" y="626421"/>
            <a:ext cx="2911477" cy="2823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A940D-BF0E-40C1-7B0B-60496AEAF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725" y="626421"/>
            <a:ext cx="2911477" cy="28236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BDC7DA-D19D-9391-7F4D-196AF4437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197" y="3435788"/>
            <a:ext cx="2911478" cy="2823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3CC41D-4E34-CB81-6EB5-788637A14C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424" y="3401970"/>
            <a:ext cx="2911478" cy="282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82E54-925A-7844-5692-EDEE522A9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970" y="639041"/>
            <a:ext cx="2911477" cy="2823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C07C36-34AB-A2CF-D61F-F1E1FFD69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152" y="639041"/>
            <a:ext cx="2911479" cy="2823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0EC8C6-7C26-8F2E-2AA3-DA63E120D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703" y="643330"/>
            <a:ext cx="2911477" cy="2823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B2F24A-D06E-10C4-CCDD-7828194353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9048" y="3425839"/>
            <a:ext cx="2911477" cy="2823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BDC2F9-3050-2BF1-0173-5E74CE1320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3318" y="3418878"/>
            <a:ext cx="2911479" cy="28236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A37F00-791A-C36E-3A49-C9BD1039E9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0939" y="3445736"/>
            <a:ext cx="2890963" cy="2803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7BA8D7-7C0C-A5FA-A3E1-9DEC4B8FA1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9047" y="648840"/>
            <a:ext cx="2911477" cy="28236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99BAEF-5E3A-F235-2AA2-C5967A323A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7839" y="639041"/>
            <a:ext cx="2911477" cy="282369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ECD760FE-6284-6F94-34AF-5017D88E4C18}"/>
              </a:ext>
            </a:extLst>
          </p:cNvPr>
          <p:cNvSpPr/>
          <p:nvPr/>
        </p:nvSpPr>
        <p:spPr>
          <a:xfrm>
            <a:off x="5095998" y="1476350"/>
            <a:ext cx="688131" cy="172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BE9106-7048-07B4-423E-F7006A1F193C}"/>
              </a:ext>
            </a:extLst>
          </p:cNvPr>
          <p:cNvSpPr/>
          <p:nvPr/>
        </p:nvSpPr>
        <p:spPr>
          <a:xfrm>
            <a:off x="3125977" y="1428976"/>
            <a:ext cx="688131" cy="1726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7740B-0E92-D3B0-8384-DF6280D938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1173" y="648840"/>
            <a:ext cx="2911479" cy="2823696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316CAEE-D88C-3D3A-A49D-35A287FD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629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30922" y="-566081"/>
                <a:ext cx="9495694" cy="170070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 Light"/>
                            <a:cs typeface="Calibri Light"/>
                          </a:rPr>
                          <m:t>os</m:t>
                        </m:r>
                      </m:fName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 Light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 Light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 of Z/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𝛾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*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𝜇𝜇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𝜏𝜏</m:t>
                    </m:r>
                  </m:oMath>
                </a14:m>
                <a:r>
                  <a:rPr lang="en-US" sz="2800" dirty="0">
                    <a:latin typeface="Times New Roman"/>
                    <a:ea typeface="Calibri Light"/>
                    <a:cs typeface="Calibri Light"/>
                  </a:rPr>
                  <a:t>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600773-7AE9-C752-D4EF-AAC98E7FD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0922" y="-566081"/>
                <a:ext cx="9495694" cy="17007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237AD34-A08E-9666-6F79-DC714DBBADD7}"/>
              </a:ext>
            </a:extLst>
          </p:cNvPr>
          <p:cNvSpPr/>
          <p:nvPr/>
        </p:nvSpPr>
        <p:spPr>
          <a:xfrm>
            <a:off x="-29308" y="6269282"/>
            <a:ext cx="12250613" cy="597876"/>
          </a:xfrm>
          <a:prstGeom prst="rect">
            <a:avLst/>
          </a:prstGeom>
          <a:solidFill>
            <a:srgbClr val="002D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5C765-E57C-7772-8ED4-8C4E606C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7969" cy="494078"/>
          </a:xfrm>
        </p:spPr>
        <p:txBody>
          <a:bodyPr/>
          <a:lstStyle/>
          <a:p>
            <a:fld id="{330EA680-D336-4FF7-8B7A-9848BB0A1C32}" type="slidenum"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fld>
            <a:endParaRPr lang="en-US" sz="16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Picture 9" descr="Arrow&#10;&#10;Description automatically generated">
            <a:extLst>
              <a:ext uri="{FF2B5EF4-FFF2-40B4-BE49-F238E27FC236}">
                <a16:creationId xmlns:a16="http://schemas.microsoft.com/office/drawing/2014/main" id="{52361DE9-458F-6130-0EBA-5FCCDECC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"/>
            <a:ext cx="1277816" cy="16422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410791-4359-613A-E5E2-4304FE984222}"/>
                  </a:ext>
                </a:extLst>
              </p:cNvPr>
              <p:cNvSpPr txBox="1"/>
              <p:nvPr/>
            </p:nvSpPr>
            <p:spPr>
              <a:xfrm>
                <a:off x="561450" y="5243582"/>
                <a:ext cx="110542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Horns are nearly all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events. No events in the bins below 0.98.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Missing energy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 into neutrinos.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410791-4359-613A-E5E2-4304FE984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0" y="5243582"/>
                <a:ext cx="11054288" cy="954107"/>
              </a:xfrm>
              <a:prstGeom prst="rect">
                <a:avLst/>
              </a:prstGeom>
              <a:blipFill>
                <a:blip r:embed="rId4"/>
                <a:stretch>
                  <a:fillRect l="-1148" t="-649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DD968D45-13E4-2AD7-089C-AC78A999D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816" y="568015"/>
            <a:ext cx="4904057" cy="47561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4E34C-6725-17D3-5EEB-60309819F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660" y="665100"/>
            <a:ext cx="4703850" cy="4562026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EF45DEF-6243-28A7-7A24-A8B97374ACFE}"/>
              </a:ext>
            </a:extLst>
          </p:cNvPr>
          <p:cNvSpPr/>
          <p:nvPr/>
        </p:nvSpPr>
        <p:spPr>
          <a:xfrm>
            <a:off x="6375309" y="4336947"/>
            <a:ext cx="688131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81960D-ED0D-273D-4907-E47294231F3B}"/>
                  </a:ext>
                </a:extLst>
              </p:cNvPr>
              <p:cNvSpPr txBox="1"/>
              <p:nvPr/>
            </p:nvSpPr>
            <p:spPr>
              <a:xfrm>
                <a:off x="7256875" y="2833141"/>
                <a:ext cx="23871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Light"/>
                      </a:rPr>
                      <m:t>𝜇𝜇</m:t>
                    </m:r>
                  </m:oMath>
                </a14:m>
                <a:r>
                  <a:rPr lang="en-US" dirty="0"/>
                  <a:t> events are clustered  near 0 missing energy.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81960D-ED0D-273D-4907-E47294231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75" y="2833141"/>
                <a:ext cx="2387187" cy="646331"/>
              </a:xfrm>
              <a:prstGeom prst="rect">
                <a:avLst/>
              </a:prstGeom>
              <a:blipFill>
                <a:blip r:embed="rId7"/>
                <a:stretch>
                  <a:fillRect l="-2116" t="-5769" r="-5291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graph with a red line&#10;&#10;Description automatically generated">
            <a:extLst>
              <a:ext uri="{FF2B5EF4-FFF2-40B4-BE49-F238E27FC236}">
                <a16:creationId xmlns:a16="http://schemas.microsoft.com/office/drawing/2014/main" id="{78603514-9E6F-4C00-FC73-2F2D8193B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91" y="3588278"/>
            <a:ext cx="1257565" cy="67611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A8648C66-5B38-9842-EB0D-32618E2BFC84}"/>
              </a:ext>
            </a:extLst>
          </p:cNvPr>
          <p:cNvSpPr/>
          <p:nvPr/>
        </p:nvSpPr>
        <p:spPr>
          <a:xfrm>
            <a:off x="7277939" y="3487236"/>
            <a:ext cx="1463040" cy="786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1ED774-2387-066A-6847-01FA02579D6E}"/>
              </a:ext>
            </a:extLst>
          </p:cNvPr>
          <p:cNvCxnSpPr>
            <a:cxnSpLocks/>
            <a:stCxn id="39" idx="2"/>
            <a:endCxn id="31" idx="0"/>
          </p:cNvCxnSpPr>
          <p:nvPr/>
        </p:nvCxnSpPr>
        <p:spPr>
          <a:xfrm flipH="1">
            <a:off x="6719375" y="3880612"/>
            <a:ext cx="558564" cy="456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2CE8AE3-D9F0-57B4-3A1F-C13EDEBD0218}"/>
              </a:ext>
            </a:extLst>
          </p:cNvPr>
          <p:cNvCxnSpPr>
            <a:cxnSpLocks/>
            <a:stCxn id="39" idx="4"/>
          </p:cNvCxnSpPr>
          <p:nvPr/>
        </p:nvCxnSpPr>
        <p:spPr>
          <a:xfrm flipH="1">
            <a:off x="7063440" y="4273987"/>
            <a:ext cx="946019" cy="3993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7738E-EFB8-49A5-361D-856EDF1D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95" y="6351874"/>
            <a:ext cx="10849948" cy="42374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Nicholas Pinto – Johns Hopkins University – </a:t>
            </a:r>
            <a:r>
              <a:rPr lang="en-US" sz="1800" dirty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Second Annual U.S. Future Circular Collider Workshop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/>
                <a:cs typeface="Times New Roman"/>
              </a:rPr>
              <a:t> – 26 March. 2024 </a:t>
            </a:r>
            <a:endParaRPr lang="en-US" sz="1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57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25787</TotalTime>
  <Words>1144</Words>
  <Application>Microsoft Macintosh PowerPoint</Application>
  <PresentationFormat>Widescreen</PresentationFormat>
  <Paragraphs>189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FCC-ee Higgs CP Study</vt:lpstr>
      <vt:lpstr>Outline:</vt:lpstr>
      <vt:lpstr>Past Studies: Snowmass 2013 </vt:lpstr>
      <vt:lpstr>Past Studies: Snowmass 2022 </vt:lpstr>
      <vt:lpstr>Overview of Current Study:</vt:lpstr>
      <vt:lpstr>Current Selection: N-1 Plots:</vt:lpstr>
      <vt:lpstr>Selection: Behavior of Cos⁡〖θ_2 〗 Endpoints:</vt:lpstr>
      <vt:lpstr>〖Events at Cos〗⁡〖θ_2 〗  Endpoints and Correlations to Other Observables:</vt:lpstr>
      <vt:lpstr>Cos⁡〖θ_2 〗 of Z/γ* ⟶μμ and ττ:</vt:lpstr>
      <vt:lpstr>All Cuts Made:</vt:lpstr>
      <vt:lpstr>All Cuts Made: Angular Distributions:</vt:lpstr>
      <vt:lpstr>Comparing Angular Distributions to Snowmass Study:</vt:lpstr>
      <vt:lpstr>Cut Flow:</vt:lpstr>
      <vt:lpstr>Template Fit Details:</vt:lpstr>
      <vt:lpstr>Expected Yields After Reco. + Selection: (Red box = signal yields)</vt:lpstr>
      <vt:lpstr>Fits with Reconstructed Signal H ⟶ X, Z ⟶μμ:</vt:lpstr>
      <vt:lpstr>MELA:</vt:lpstr>
      <vt:lpstr>MELA in this study:</vt:lpstr>
      <vt:lpstr>Improving this study with MELA:</vt:lpstr>
      <vt:lpstr>MELA in future studies: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Nicholas Pinto</cp:lastModifiedBy>
  <cp:revision>15</cp:revision>
  <dcterms:created xsi:type="dcterms:W3CDTF">2023-06-22T13:29:00Z</dcterms:created>
  <dcterms:modified xsi:type="dcterms:W3CDTF">2024-03-25T20:34:01Z</dcterms:modified>
</cp:coreProperties>
</file>