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0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5.xml.rels" ContentType="application/vnd.openxmlformats-package.relationships+xml"/>
  <Override PartName="/ppt/notesSlides/notesSlide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7.png" ContentType="image/png"/>
  <Override PartName="/ppt/media/image28.png" ContentType="image/png"/>
  <Override PartName="/ppt/media/image5.png" ContentType="image/png"/>
  <Override PartName="/ppt/media/image30.png" ContentType="image/png"/>
  <Override PartName="/ppt/media/image10.png" ContentType="image/png"/>
  <Override PartName="/ppt/media/image4.jpeg" ContentType="image/jpeg"/>
  <Override PartName="/ppt/media/image2.png" ContentType="image/png"/>
  <Override PartName="/ppt/media/image25.png" ContentType="image/png"/>
  <Override PartName="/ppt/media/image29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3.png" ContentType="image/png"/>
  <Override PartName="/ppt/media/image26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19.png" ContentType="image/png"/>
  <Override PartName="/ppt/media/image21.png" ContentType="image/png"/>
  <Override PartName="/ppt/media/image22.png" ContentType="image/png"/>
  <Override PartName="/ppt/media/image23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B8EB61BB-DE36-4314-9498-958A9805D07C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1371600" y="763560"/>
            <a:ext cx="5014440" cy="375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2"/>
          <p:cNvSpPr/>
          <p:nvPr/>
        </p:nvSpPr>
        <p:spPr>
          <a:xfrm>
            <a:off x="777960" y="4776840"/>
            <a:ext cx="6131880" cy="4439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7680960" y="6607800"/>
            <a:ext cx="1389960" cy="23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100000"/>
              </a:lnSpc>
            </a:pPr>
            <a:fld id="{A2C83F7B-96A1-4267-9A84-F41509FBB3FA}" type="slidenum"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/</a:t>
            </a:r>
            <a:fld id="{A5E1F03F-3F46-4AE1-9795-3B9692F0469B}" type="slidecount"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15</a:t>
            </a:fld>
            <a:endParaRPr b="0" lang="en-US" sz="10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6629400" y="5907600"/>
            <a:ext cx="2417760" cy="81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r">
              <a:lnSpc>
                <a:spcPct val="100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Helvetica Neue"/>
              </a:rPr>
              <a:t>Christoph Paus</a:t>
            </a:r>
            <a:endParaRPr b="0" lang="en-US" sz="24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Helvetica Neue"/>
              </a:rPr>
              <a:t>March 27, 2024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91440" y="4383720"/>
            <a:ext cx="10648440" cy="145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3"/>
          <p:cNvSpPr/>
          <p:nvPr/>
        </p:nvSpPr>
        <p:spPr>
          <a:xfrm>
            <a:off x="171000" y="4297680"/>
            <a:ext cx="8695080" cy="136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Closeout</a:t>
            </a:r>
            <a:endParaRPr b="0" lang="en-US" sz="8000" spc="-1" strike="noStrike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202320" y="6345360"/>
            <a:ext cx="2080440" cy="34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ffde59"/>
                </a:solidFill>
                <a:latin typeface="Arial"/>
                <a:ea typeface="DejaVu Sans"/>
              </a:rPr>
              <a:t>Participants:  210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0400" cy="3553200"/>
          </a:xfrm>
          <a:prstGeom prst="rect">
            <a:avLst/>
          </a:prstGeom>
          <a:ln>
            <a:noFill/>
          </a:ln>
        </p:spPr>
      </p:pic>
      <p:sp>
        <p:nvSpPr>
          <p:cNvPr id="88" name="CustomShape 5"/>
          <p:cNvSpPr/>
          <p:nvPr/>
        </p:nvSpPr>
        <p:spPr>
          <a:xfrm>
            <a:off x="-28800" y="3317040"/>
            <a:ext cx="1543680" cy="2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223920" y="4730400"/>
            <a:ext cx="7363800" cy="62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This team has been amazing.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0" y="3960"/>
            <a:ext cx="634464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1"/>
          <a:stretch/>
        </p:blipFill>
        <p:spPr>
          <a:xfrm>
            <a:off x="166320" y="1022400"/>
            <a:ext cx="6307560" cy="328680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6346440" y="0"/>
            <a:ext cx="2783880" cy="155268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7301520" y="5222520"/>
            <a:ext cx="1458360" cy="1394640"/>
          </a:xfrm>
          <a:prstGeom prst="rect">
            <a:avLst/>
          </a:prstGeom>
          <a:ln>
            <a:noFill/>
          </a:ln>
        </p:spPr>
      </p:pic>
      <p:sp>
        <p:nvSpPr>
          <p:cNvPr id="120" name="CustomShape 3"/>
          <p:cNvSpPr/>
          <p:nvPr/>
        </p:nvSpPr>
        <p:spPr>
          <a:xfrm>
            <a:off x="288000" y="5334120"/>
            <a:ext cx="7363800" cy="14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Anything that went wrong was on the last person on the list...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4"/>
          <a:stretch/>
        </p:blipFill>
        <p:spPr>
          <a:xfrm>
            <a:off x="6597360" y="2103120"/>
            <a:ext cx="2179800" cy="2179800"/>
          </a:xfrm>
          <a:prstGeom prst="rect">
            <a:avLst/>
          </a:prstGeom>
          <a:ln>
            <a:noFill/>
          </a:ln>
        </p:spPr>
      </p:pic>
      <p:sp>
        <p:nvSpPr>
          <p:cNvPr id="122" name="Line 4"/>
          <p:cNvSpPr/>
          <p:nvPr/>
        </p:nvSpPr>
        <p:spPr>
          <a:xfrm>
            <a:off x="3840480" y="3200400"/>
            <a:ext cx="2560320" cy="91440"/>
          </a:xfrm>
          <a:prstGeom prst="line">
            <a:avLst/>
          </a:prstGeom>
          <a:ln w="38160">
            <a:solidFill>
              <a:srgbClr val="fe7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0" y="3960"/>
            <a:ext cx="634464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6346440" y="0"/>
            <a:ext cx="2783880" cy="1552680"/>
          </a:xfrm>
          <a:prstGeom prst="rect">
            <a:avLst/>
          </a:prstGeom>
          <a:ln>
            <a:noFill/>
          </a:ln>
        </p:spPr>
      </p:pic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365760" y="3830400"/>
            <a:ext cx="2284200" cy="228420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3"/>
          <a:stretch/>
        </p:blipFill>
        <p:spPr>
          <a:xfrm>
            <a:off x="365760" y="1150920"/>
            <a:ext cx="2245680" cy="224568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4"/>
          <a:stretch/>
        </p:blipFill>
        <p:spPr>
          <a:xfrm>
            <a:off x="2909160" y="1131480"/>
            <a:ext cx="2245680" cy="224568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1463040" y="3318480"/>
            <a:ext cx="122832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Elsye Luc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3749040" y="3330720"/>
            <a:ext cx="147636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Alisa Cabral​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0" name="CustomShape 4"/>
          <p:cNvSpPr/>
          <p:nvPr/>
        </p:nvSpPr>
        <p:spPr>
          <a:xfrm>
            <a:off x="1898640" y="6075360"/>
            <a:ext cx="926280" cy="34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Noto Sans CJK SC"/>
              </a:rPr>
              <a:t>Lily Xu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" name="CustomShape 5"/>
          <p:cNvSpPr/>
          <p:nvPr/>
        </p:nvSpPr>
        <p:spPr>
          <a:xfrm>
            <a:off x="2913120" y="4450320"/>
            <a:ext cx="5983200" cy="88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Thank you for being so engaged and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making this a success!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91440" y="4635720"/>
            <a:ext cx="10648440" cy="145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2"/>
          <p:cNvSpPr/>
          <p:nvPr/>
        </p:nvSpPr>
        <p:spPr>
          <a:xfrm>
            <a:off x="171000" y="3721680"/>
            <a:ext cx="7829640" cy="30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Thank you, Alisa</a:t>
            </a:r>
            <a:endParaRPr b="0" lang="en-US" sz="8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d7d7"/>
                </a:solidFill>
                <a:latin typeface="Arial"/>
                <a:ea typeface="DejaVu Sans"/>
              </a:rPr>
              <a:t>for the marvelous organization!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0400" cy="355320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-28800" y="3317040"/>
            <a:ext cx="1543680" cy="2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5042880" y="457200"/>
            <a:ext cx="3722040" cy="251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91440" y="4635720"/>
            <a:ext cx="10648440" cy="145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"/>
          <p:cNvSpPr/>
          <p:nvPr/>
        </p:nvSpPr>
        <p:spPr>
          <a:xfrm>
            <a:off x="171000" y="3721680"/>
            <a:ext cx="8695080" cy="30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Thank you, Elsye</a:t>
            </a:r>
            <a:endParaRPr b="0" lang="en-US" sz="8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d7d7"/>
                </a:solidFill>
                <a:latin typeface="Arial"/>
                <a:ea typeface="DejaVu Sans"/>
              </a:rPr>
              <a:t>for the marvelous organization!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0400" cy="355320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-28800" y="3317040"/>
            <a:ext cx="1543680" cy="2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5042880" y="457560"/>
            <a:ext cx="3722040" cy="251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91440" y="4635720"/>
            <a:ext cx="10648440" cy="145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"/>
          <p:cNvSpPr/>
          <p:nvPr/>
        </p:nvSpPr>
        <p:spPr>
          <a:xfrm>
            <a:off x="171000" y="3721680"/>
            <a:ext cx="8695080" cy="30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Thank you, Lily</a:t>
            </a:r>
            <a:endParaRPr b="0" lang="en-US" sz="8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d7d7"/>
                </a:solidFill>
                <a:latin typeface="Arial"/>
                <a:ea typeface="DejaVu Sans"/>
              </a:rPr>
              <a:t>for stepping in and</a:t>
            </a:r>
            <a:endParaRPr b="0" lang="en-US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5400" spc="-1" strike="noStrike">
                <a:solidFill>
                  <a:srgbClr val="ffd7d7"/>
                </a:solidFill>
                <a:latin typeface="Arial"/>
                <a:ea typeface="DejaVu Sans"/>
              </a:rPr>
              <a:t>helping us out!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0400" cy="355320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-28800" y="3317040"/>
            <a:ext cx="1543680" cy="2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5042880" y="457560"/>
            <a:ext cx="3722040" cy="2514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4c4c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91440" y="4635720"/>
            <a:ext cx="10648440" cy="1451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2"/>
          <p:cNvSpPr/>
          <p:nvPr/>
        </p:nvSpPr>
        <p:spPr>
          <a:xfrm>
            <a:off x="171000" y="3721680"/>
            <a:ext cx="8695080" cy="304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7200" spc="-1" strike="noStrike">
                <a:solidFill>
                  <a:srgbClr val="ffd7d7"/>
                </a:solidFill>
                <a:latin typeface="Arial"/>
                <a:ea typeface="DejaVu Sans"/>
              </a:rPr>
              <a:t>Thank you, for coming, safe travels!</a:t>
            </a:r>
            <a:r>
              <a:rPr b="0" lang="en-US" sz="8000" spc="-1" strike="noStrike">
                <a:solidFill>
                  <a:srgbClr val="ffd7d7"/>
                </a:solidFill>
                <a:latin typeface="Arial"/>
                <a:ea typeface="DejaVu Sans"/>
              </a:rPr>
              <a:t> </a:t>
            </a:r>
            <a:endParaRPr b="0" lang="en-US" sz="8000" spc="-1" strike="noStrike">
              <a:latin typeface="Arial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360" y="0"/>
            <a:ext cx="9140400" cy="3553200"/>
          </a:xfrm>
          <a:prstGeom prst="rect">
            <a:avLst/>
          </a:prstGeom>
          <a:ln>
            <a:noFill/>
          </a:ln>
        </p:spPr>
      </p:pic>
      <p:sp>
        <p:nvSpPr>
          <p:cNvPr id="150" name="CustomShape 3"/>
          <p:cNvSpPr/>
          <p:nvPr/>
        </p:nvSpPr>
        <p:spPr>
          <a:xfrm>
            <a:off x="-28800" y="3317040"/>
            <a:ext cx="1543680" cy="22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800" spc="-1" strike="noStrike">
                <a:solidFill>
                  <a:srgbClr val="a5a5a5"/>
                </a:solidFill>
                <a:latin typeface="Arial"/>
                <a:ea typeface="DejaVu Sans"/>
              </a:rPr>
              <a:t>Design by Jordan Lang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-963000" y="14040"/>
            <a:ext cx="10315440" cy="687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-963000" y="-21960"/>
            <a:ext cx="10315440" cy="687672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2"/>
          <a:srcRect l="12878" t="7523" r="23191" b="1551"/>
          <a:stretch/>
        </p:blipFill>
        <p:spPr>
          <a:xfrm>
            <a:off x="165600" y="446400"/>
            <a:ext cx="8627760" cy="566820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712080" y="5741280"/>
            <a:ext cx="5221080" cy="345240"/>
          </a:xfrm>
          <a:prstGeom prst="rect">
            <a:avLst/>
          </a:prstGeom>
          <a:solidFill>
            <a:srgbClr val="fe7f00">
              <a:alpha val="3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Annual US FCC Workshop 2024 hosted by MIT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-963000" y="-21960"/>
            <a:ext cx="10315440" cy="6876720"/>
          </a:xfrm>
          <a:prstGeom prst="rect">
            <a:avLst/>
          </a:prstGeom>
          <a:ln>
            <a:noFill/>
          </a:ln>
        </p:spPr>
      </p:pic>
      <p:pic>
        <p:nvPicPr>
          <p:cNvPr id="94" name="" descr=""/>
          <p:cNvPicPr/>
          <p:nvPr/>
        </p:nvPicPr>
        <p:blipFill>
          <a:blip r:embed="rId2"/>
          <a:srcRect l="10511" t="15721" r="0" b="21189"/>
          <a:stretch/>
        </p:blipFill>
        <p:spPr>
          <a:xfrm>
            <a:off x="228600" y="685800"/>
            <a:ext cx="8686440" cy="459180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2779560" y="4683600"/>
            <a:ext cx="5221080" cy="345240"/>
          </a:xfrm>
          <a:prstGeom prst="rect">
            <a:avLst/>
          </a:prstGeom>
          <a:solidFill>
            <a:srgbClr val="fe7f00">
              <a:alpha val="7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Annual US FCC Workshop 2024 hosted by MIT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23920" y="1157040"/>
            <a:ext cx="8676720" cy="563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P5 report – offshore Higgs factory</a:t>
            </a:r>
            <a:endParaRPr b="0" lang="en-US" sz="32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US must make a strong impact on the Higgs factory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Build up an active US FCC community</a:t>
            </a:r>
            <a:endParaRPr b="0" lang="en-US" sz="32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Accelerator development essential to help FCC-ee design</a:t>
            </a:r>
            <a:endParaRPr b="0" lang="en-US" sz="24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But detectors are the key for the physics</a:t>
            </a:r>
            <a:endParaRPr b="0" lang="en-US" sz="24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Develop our own ideas about the physics focus of a detector</a:t>
            </a:r>
            <a:endParaRPr b="0" lang="en-US" sz="2400" spc="-1" strike="noStrike">
              <a:latin typeface="Arial"/>
            </a:endParaRPr>
          </a:p>
          <a:p>
            <a:pPr lvl="2" marL="731520" indent="-22608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c462"/>
                </a:solidFill>
                <a:latin typeface="Arial"/>
                <a:ea typeface="WenQuanYi Micro Hei"/>
              </a:rPr>
              <a:t>What is the way to optimize a detector?</a:t>
            </a:r>
            <a:endParaRPr b="0" lang="en-US" sz="2000" spc="-1" strike="noStrike">
              <a:latin typeface="Arial"/>
            </a:endParaRPr>
          </a:p>
          <a:p>
            <a:pPr lvl="2" marL="731520" indent="-22608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c462"/>
                </a:solidFill>
                <a:latin typeface="Arial"/>
                <a:ea typeface="WenQuanYi Micro Hei"/>
              </a:rPr>
              <a:t>Given a physics goal, where do we spend the money?</a:t>
            </a:r>
            <a:endParaRPr b="0" lang="en-US" sz="20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Make sure we can ask for R&amp;D funding in a coherent fashion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Synergy with linear collider folks very important</a:t>
            </a:r>
            <a:endParaRPr b="0" lang="en-US" sz="32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Plenary session today, invited plenty of people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89"/>
              </a:spcBef>
            </a:pPr>
            <a:endParaRPr b="0" lang="en-US" sz="2400" spc="-1" strike="noStrike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0" y="3960"/>
            <a:ext cx="913032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Goals for the Workshop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8196120" y="2153880"/>
            <a:ext cx="655560" cy="64332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2"/>
          <a:stretch/>
        </p:blipFill>
        <p:spPr>
          <a:xfrm>
            <a:off x="8196480" y="5938920"/>
            <a:ext cx="655560" cy="64332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8196480" y="1182240"/>
            <a:ext cx="655560" cy="64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223920" y="2011680"/>
            <a:ext cx="3981240" cy="47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Seed has been sawn</a:t>
            </a:r>
            <a:endParaRPr b="0" lang="en-US" sz="32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‘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  <a:ea typeface="WenQuanYi Micro Hei"/>
              </a:rPr>
              <a:t>We must water it’</a:t>
            </a:r>
            <a:endParaRPr b="0" lang="en-US" sz="24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Keep our momentum and enjoy the work on this exciting project</a:t>
            </a:r>
            <a:endParaRPr b="0" lang="en-US" sz="24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WenQuanYi Micro Hei"/>
              </a:rPr>
              <a:t>We have much to discuss</a:t>
            </a:r>
            <a:endParaRPr b="0" lang="en-US" sz="2400" spc="-1" strike="noStrike">
              <a:latin typeface="Arial"/>
            </a:endParaRPr>
          </a:p>
          <a:p>
            <a:pPr lvl="1" marL="457200" indent="-27180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8400"/>
                </a:solidFill>
                <a:latin typeface="Arial"/>
                <a:ea typeface="WenQuanYi Micro Hei"/>
              </a:rPr>
              <a:t>Bring your wind breakers to San Francisco it is beautiful, but the wind is brisk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0" y="0"/>
            <a:ext cx="4296600" cy="130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  <a:ea typeface="DejaVu Sans"/>
              </a:rPr>
              <a:t>… </a:t>
            </a:r>
            <a:r>
              <a:rPr b="0" i="1" lang="en-GB" sz="4800" spc="-1" strike="noStrike">
                <a:solidFill>
                  <a:srgbClr val="000000"/>
                </a:solidFill>
                <a:latin typeface="Arial"/>
                <a:ea typeface="DejaVu Sans"/>
              </a:rPr>
              <a:t>on to</a:t>
            </a:r>
            <a:endParaRPr b="0" lang="en-US" sz="4800" spc="-1" strike="noStrike">
              <a:latin typeface="Arial"/>
            </a:endParaRPr>
          </a:p>
          <a:p>
            <a:pPr algn="ctr">
              <a:lnSpc>
                <a:spcPct val="76000"/>
              </a:lnSpc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  <a:ea typeface="DejaVu Sans"/>
              </a:rPr>
              <a:t>San Francisco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4297680" y="0"/>
            <a:ext cx="4853520" cy="686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223920" y="977040"/>
            <a:ext cx="8676720" cy="563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5400" spc="-1" strike="noStrike">
                <a:solidFill>
                  <a:srgbClr val="000000"/>
                </a:solidFill>
                <a:latin typeface="Arial"/>
                <a:ea typeface="WenQuanYi Micro Hei"/>
              </a:rPr>
              <a:t>To</a:t>
            </a:r>
            <a:endParaRPr b="0" lang="en-US" sz="5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	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  </a:t>
            </a: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All the speakers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  </a:t>
            </a: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Plenary and Parallel,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  </a:t>
            </a: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and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  </a:t>
            </a:r>
            <a:r>
              <a:rPr b="0" lang="en-GB" sz="4800" spc="-1" strike="noStrike">
                <a:solidFill>
                  <a:srgbClr val="0000ff"/>
                </a:solidFill>
                <a:latin typeface="Arial"/>
                <a:ea typeface="WenQuanYi Micro Hei"/>
              </a:rPr>
              <a:t>all participants.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b="0" lang="en-US" sz="4800" spc="-1" strike="noStrike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0" y="3960"/>
            <a:ext cx="639900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5394960" y="0"/>
            <a:ext cx="3747240" cy="209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223920" y="977040"/>
            <a:ext cx="8676720" cy="563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To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	</a:t>
            </a: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WenQuanYi Micro Hei"/>
              </a:rPr>
              <a:t>DOE/BNL,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  </a:t>
            </a: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WenQuanYi Micro Hei"/>
              </a:rPr>
              <a:t>MIT Physics Department, and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WenQuanYi Micro Hei"/>
              </a:rPr>
              <a:t>    </a:t>
            </a:r>
            <a:r>
              <a:rPr b="0" lang="en-GB" sz="3200" spc="-1" strike="noStrike">
                <a:solidFill>
                  <a:srgbClr val="0000ff"/>
                </a:solidFill>
                <a:latin typeface="Arial"/>
                <a:ea typeface="WenQuanYi Micro Hei"/>
              </a:rPr>
              <a:t>MIT Lab for Nuclear Science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for funding this event.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WenQuanYi Micro Hei"/>
              </a:rPr>
              <a:t>The money was well spent, mostly to support graduate students and undergraduates to participate in the event.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0" y="3960"/>
            <a:ext cx="639900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5394960" y="0"/>
            <a:ext cx="3747240" cy="2090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0" y="3960"/>
            <a:ext cx="6738840" cy="108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76000"/>
              </a:lnSpc>
            </a:pPr>
            <a:r>
              <a:rPr b="0" i="1" lang="en-GB" sz="5400" spc="-1" strike="noStrike">
                <a:solidFill>
                  <a:srgbClr val="000000"/>
                </a:solidFill>
                <a:latin typeface="Arial"/>
                <a:ea typeface="DejaVu Sans"/>
              </a:rPr>
              <a:t>Thank you!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38240" y="1263600"/>
            <a:ext cx="6383160" cy="431244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2"/>
          <a:stretch/>
        </p:blipFill>
        <p:spPr>
          <a:xfrm>
            <a:off x="4802400" y="1993680"/>
            <a:ext cx="4428360" cy="280116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/>
        </p:blipFill>
        <p:spPr>
          <a:xfrm>
            <a:off x="5852160" y="0"/>
            <a:ext cx="3314160" cy="184860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150120" y="5744160"/>
            <a:ext cx="8900640" cy="100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 preparation work was a great experience: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</a:t>
            </a:r>
            <a:r>
              <a:rPr b="0" lang="en-US" sz="2800" spc="-1" strike="noStrike">
                <a:solidFill>
                  <a:srgbClr val="0000ff"/>
                </a:solidFill>
                <a:latin typeface="Arial"/>
                <a:ea typeface="DejaVu Sans"/>
              </a:rPr>
              <a:t>constructive and positive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18101</TotalTime>
  <Application>LibreOffice/6.4.7.2$Linux_X86_64 LibreOffice_project/639b8ac485750d5696d7590a72ef1b496725cfb5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2024-03-27T14:44:07Z</dcterms:modified>
  <cp:revision>205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</Properties>
</file>