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6" r:id="rId2"/>
    <p:sldId id="310" r:id="rId3"/>
    <p:sldId id="452" r:id="rId4"/>
    <p:sldId id="453" r:id="rId5"/>
    <p:sldId id="411" r:id="rId6"/>
    <p:sldId id="311" r:id="rId7"/>
    <p:sldId id="312" r:id="rId8"/>
    <p:sldId id="447" r:id="rId9"/>
    <p:sldId id="450" r:id="rId10"/>
    <p:sldId id="259" r:id="rId11"/>
    <p:sldId id="260" r:id="rId12"/>
    <p:sldId id="451" r:id="rId13"/>
    <p:sldId id="328" r:id="rId14"/>
    <p:sldId id="308" r:id="rId15"/>
    <p:sldId id="438" r:id="rId16"/>
    <p:sldId id="309" r:id="rId17"/>
    <p:sldId id="286" r:id="rId18"/>
    <p:sldId id="326" r:id="rId19"/>
    <p:sldId id="276" r:id="rId20"/>
    <p:sldId id="280" r:id="rId21"/>
    <p:sldId id="44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p:restoredTop sz="94692"/>
  </p:normalViewPr>
  <p:slideViewPr>
    <p:cSldViewPr snapToGrid="0" snapToObjects="1">
      <p:cViewPr varScale="1">
        <p:scale>
          <a:sx n="146" d="100"/>
          <a:sy n="146" d="100"/>
        </p:scale>
        <p:origin x="2056" y="160"/>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058DBA-AFCD-1648-BC0F-B877FB0DBBE3}" type="datetimeFigureOut">
              <a:rPr lang="en-US" smtClean="0"/>
              <a:t>4/2/24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448668-9D2D-2D46-B9C3-8B22EE918466}" type="slidenum">
              <a:rPr lang="en-US" smtClean="0"/>
              <a:t>‹#›</a:t>
            </a:fld>
            <a:endParaRPr lang="en-US"/>
          </a:p>
        </p:txBody>
      </p:sp>
    </p:spTree>
    <p:extLst>
      <p:ext uri="{BB962C8B-B14F-4D97-AF65-F5344CB8AC3E}">
        <p14:creationId xmlns:p14="http://schemas.microsoft.com/office/powerpoint/2010/main" val="4035996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750BCD-5657-3346-9193-F25A85E8A46F}" type="datetimeFigureOut">
              <a:rPr lang="en-US" smtClean="0"/>
              <a:t>4/2/24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858950-E100-0440-8B7B-D13C0954B4BC}" type="slidenum">
              <a:rPr lang="en-US" smtClean="0"/>
              <a:t>‹#›</a:t>
            </a:fld>
            <a:endParaRPr lang="en-US"/>
          </a:p>
        </p:txBody>
      </p:sp>
    </p:spTree>
    <p:extLst>
      <p:ext uri="{BB962C8B-B14F-4D97-AF65-F5344CB8AC3E}">
        <p14:creationId xmlns:p14="http://schemas.microsoft.com/office/powerpoint/2010/main" val="17467863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This video is motivated by the desire to explain the structure of matter, as physicists understand it at present. Studying how the visible matter in the universe is constructed from elementary constituents is a major subfield of science internationally.  In the United States, there are two flagship user facilities supported by the Office of Nuclear Physics of the U.S. Department of Energy at Long Island, New York and at Newport News, Virginia where the quark and gluon structure of nuclei is studied in experiments that use large detectors. A major new accelerator, the Electron-Ion Collider (EIC), is being developed in the U.S. for this research and it is anticipated that EIC will start operation in the 2030s.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7058F4A-483C-E04B-979C-DEF8A46F6421}" type="slidenum">
              <a:rPr lang="en-US" smtClean="0"/>
              <a:t>5</a:t>
            </a:fld>
            <a:endParaRPr lang="en-US"/>
          </a:p>
        </p:txBody>
      </p:sp>
    </p:spTree>
    <p:extLst>
      <p:ext uri="{BB962C8B-B14F-4D97-AF65-F5344CB8AC3E}">
        <p14:creationId xmlns:p14="http://schemas.microsoft.com/office/powerpoint/2010/main" val="79197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EB3C8F-7DDB-8245-AB42-FE1B21CBBE31}" type="slidenum">
              <a:rPr lang="en-US" smtClean="0"/>
              <a:t>11</a:t>
            </a:fld>
            <a:endParaRPr lang="en-US"/>
          </a:p>
        </p:txBody>
      </p:sp>
    </p:spTree>
    <p:extLst>
      <p:ext uri="{BB962C8B-B14F-4D97-AF65-F5344CB8AC3E}">
        <p14:creationId xmlns:p14="http://schemas.microsoft.com/office/powerpoint/2010/main" val="1097799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Richard Milner</a:t>
            </a:r>
          </a:p>
        </p:txBody>
      </p:sp>
      <p:sp>
        <p:nvSpPr>
          <p:cNvPr id="5" name="Footer Placeholder 4"/>
          <p:cNvSpPr>
            <a:spLocks noGrp="1"/>
          </p:cNvSpPr>
          <p:nvPr>
            <p:ph type="ftr" sz="quarter" idx="11"/>
          </p:nvPr>
        </p:nvSpPr>
        <p:spPr/>
        <p:txBody>
          <a:bodyPr/>
          <a:lstStyle/>
          <a:p>
            <a:r>
              <a:rPr lang="en-US"/>
              <a:t>NUPAX Open House                                                       April 3, 2024</a:t>
            </a:r>
          </a:p>
        </p:txBody>
      </p:sp>
      <p:sp>
        <p:nvSpPr>
          <p:cNvPr id="6" name="Slide Number Placeholder 5"/>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189409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Richard Milner</a:t>
            </a:r>
          </a:p>
        </p:txBody>
      </p:sp>
      <p:sp>
        <p:nvSpPr>
          <p:cNvPr id="5" name="Footer Placeholder 4"/>
          <p:cNvSpPr>
            <a:spLocks noGrp="1"/>
          </p:cNvSpPr>
          <p:nvPr>
            <p:ph type="ftr" sz="quarter" idx="11"/>
          </p:nvPr>
        </p:nvSpPr>
        <p:spPr/>
        <p:txBody>
          <a:bodyPr/>
          <a:lstStyle/>
          <a:p>
            <a:r>
              <a:rPr lang="en-US"/>
              <a:t>NUPAX Open House                                                       April 3, 2024</a:t>
            </a:r>
          </a:p>
        </p:txBody>
      </p:sp>
      <p:sp>
        <p:nvSpPr>
          <p:cNvPr id="6" name="Slide Number Placeholder 5"/>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309010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Richard Milner</a:t>
            </a:r>
          </a:p>
        </p:txBody>
      </p:sp>
      <p:sp>
        <p:nvSpPr>
          <p:cNvPr id="5" name="Footer Placeholder 4"/>
          <p:cNvSpPr>
            <a:spLocks noGrp="1"/>
          </p:cNvSpPr>
          <p:nvPr>
            <p:ph type="ftr" sz="quarter" idx="11"/>
          </p:nvPr>
        </p:nvSpPr>
        <p:spPr/>
        <p:txBody>
          <a:bodyPr/>
          <a:lstStyle/>
          <a:p>
            <a:r>
              <a:rPr lang="en-US"/>
              <a:t>NUPAX Open House                                                       April 3, 2024</a:t>
            </a:r>
          </a:p>
        </p:txBody>
      </p:sp>
      <p:sp>
        <p:nvSpPr>
          <p:cNvPr id="6" name="Slide Number Placeholder 5"/>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4086282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538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Richard Milner</a:t>
            </a:r>
          </a:p>
        </p:txBody>
      </p:sp>
      <p:sp>
        <p:nvSpPr>
          <p:cNvPr id="5" name="Footer Placeholder 4"/>
          <p:cNvSpPr>
            <a:spLocks noGrp="1"/>
          </p:cNvSpPr>
          <p:nvPr>
            <p:ph type="ftr" sz="quarter" idx="11"/>
          </p:nvPr>
        </p:nvSpPr>
        <p:spPr/>
        <p:txBody>
          <a:bodyPr/>
          <a:lstStyle/>
          <a:p>
            <a:r>
              <a:rPr lang="en-US"/>
              <a:t>NUPAX Open House                                                       April 3, 2024</a:t>
            </a:r>
          </a:p>
        </p:txBody>
      </p:sp>
      <p:sp>
        <p:nvSpPr>
          <p:cNvPr id="6" name="Slide Number Placeholder 5"/>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260991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Richard Milner</a:t>
            </a:r>
          </a:p>
        </p:txBody>
      </p:sp>
      <p:sp>
        <p:nvSpPr>
          <p:cNvPr id="5" name="Footer Placeholder 4"/>
          <p:cNvSpPr>
            <a:spLocks noGrp="1"/>
          </p:cNvSpPr>
          <p:nvPr>
            <p:ph type="ftr" sz="quarter" idx="11"/>
          </p:nvPr>
        </p:nvSpPr>
        <p:spPr/>
        <p:txBody>
          <a:bodyPr/>
          <a:lstStyle/>
          <a:p>
            <a:r>
              <a:rPr lang="en-US"/>
              <a:t>NUPAX Open House                                                       April 3, 2024</a:t>
            </a:r>
          </a:p>
        </p:txBody>
      </p:sp>
      <p:sp>
        <p:nvSpPr>
          <p:cNvPr id="6" name="Slide Number Placeholder 5"/>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141185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Richard Milner</a:t>
            </a:r>
          </a:p>
        </p:txBody>
      </p:sp>
      <p:sp>
        <p:nvSpPr>
          <p:cNvPr id="6" name="Footer Placeholder 5"/>
          <p:cNvSpPr>
            <a:spLocks noGrp="1"/>
          </p:cNvSpPr>
          <p:nvPr>
            <p:ph type="ftr" sz="quarter" idx="11"/>
          </p:nvPr>
        </p:nvSpPr>
        <p:spPr/>
        <p:txBody>
          <a:bodyPr/>
          <a:lstStyle/>
          <a:p>
            <a:r>
              <a:rPr lang="en-US"/>
              <a:t>NUPAX Open House                                                       April 3, 2024</a:t>
            </a:r>
          </a:p>
        </p:txBody>
      </p:sp>
      <p:sp>
        <p:nvSpPr>
          <p:cNvPr id="7" name="Slide Number Placeholder 6"/>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82337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Richard Milner</a:t>
            </a:r>
          </a:p>
        </p:txBody>
      </p:sp>
      <p:sp>
        <p:nvSpPr>
          <p:cNvPr id="8" name="Footer Placeholder 7"/>
          <p:cNvSpPr>
            <a:spLocks noGrp="1"/>
          </p:cNvSpPr>
          <p:nvPr>
            <p:ph type="ftr" sz="quarter" idx="11"/>
          </p:nvPr>
        </p:nvSpPr>
        <p:spPr/>
        <p:txBody>
          <a:bodyPr/>
          <a:lstStyle/>
          <a:p>
            <a:r>
              <a:rPr lang="en-US"/>
              <a:t>NUPAX Open House                                                       April 3, 2024</a:t>
            </a:r>
          </a:p>
        </p:txBody>
      </p:sp>
      <p:sp>
        <p:nvSpPr>
          <p:cNvPr id="9" name="Slide Number Placeholder 8"/>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232704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Richard Milner</a:t>
            </a:r>
          </a:p>
        </p:txBody>
      </p:sp>
      <p:sp>
        <p:nvSpPr>
          <p:cNvPr id="4" name="Footer Placeholder 3"/>
          <p:cNvSpPr>
            <a:spLocks noGrp="1"/>
          </p:cNvSpPr>
          <p:nvPr>
            <p:ph type="ftr" sz="quarter" idx="11"/>
          </p:nvPr>
        </p:nvSpPr>
        <p:spPr/>
        <p:txBody>
          <a:bodyPr/>
          <a:lstStyle/>
          <a:p>
            <a:r>
              <a:rPr lang="en-US"/>
              <a:t>NUPAX Open House                                                       April 3, 2024</a:t>
            </a:r>
          </a:p>
        </p:txBody>
      </p:sp>
      <p:sp>
        <p:nvSpPr>
          <p:cNvPr id="5" name="Slide Number Placeholder 4"/>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4199912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Richard Milner</a:t>
            </a:r>
          </a:p>
        </p:txBody>
      </p:sp>
      <p:sp>
        <p:nvSpPr>
          <p:cNvPr id="3" name="Footer Placeholder 2"/>
          <p:cNvSpPr>
            <a:spLocks noGrp="1"/>
          </p:cNvSpPr>
          <p:nvPr>
            <p:ph type="ftr" sz="quarter" idx="11"/>
          </p:nvPr>
        </p:nvSpPr>
        <p:spPr/>
        <p:txBody>
          <a:bodyPr/>
          <a:lstStyle/>
          <a:p>
            <a:r>
              <a:rPr lang="en-US"/>
              <a:t>NUPAX Open House                                                       April 3, 2024</a:t>
            </a:r>
          </a:p>
        </p:txBody>
      </p:sp>
      <p:sp>
        <p:nvSpPr>
          <p:cNvPr id="4" name="Slide Number Placeholder 3"/>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191347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Richard Milner</a:t>
            </a:r>
          </a:p>
        </p:txBody>
      </p:sp>
      <p:sp>
        <p:nvSpPr>
          <p:cNvPr id="6" name="Footer Placeholder 5"/>
          <p:cNvSpPr>
            <a:spLocks noGrp="1"/>
          </p:cNvSpPr>
          <p:nvPr>
            <p:ph type="ftr" sz="quarter" idx="11"/>
          </p:nvPr>
        </p:nvSpPr>
        <p:spPr/>
        <p:txBody>
          <a:bodyPr/>
          <a:lstStyle/>
          <a:p>
            <a:r>
              <a:rPr lang="en-US"/>
              <a:t>NUPAX Open House                                                       April 3, 2024</a:t>
            </a:r>
          </a:p>
        </p:txBody>
      </p:sp>
      <p:sp>
        <p:nvSpPr>
          <p:cNvPr id="7" name="Slide Number Placeholder 6"/>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369785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Richard Milner</a:t>
            </a:r>
          </a:p>
        </p:txBody>
      </p:sp>
      <p:sp>
        <p:nvSpPr>
          <p:cNvPr id="6" name="Footer Placeholder 5"/>
          <p:cNvSpPr>
            <a:spLocks noGrp="1"/>
          </p:cNvSpPr>
          <p:nvPr>
            <p:ph type="ftr" sz="quarter" idx="11"/>
          </p:nvPr>
        </p:nvSpPr>
        <p:spPr/>
        <p:txBody>
          <a:bodyPr/>
          <a:lstStyle/>
          <a:p>
            <a:r>
              <a:rPr lang="en-US"/>
              <a:t>NUPAX Open House                                                       April 3, 2024</a:t>
            </a:r>
          </a:p>
        </p:txBody>
      </p:sp>
      <p:sp>
        <p:nvSpPr>
          <p:cNvPr id="7" name="Slide Number Placeholder 6"/>
          <p:cNvSpPr>
            <a:spLocks noGrp="1"/>
          </p:cNvSpPr>
          <p:nvPr>
            <p:ph type="sldNum" sz="quarter" idx="12"/>
          </p:nvPr>
        </p:nvSpPr>
        <p:spPr/>
        <p:txBody>
          <a:bodyPr/>
          <a:lstStyle/>
          <a:p>
            <a:fld id="{FDA3E407-F7AA-A649-984B-AA314E3C1F14}" type="slidenum">
              <a:rPr lang="en-US" smtClean="0"/>
              <a:t>‹#›</a:t>
            </a:fld>
            <a:endParaRPr lang="en-US"/>
          </a:p>
        </p:txBody>
      </p:sp>
    </p:spTree>
    <p:extLst>
      <p:ext uri="{BB962C8B-B14F-4D97-AF65-F5344CB8AC3E}">
        <p14:creationId xmlns:p14="http://schemas.microsoft.com/office/powerpoint/2010/main" val="450227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Richard Milner</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NUPAX Open House                                                       April 3, 2024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3E407-F7AA-A649-984B-AA314E3C1F14}" type="slidenum">
              <a:rPr lang="en-US" smtClean="0"/>
              <a:t>‹#›</a:t>
            </a:fld>
            <a:endParaRPr lang="en-US"/>
          </a:p>
        </p:txBody>
      </p:sp>
    </p:spTree>
    <p:extLst>
      <p:ext uri="{BB962C8B-B14F-4D97-AF65-F5344CB8AC3E}">
        <p14:creationId xmlns:p14="http://schemas.microsoft.com/office/powerpoint/2010/main" val="130568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2" Type="http://schemas.openxmlformats.org/officeDocument/2006/relationships/hyperlink" Target="mailto:milner@mit.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youtube.com/watch?v=G-9I0buDi4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14"/>
            <a:ext cx="7772400" cy="2457060"/>
          </a:xfrm>
        </p:spPr>
        <p:txBody>
          <a:bodyPr>
            <a:noAutofit/>
          </a:bodyPr>
          <a:lstStyle/>
          <a:p>
            <a:r>
              <a:rPr lang="en-US" b="1" dirty="0">
                <a:solidFill>
                  <a:srgbClr val="0000FF"/>
                </a:solidFill>
              </a:rPr>
              <a:t>Studying QCD and Beyond with Electron Scattering </a:t>
            </a:r>
            <a:br>
              <a:rPr lang="en-US" b="1" dirty="0">
                <a:solidFill>
                  <a:srgbClr val="0000FF"/>
                </a:solidFill>
              </a:rPr>
            </a:br>
            <a:endParaRPr lang="en-US" b="1" dirty="0">
              <a:solidFill>
                <a:srgbClr val="0000FF"/>
              </a:solidFill>
            </a:endParaRPr>
          </a:p>
        </p:txBody>
      </p:sp>
      <p:sp>
        <p:nvSpPr>
          <p:cNvPr id="3" name="Subtitle 2"/>
          <p:cNvSpPr>
            <a:spLocks noGrp="1"/>
          </p:cNvSpPr>
          <p:nvPr>
            <p:ph type="subTitle" idx="1"/>
          </p:nvPr>
        </p:nvSpPr>
        <p:spPr>
          <a:xfrm>
            <a:off x="836113" y="2245370"/>
            <a:ext cx="8224257" cy="3708390"/>
          </a:xfrm>
        </p:spPr>
        <p:txBody>
          <a:bodyPr>
            <a:normAutofit/>
          </a:bodyPr>
          <a:lstStyle/>
          <a:p>
            <a:pPr algn="l"/>
            <a:endParaRPr lang="en-US" b="1" dirty="0">
              <a:solidFill>
                <a:schemeClr val="tx1"/>
              </a:solidFill>
            </a:endParaRPr>
          </a:p>
          <a:p>
            <a:pPr algn="l"/>
            <a:endParaRPr lang="en-US" b="1" dirty="0">
              <a:solidFill>
                <a:schemeClr val="tx1"/>
              </a:solidFill>
            </a:endParaRPr>
          </a:p>
        </p:txBody>
      </p:sp>
      <p:sp>
        <p:nvSpPr>
          <p:cNvPr id="9" name="Slide Number Placeholder 8"/>
          <p:cNvSpPr>
            <a:spLocks noGrp="1"/>
          </p:cNvSpPr>
          <p:nvPr>
            <p:ph type="sldNum" sz="quarter" idx="12"/>
          </p:nvPr>
        </p:nvSpPr>
        <p:spPr/>
        <p:txBody>
          <a:bodyPr/>
          <a:lstStyle/>
          <a:p>
            <a:fld id="{FDA3E407-F7AA-A649-984B-AA314E3C1F14}" type="slidenum">
              <a:rPr lang="en-US" smtClean="0"/>
              <a:t>1</a:t>
            </a:fld>
            <a:endParaRPr lang="en-US"/>
          </a:p>
        </p:txBody>
      </p:sp>
      <p:pic>
        <p:nvPicPr>
          <p:cNvPr id="6" name="Picture 5">
            <a:extLst>
              <a:ext uri="{FF2B5EF4-FFF2-40B4-BE49-F238E27FC236}">
                <a16:creationId xmlns:a16="http://schemas.microsoft.com/office/drawing/2014/main" id="{B82DDEEB-521B-CC71-D246-4B45C3159089}"/>
              </a:ext>
            </a:extLst>
          </p:cNvPr>
          <p:cNvPicPr>
            <a:picLocks noChangeAspect="1"/>
          </p:cNvPicPr>
          <p:nvPr/>
        </p:nvPicPr>
        <p:blipFill>
          <a:blip r:embed="rId2"/>
          <a:stretch>
            <a:fillRect/>
          </a:stretch>
        </p:blipFill>
        <p:spPr>
          <a:xfrm>
            <a:off x="739740" y="2085925"/>
            <a:ext cx="7772400" cy="2981863"/>
          </a:xfrm>
          <a:prstGeom prst="rect">
            <a:avLst/>
          </a:prstGeom>
        </p:spPr>
      </p:pic>
      <p:sp>
        <p:nvSpPr>
          <p:cNvPr id="10" name="TextBox 9">
            <a:extLst>
              <a:ext uri="{FF2B5EF4-FFF2-40B4-BE49-F238E27FC236}">
                <a16:creationId xmlns:a16="http://schemas.microsoft.com/office/drawing/2014/main" id="{6B5CC3E3-A40E-03AB-9AA6-C84607D96309}"/>
              </a:ext>
            </a:extLst>
          </p:cNvPr>
          <p:cNvSpPr txBox="1"/>
          <p:nvPr/>
        </p:nvSpPr>
        <p:spPr>
          <a:xfrm>
            <a:off x="836113" y="1639199"/>
            <a:ext cx="2208938" cy="461665"/>
          </a:xfrm>
          <a:prstGeom prst="rect">
            <a:avLst/>
          </a:prstGeom>
          <a:noFill/>
        </p:spPr>
        <p:txBody>
          <a:bodyPr wrap="none" rtlCol="0">
            <a:spAutoFit/>
          </a:bodyPr>
          <a:lstStyle/>
          <a:p>
            <a:r>
              <a:rPr lang="en-US" sz="2400" b="1" dirty="0"/>
              <a:t>QCD </a:t>
            </a:r>
            <a:r>
              <a:rPr lang="en-US" sz="2400" b="1" dirty="0" err="1"/>
              <a:t>Lagrangian</a:t>
            </a:r>
            <a:endParaRPr lang="en-US" sz="2400" b="1" dirty="0"/>
          </a:p>
        </p:txBody>
      </p:sp>
      <p:sp>
        <p:nvSpPr>
          <p:cNvPr id="11" name="TextBox 10">
            <a:extLst>
              <a:ext uri="{FF2B5EF4-FFF2-40B4-BE49-F238E27FC236}">
                <a16:creationId xmlns:a16="http://schemas.microsoft.com/office/drawing/2014/main" id="{44B445A1-DCAA-0ED7-0042-73BA83DB8681}"/>
              </a:ext>
            </a:extLst>
          </p:cNvPr>
          <p:cNvSpPr txBox="1"/>
          <p:nvPr/>
        </p:nvSpPr>
        <p:spPr>
          <a:xfrm>
            <a:off x="791107" y="5342564"/>
            <a:ext cx="7769627" cy="461665"/>
          </a:xfrm>
          <a:prstGeom prst="rect">
            <a:avLst/>
          </a:prstGeom>
          <a:noFill/>
        </p:spPr>
        <p:txBody>
          <a:bodyPr wrap="none" rtlCol="0">
            <a:spAutoFit/>
          </a:bodyPr>
          <a:lstStyle/>
          <a:p>
            <a:r>
              <a:rPr lang="en-US" sz="2400" b="1" dirty="0">
                <a:solidFill>
                  <a:srgbClr val="FF0000"/>
                </a:solidFill>
              </a:rPr>
              <a:t>How does the spin-1/2 proton with mass 938 MeV/c</a:t>
            </a:r>
            <a:r>
              <a:rPr lang="en-US" sz="2400" b="1" baseline="30000" dirty="0">
                <a:solidFill>
                  <a:srgbClr val="FF0000"/>
                </a:solidFill>
              </a:rPr>
              <a:t>2</a:t>
            </a:r>
            <a:r>
              <a:rPr lang="en-US" sz="2400" b="1" dirty="0">
                <a:solidFill>
                  <a:srgbClr val="FF0000"/>
                </a:solidFill>
              </a:rPr>
              <a:t> arise?</a:t>
            </a:r>
          </a:p>
        </p:txBody>
      </p:sp>
      <p:sp>
        <p:nvSpPr>
          <p:cNvPr id="4" name="Date Placeholder 3">
            <a:extLst>
              <a:ext uri="{FF2B5EF4-FFF2-40B4-BE49-F238E27FC236}">
                <a16:creationId xmlns:a16="http://schemas.microsoft.com/office/drawing/2014/main" id="{9AB33214-EB9A-3692-0746-E943C542E1FA}"/>
              </a:ext>
            </a:extLst>
          </p:cNvPr>
          <p:cNvSpPr>
            <a:spLocks noGrp="1"/>
          </p:cNvSpPr>
          <p:nvPr>
            <p:ph type="dt" sz="half" idx="10"/>
          </p:nvPr>
        </p:nvSpPr>
        <p:spPr/>
        <p:txBody>
          <a:bodyPr/>
          <a:lstStyle/>
          <a:p>
            <a:r>
              <a:rPr lang="en-US"/>
              <a:t>Richard Milner</a:t>
            </a:r>
          </a:p>
        </p:txBody>
      </p:sp>
      <p:sp>
        <p:nvSpPr>
          <p:cNvPr id="5" name="Footer Placeholder 4">
            <a:extLst>
              <a:ext uri="{FF2B5EF4-FFF2-40B4-BE49-F238E27FC236}">
                <a16:creationId xmlns:a16="http://schemas.microsoft.com/office/drawing/2014/main" id="{E2E9C5F9-380B-37A9-569E-B40020A369B1}"/>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1005475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D7E9-8EB6-0544-8910-94395396074C}"/>
              </a:ext>
            </a:extLst>
          </p:cNvPr>
          <p:cNvSpPr>
            <a:spLocks noGrp="1"/>
          </p:cNvSpPr>
          <p:nvPr>
            <p:ph type="title"/>
          </p:nvPr>
        </p:nvSpPr>
        <p:spPr>
          <a:xfrm>
            <a:off x="628650" y="130504"/>
            <a:ext cx="7886700" cy="994172"/>
          </a:xfrm>
        </p:spPr>
        <p:txBody>
          <a:bodyPr>
            <a:noAutofit/>
          </a:bodyPr>
          <a:lstStyle/>
          <a:p>
            <a:r>
              <a:rPr lang="en-US" sz="4000" b="1" dirty="0">
                <a:solidFill>
                  <a:srgbClr val="0000FF"/>
                </a:solidFill>
              </a:rPr>
              <a:t>DVCS cross section</a:t>
            </a:r>
            <a:br>
              <a:rPr lang="en-US" sz="4000" b="1" dirty="0">
                <a:solidFill>
                  <a:srgbClr val="0000FF"/>
                </a:solidFill>
              </a:rPr>
            </a:br>
            <a:r>
              <a:rPr lang="en-US" sz="4000" b="1" dirty="0">
                <a:solidFill>
                  <a:srgbClr val="0000FF"/>
                </a:solidFill>
              </a:rPr>
              <a:t>measurement at CLAS12</a:t>
            </a:r>
          </a:p>
        </p:txBody>
      </p:sp>
      <p:sp>
        <p:nvSpPr>
          <p:cNvPr id="5" name="TextBox 4">
            <a:extLst>
              <a:ext uri="{FF2B5EF4-FFF2-40B4-BE49-F238E27FC236}">
                <a16:creationId xmlns:a16="http://schemas.microsoft.com/office/drawing/2014/main" id="{A50F6504-BA11-014C-9A97-D0F4C6E4C5B4}"/>
              </a:ext>
            </a:extLst>
          </p:cNvPr>
          <p:cNvSpPr txBox="1"/>
          <p:nvPr/>
        </p:nvSpPr>
        <p:spPr>
          <a:xfrm>
            <a:off x="2286000" y="3188597"/>
            <a:ext cx="4572000" cy="507831"/>
          </a:xfrm>
          <a:prstGeom prst="rect">
            <a:avLst/>
          </a:prstGeom>
          <a:noFill/>
        </p:spPr>
        <p:txBody>
          <a:bodyPr wrap="square">
            <a:spAutoFit/>
          </a:bodyPr>
          <a:lstStyle/>
          <a:p>
            <a:br>
              <a:rPr lang="en-US" sz="1350" dirty="0"/>
            </a:br>
            <a:endParaRPr lang="en-US" sz="1350" dirty="0"/>
          </a:p>
        </p:txBody>
      </p:sp>
      <p:sp>
        <p:nvSpPr>
          <p:cNvPr id="43" name="Content Placeholder 2">
            <a:extLst>
              <a:ext uri="{FF2B5EF4-FFF2-40B4-BE49-F238E27FC236}">
                <a16:creationId xmlns:a16="http://schemas.microsoft.com/office/drawing/2014/main" id="{737D6554-42BF-1B43-A217-90A2D89B557E}"/>
              </a:ext>
            </a:extLst>
          </p:cNvPr>
          <p:cNvSpPr txBox="1">
            <a:spLocks/>
          </p:cNvSpPr>
          <p:nvPr/>
        </p:nvSpPr>
        <p:spPr>
          <a:xfrm>
            <a:off x="-191089" y="3589650"/>
            <a:ext cx="5049982" cy="4560616"/>
          </a:xfrm>
          <a:prstGeom prst="rect">
            <a:avLst/>
          </a:prstGeom>
          <a:ln>
            <a:no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sz="1500" dirty="0" err="1">
                <a:latin typeface="Fira Sans Condensed" panose="020B0503050000020004" pitchFamily="34" charset="77"/>
              </a:rPr>
              <a:t>Bjorken</a:t>
            </a:r>
            <a:r>
              <a:rPr lang="en-US" sz="1500" dirty="0">
                <a:latin typeface="Fira Sans Condensed" panose="020B0503050000020004" pitchFamily="34" charset="77"/>
              </a:rPr>
              <a:t> x</a:t>
            </a:r>
          </a:p>
          <a:p>
            <a:pPr lvl="1"/>
            <a:endParaRPr lang="en-US" sz="450" dirty="0">
              <a:latin typeface="Fira Sans Condensed" panose="020B0503050000020004" pitchFamily="34" charset="77"/>
            </a:endParaRPr>
          </a:p>
          <a:p>
            <a:pPr marL="342900" lvl="1" indent="0">
              <a:buNone/>
            </a:pPr>
            <a:r>
              <a:rPr lang="en-US" sz="1500" dirty="0">
                <a:latin typeface="Fira Sans Condensed" panose="020B0503050000020004" pitchFamily="34" charset="77"/>
              </a:rPr>
              <a:t>4-momentum transfer</a:t>
            </a:r>
          </a:p>
          <a:p>
            <a:pPr marL="342900" lvl="1" indent="0">
              <a:buNone/>
            </a:pPr>
            <a:endParaRPr lang="en-US" sz="450" dirty="0">
              <a:latin typeface="Fira Sans Condensed" panose="020B0503050000020004" pitchFamily="34" charset="77"/>
            </a:endParaRPr>
          </a:p>
          <a:p>
            <a:pPr marL="342900" lvl="1" indent="0">
              <a:buNone/>
            </a:pPr>
            <a:r>
              <a:rPr lang="en-US" sz="1500" dirty="0">
                <a:latin typeface="Fira Sans Condensed" panose="020B0503050000020004" pitchFamily="34" charset="77"/>
              </a:rPr>
              <a:t>Mandelstam variable</a:t>
            </a:r>
          </a:p>
          <a:p>
            <a:pPr lvl="1"/>
            <a:endParaRPr lang="en-US" sz="450" dirty="0">
              <a:latin typeface="Fira Sans Condensed" panose="020B0503050000020004" pitchFamily="34" charset="77"/>
            </a:endParaRPr>
          </a:p>
          <a:p>
            <a:pPr marL="342900" lvl="1" indent="0">
              <a:buNone/>
            </a:pPr>
            <a:r>
              <a:rPr lang="en-US" sz="1500" dirty="0">
                <a:latin typeface="Fira Sans Condensed" panose="020B0503050000020004" pitchFamily="34" charset="77"/>
              </a:rPr>
              <a:t>angle between scattering planes</a:t>
            </a:r>
          </a:p>
        </p:txBody>
      </p:sp>
      <p:pic>
        <p:nvPicPr>
          <p:cNvPr id="44" name="Picture 43">
            <a:extLst>
              <a:ext uri="{FF2B5EF4-FFF2-40B4-BE49-F238E27FC236}">
                <a16:creationId xmlns:a16="http://schemas.microsoft.com/office/drawing/2014/main" id="{38110FE2-0E8B-8248-9C82-D693F3EE135E}"/>
              </a:ext>
            </a:extLst>
          </p:cNvPr>
          <p:cNvPicPr>
            <a:picLocks noChangeAspect="1"/>
          </p:cNvPicPr>
          <p:nvPr/>
        </p:nvPicPr>
        <p:blipFill>
          <a:blip r:embed="rId2"/>
          <a:stretch>
            <a:fillRect/>
          </a:stretch>
        </p:blipFill>
        <p:spPr>
          <a:xfrm>
            <a:off x="2854488" y="4720523"/>
            <a:ext cx="118051" cy="194784"/>
          </a:xfrm>
          <a:prstGeom prst="rect">
            <a:avLst/>
          </a:prstGeom>
        </p:spPr>
      </p:pic>
      <p:pic>
        <p:nvPicPr>
          <p:cNvPr id="45" name="Picture 44">
            <a:extLst>
              <a:ext uri="{FF2B5EF4-FFF2-40B4-BE49-F238E27FC236}">
                <a16:creationId xmlns:a16="http://schemas.microsoft.com/office/drawing/2014/main" id="{56C7A7D0-9636-2846-AC34-E1CD53FEB7AD}"/>
              </a:ext>
            </a:extLst>
          </p:cNvPr>
          <p:cNvPicPr>
            <a:picLocks noChangeAspect="1"/>
          </p:cNvPicPr>
          <p:nvPr/>
        </p:nvPicPr>
        <p:blipFill>
          <a:blip r:embed="rId3"/>
          <a:stretch>
            <a:fillRect/>
          </a:stretch>
        </p:blipFill>
        <p:spPr>
          <a:xfrm>
            <a:off x="221480" y="5179686"/>
            <a:ext cx="4205192" cy="551071"/>
          </a:xfrm>
          <a:prstGeom prst="rect">
            <a:avLst/>
          </a:prstGeom>
        </p:spPr>
      </p:pic>
      <p:pic>
        <p:nvPicPr>
          <p:cNvPr id="46" name="Picture 45">
            <a:extLst>
              <a:ext uri="{FF2B5EF4-FFF2-40B4-BE49-F238E27FC236}">
                <a16:creationId xmlns:a16="http://schemas.microsoft.com/office/drawing/2014/main" id="{349F6C42-7FE2-6C44-B984-67FD903DD034}"/>
              </a:ext>
            </a:extLst>
          </p:cNvPr>
          <p:cNvPicPr>
            <a:picLocks noChangeAspect="1"/>
          </p:cNvPicPr>
          <p:nvPr/>
        </p:nvPicPr>
        <p:blipFill>
          <a:blip r:embed="rId4"/>
          <a:stretch>
            <a:fillRect/>
          </a:stretch>
        </p:blipFill>
        <p:spPr>
          <a:xfrm>
            <a:off x="2854488" y="3483376"/>
            <a:ext cx="1282591" cy="354307"/>
          </a:xfrm>
          <a:prstGeom prst="rect">
            <a:avLst/>
          </a:prstGeom>
        </p:spPr>
      </p:pic>
      <p:pic>
        <p:nvPicPr>
          <p:cNvPr id="47" name="Picture 46">
            <a:extLst>
              <a:ext uri="{FF2B5EF4-FFF2-40B4-BE49-F238E27FC236}">
                <a16:creationId xmlns:a16="http://schemas.microsoft.com/office/drawing/2014/main" id="{6689F82A-05A5-B94B-819E-310F4128EA65}"/>
              </a:ext>
            </a:extLst>
          </p:cNvPr>
          <p:cNvPicPr>
            <a:picLocks noChangeAspect="1"/>
          </p:cNvPicPr>
          <p:nvPr/>
        </p:nvPicPr>
        <p:blipFill>
          <a:blip r:embed="rId5"/>
          <a:stretch>
            <a:fillRect/>
          </a:stretch>
        </p:blipFill>
        <p:spPr>
          <a:xfrm>
            <a:off x="2854489" y="4318058"/>
            <a:ext cx="1062920" cy="205498"/>
          </a:xfrm>
          <a:prstGeom prst="rect">
            <a:avLst/>
          </a:prstGeom>
        </p:spPr>
      </p:pic>
      <p:pic>
        <p:nvPicPr>
          <p:cNvPr id="48" name="Picture 47">
            <a:extLst>
              <a:ext uri="{FF2B5EF4-FFF2-40B4-BE49-F238E27FC236}">
                <a16:creationId xmlns:a16="http://schemas.microsoft.com/office/drawing/2014/main" id="{05321501-763C-4B40-B68E-D5C2FF46E40F}"/>
              </a:ext>
            </a:extLst>
          </p:cNvPr>
          <p:cNvPicPr>
            <a:picLocks noChangeAspect="1"/>
          </p:cNvPicPr>
          <p:nvPr/>
        </p:nvPicPr>
        <p:blipFill>
          <a:blip r:embed="rId6"/>
          <a:stretch>
            <a:fillRect/>
          </a:stretch>
        </p:blipFill>
        <p:spPr>
          <a:xfrm>
            <a:off x="2854488" y="3965454"/>
            <a:ext cx="1020404" cy="184240"/>
          </a:xfrm>
          <a:prstGeom prst="rect">
            <a:avLst/>
          </a:prstGeom>
        </p:spPr>
      </p:pic>
      <p:pic>
        <p:nvPicPr>
          <p:cNvPr id="4" name="Picture 3">
            <a:extLst>
              <a:ext uri="{FF2B5EF4-FFF2-40B4-BE49-F238E27FC236}">
                <a16:creationId xmlns:a16="http://schemas.microsoft.com/office/drawing/2014/main" id="{32D0F5AE-25CB-EB4B-A360-B6D3D4139AD0}"/>
              </a:ext>
            </a:extLst>
          </p:cNvPr>
          <p:cNvPicPr>
            <a:picLocks noChangeAspect="1"/>
          </p:cNvPicPr>
          <p:nvPr/>
        </p:nvPicPr>
        <p:blipFill>
          <a:blip r:embed="rId7"/>
          <a:stretch>
            <a:fillRect/>
          </a:stretch>
        </p:blipFill>
        <p:spPr>
          <a:xfrm>
            <a:off x="133350" y="1709558"/>
            <a:ext cx="4438650" cy="1438275"/>
          </a:xfrm>
          <a:prstGeom prst="rect">
            <a:avLst/>
          </a:prstGeom>
        </p:spPr>
      </p:pic>
      <p:pic>
        <p:nvPicPr>
          <p:cNvPr id="7" name="Picture 6">
            <a:extLst>
              <a:ext uri="{FF2B5EF4-FFF2-40B4-BE49-F238E27FC236}">
                <a16:creationId xmlns:a16="http://schemas.microsoft.com/office/drawing/2014/main" id="{369895D3-9056-5141-BAB5-3ACAFD8444A0}"/>
              </a:ext>
            </a:extLst>
          </p:cNvPr>
          <p:cNvPicPr>
            <a:picLocks noChangeAspect="1"/>
          </p:cNvPicPr>
          <p:nvPr/>
        </p:nvPicPr>
        <p:blipFill>
          <a:blip r:embed="rId8"/>
          <a:stretch>
            <a:fillRect/>
          </a:stretch>
        </p:blipFill>
        <p:spPr>
          <a:xfrm>
            <a:off x="4857960" y="1616563"/>
            <a:ext cx="4210050" cy="4257675"/>
          </a:xfrm>
          <a:prstGeom prst="rect">
            <a:avLst/>
          </a:prstGeom>
        </p:spPr>
      </p:pic>
      <p:pic>
        <p:nvPicPr>
          <p:cNvPr id="13" name="Content Placeholder 5">
            <a:extLst>
              <a:ext uri="{FF2B5EF4-FFF2-40B4-BE49-F238E27FC236}">
                <a16:creationId xmlns:a16="http://schemas.microsoft.com/office/drawing/2014/main" id="{0FBE113E-8DC0-804E-BD28-3542F7538ECF}"/>
              </a:ext>
            </a:extLst>
          </p:cNvPr>
          <p:cNvPicPr>
            <a:picLocks noGrp="1" noChangeAspect="1"/>
          </p:cNvPicPr>
          <p:nvPr>
            <p:ph idx="1"/>
          </p:nvPr>
        </p:nvPicPr>
        <p:blipFill>
          <a:blip r:embed="rId9"/>
          <a:stretch>
            <a:fillRect/>
          </a:stretch>
        </p:blipFill>
        <p:spPr>
          <a:xfrm>
            <a:off x="8054761" y="337919"/>
            <a:ext cx="728880" cy="970520"/>
          </a:xfrm>
        </p:spPr>
      </p:pic>
      <p:sp>
        <p:nvSpPr>
          <p:cNvPr id="8" name="Slide Number Placeholder 7">
            <a:extLst>
              <a:ext uri="{FF2B5EF4-FFF2-40B4-BE49-F238E27FC236}">
                <a16:creationId xmlns:a16="http://schemas.microsoft.com/office/drawing/2014/main" id="{00704203-6249-8044-828B-9AC123809AD2}"/>
              </a:ext>
            </a:extLst>
          </p:cNvPr>
          <p:cNvSpPr>
            <a:spLocks noGrp="1"/>
          </p:cNvSpPr>
          <p:nvPr>
            <p:ph type="sldNum" sz="quarter" idx="12"/>
          </p:nvPr>
        </p:nvSpPr>
        <p:spPr/>
        <p:txBody>
          <a:bodyPr/>
          <a:lstStyle/>
          <a:p>
            <a:fld id="{AF2E4468-5398-3744-84A2-247E18F77D68}" type="slidenum">
              <a:rPr lang="en-US" smtClean="0"/>
              <a:t>10</a:t>
            </a:fld>
            <a:endParaRPr lang="en-US"/>
          </a:p>
        </p:txBody>
      </p:sp>
      <p:sp>
        <p:nvSpPr>
          <p:cNvPr id="9" name="TextBox 8">
            <a:extLst>
              <a:ext uri="{FF2B5EF4-FFF2-40B4-BE49-F238E27FC236}">
                <a16:creationId xmlns:a16="http://schemas.microsoft.com/office/drawing/2014/main" id="{8E82DBDD-6F26-2346-8728-C41D5D1EC28C}"/>
              </a:ext>
            </a:extLst>
          </p:cNvPr>
          <p:cNvSpPr txBox="1"/>
          <p:nvPr/>
        </p:nvSpPr>
        <p:spPr>
          <a:xfrm>
            <a:off x="7787814" y="1366464"/>
            <a:ext cx="1194558" cy="307777"/>
          </a:xfrm>
          <a:prstGeom prst="rect">
            <a:avLst/>
          </a:prstGeom>
          <a:noFill/>
        </p:spPr>
        <p:txBody>
          <a:bodyPr wrap="none" rtlCol="0">
            <a:spAutoFit/>
          </a:bodyPr>
          <a:lstStyle/>
          <a:p>
            <a:r>
              <a:rPr lang="en-US" sz="1400" b="1" dirty="0" err="1"/>
              <a:t>Sangbaek</a:t>
            </a:r>
            <a:r>
              <a:rPr lang="en-US" sz="1400" b="1" dirty="0"/>
              <a:t> Lee</a:t>
            </a:r>
          </a:p>
        </p:txBody>
      </p:sp>
      <p:sp>
        <p:nvSpPr>
          <p:cNvPr id="10" name="Date Placeholder 9">
            <a:extLst>
              <a:ext uri="{FF2B5EF4-FFF2-40B4-BE49-F238E27FC236}">
                <a16:creationId xmlns:a16="http://schemas.microsoft.com/office/drawing/2014/main" id="{BE48A351-4E06-E30C-13A1-5E209EBD1334}"/>
              </a:ext>
            </a:extLst>
          </p:cNvPr>
          <p:cNvSpPr>
            <a:spLocks noGrp="1"/>
          </p:cNvSpPr>
          <p:nvPr>
            <p:ph type="dt" sz="half" idx="10"/>
          </p:nvPr>
        </p:nvSpPr>
        <p:spPr/>
        <p:txBody>
          <a:bodyPr/>
          <a:lstStyle/>
          <a:p>
            <a:r>
              <a:rPr lang="en-US"/>
              <a:t>Richard Milner</a:t>
            </a:r>
          </a:p>
        </p:txBody>
      </p:sp>
      <p:sp>
        <p:nvSpPr>
          <p:cNvPr id="11" name="Footer Placeholder 10">
            <a:extLst>
              <a:ext uri="{FF2B5EF4-FFF2-40B4-BE49-F238E27FC236}">
                <a16:creationId xmlns:a16="http://schemas.microsoft.com/office/drawing/2014/main" id="{C7F7ECA0-AC21-AAF9-61BE-93FF3A5DAAF3}"/>
              </a:ext>
            </a:extLst>
          </p:cNvPr>
          <p:cNvSpPr>
            <a:spLocks noGrp="1"/>
          </p:cNvSpPr>
          <p:nvPr>
            <p:ph type="ftr" sz="quarter" idx="11"/>
          </p:nvPr>
        </p:nvSpPr>
        <p:spPr/>
        <p:txBody>
          <a:bodyPr/>
          <a:lstStyle/>
          <a:p>
            <a:r>
              <a:rPr lang="en-US"/>
              <a:t>NUPAX Open House                                                       April 3, 2024</a:t>
            </a:r>
          </a:p>
        </p:txBody>
      </p:sp>
      <p:sp>
        <p:nvSpPr>
          <p:cNvPr id="3" name="TextBox 2">
            <a:extLst>
              <a:ext uri="{FF2B5EF4-FFF2-40B4-BE49-F238E27FC236}">
                <a16:creationId xmlns:a16="http://schemas.microsoft.com/office/drawing/2014/main" id="{5432F091-0427-11F5-4C11-5C34579A3FA4}"/>
              </a:ext>
            </a:extLst>
          </p:cNvPr>
          <p:cNvSpPr txBox="1"/>
          <p:nvPr/>
        </p:nvSpPr>
        <p:spPr>
          <a:xfrm>
            <a:off x="1227909" y="1314992"/>
            <a:ext cx="1885581" cy="369332"/>
          </a:xfrm>
          <a:prstGeom prst="rect">
            <a:avLst/>
          </a:prstGeom>
          <a:noFill/>
        </p:spPr>
        <p:txBody>
          <a:bodyPr wrap="none" rtlCol="0">
            <a:spAutoFit/>
          </a:bodyPr>
          <a:lstStyle/>
          <a:p>
            <a:r>
              <a:rPr lang="en-US" b="1" dirty="0">
                <a:solidFill>
                  <a:srgbClr val="FF0000"/>
                </a:solidFill>
              </a:rPr>
              <a:t>Proton left intact!</a:t>
            </a:r>
          </a:p>
        </p:txBody>
      </p:sp>
    </p:spTree>
    <p:extLst>
      <p:ext uri="{BB962C8B-B14F-4D97-AF65-F5344CB8AC3E}">
        <p14:creationId xmlns:p14="http://schemas.microsoft.com/office/powerpoint/2010/main" val="815439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D7E9-8EB6-0544-8910-94395396074C}"/>
              </a:ext>
            </a:extLst>
          </p:cNvPr>
          <p:cNvSpPr>
            <a:spLocks noGrp="1"/>
          </p:cNvSpPr>
          <p:nvPr>
            <p:ph type="title"/>
          </p:nvPr>
        </p:nvSpPr>
        <p:spPr>
          <a:xfrm>
            <a:off x="144966" y="41644"/>
            <a:ext cx="8854068" cy="994172"/>
          </a:xfrm>
        </p:spPr>
        <p:txBody>
          <a:bodyPr>
            <a:normAutofit/>
          </a:bodyPr>
          <a:lstStyle/>
          <a:p>
            <a:r>
              <a:rPr lang="en-US" sz="4000" b="1" dirty="0">
                <a:solidFill>
                  <a:srgbClr val="0000FF"/>
                </a:solidFill>
              </a:rPr>
              <a:t>DVCS Cross Section Results</a:t>
            </a:r>
          </a:p>
        </p:txBody>
      </p:sp>
      <p:sp>
        <p:nvSpPr>
          <p:cNvPr id="5" name="Slide Number Placeholder 4">
            <a:extLst>
              <a:ext uri="{FF2B5EF4-FFF2-40B4-BE49-F238E27FC236}">
                <a16:creationId xmlns:a16="http://schemas.microsoft.com/office/drawing/2014/main" id="{FC27AE8C-465D-9243-BA58-E6919E1EB6A1}"/>
              </a:ext>
            </a:extLst>
          </p:cNvPr>
          <p:cNvSpPr>
            <a:spLocks noGrp="1"/>
          </p:cNvSpPr>
          <p:nvPr>
            <p:ph type="sldNum" sz="quarter" idx="12"/>
          </p:nvPr>
        </p:nvSpPr>
        <p:spPr/>
        <p:txBody>
          <a:bodyPr/>
          <a:lstStyle/>
          <a:p>
            <a:fld id="{AF2E4468-5398-3744-84A2-247E18F77D68}" type="slidenum">
              <a:rPr lang="en-US" smtClean="0"/>
              <a:t>11</a:t>
            </a:fld>
            <a:endParaRPr lang="en-US"/>
          </a:p>
        </p:txBody>
      </p:sp>
      <p:pic>
        <p:nvPicPr>
          <p:cNvPr id="7" name="Picture 6">
            <a:extLst>
              <a:ext uri="{FF2B5EF4-FFF2-40B4-BE49-F238E27FC236}">
                <a16:creationId xmlns:a16="http://schemas.microsoft.com/office/drawing/2014/main" id="{B10D5007-BDF0-B7D5-E220-C7D23429E294}"/>
              </a:ext>
            </a:extLst>
          </p:cNvPr>
          <p:cNvPicPr>
            <a:picLocks noChangeAspect="1"/>
          </p:cNvPicPr>
          <p:nvPr/>
        </p:nvPicPr>
        <p:blipFill>
          <a:blip r:embed="rId3"/>
          <a:stretch>
            <a:fillRect/>
          </a:stretch>
        </p:blipFill>
        <p:spPr>
          <a:xfrm>
            <a:off x="473259" y="1046087"/>
            <a:ext cx="3687773" cy="4827841"/>
          </a:xfrm>
          <a:prstGeom prst="rect">
            <a:avLst/>
          </a:prstGeom>
        </p:spPr>
      </p:pic>
      <p:pic>
        <p:nvPicPr>
          <p:cNvPr id="12" name="Picture 11">
            <a:extLst>
              <a:ext uri="{FF2B5EF4-FFF2-40B4-BE49-F238E27FC236}">
                <a16:creationId xmlns:a16="http://schemas.microsoft.com/office/drawing/2014/main" id="{BECE65AC-5399-92A3-2EA7-F554BD3FF325}"/>
              </a:ext>
            </a:extLst>
          </p:cNvPr>
          <p:cNvPicPr>
            <a:picLocks noChangeAspect="1"/>
          </p:cNvPicPr>
          <p:nvPr/>
        </p:nvPicPr>
        <p:blipFill>
          <a:blip r:embed="rId4"/>
          <a:stretch>
            <a:fillRect/>
          </a:stretch>
        </p:blipFill>
        <p:spPr>
          <a:xfrm>
            <a:off x="4399110" y="863028"/>
            <a:ext cx="4275446" cy="5460718"/>
          </a:xfrm>
          <a:prstGeom prst="rect">
            <a:avLst/>
          </a:prstGeom>
        </p:spPr>
      </p:pic>
      <p:sp>
        <p:nvSpPr>
          <p:cNvPr id="6" name="Date Placeholder 5">
            <a:extLst>
              <a:ext uri="{FF2B5EF4-FFF2-40B4-BE49-F238E27FC236}">
                <a16:creationId xmlns:a16="http://schemas.microsoft.com/office/drawing/2014/main" id="{4E97DF7D-0814-2497-F573-ADABD5B7C605}"/>
              </a:ext>
            </a:extLst>
          </p:cNvPr>
          <p:cNvSpPr>
            <a:spLocks noGrp="1"/>
          </p:cNvSpPr>
          <p:nvPr>
            <p:ph type="dt" sz="half" idx="10"/>
          </p:nvPr>
        </p:nvSpPr>
        <p:spPr/>
        <p:txBody>
          <a:bodyPr/>
          <a:lstStyle/>
          <a:p>
            <a:r>
              <a:rPr lang="en-US"/>
              <a:t>Richard Milner</a:t>
            </a:r>
          </a:p>
        </p:txBody>
      </p:sp>
      <p:sp>
        <p:nvSpPr>
          <p:cNvPr id="8" name="Footer Placeholder 7">
            <a:extLst>
              <a:ext uri="{FF2B5EF4-FFF2-40B4-BE49-F238E27FC236}">
                <a16:creationId xmlns:a16="http://schemas.microsoft.com/office/drawing/2014/main" id="{73FEE7B3-377E-B32E-0615-62DDA5ACB13A}"/>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171462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DDF9-F864-516C-294B-E0E05804DBE6}"/>
              </a:ext>
            </a:extLst>
          </p:cNvPr>
          <p:cNvSpPr>
            <a:spLocks noGrp="1"/>
          </p:cNvSpPr>
          <p:nvPr>
            <p:ph type="title"/>
          </p:nvPr>
        </p:nvSpPr>
        <p:spPr>
          <a:xfrm>
            <a:off x="457200" y="99980"/>
            <a:ext cx="8229600" cy="1143000"/>
          </a:xfrm>
        </p:spPr>
        <p:txBody>
          <a:bodyPr>
            <a:normAutofit fontScale="90000"/>
          </a:bodyPr>
          <a:lstStyle/>
          <a:p>
            <a:r>
              <a:rPr lang="en-US" b="1" dirty="0">
                <a:solidFill>
                  <a:srgbClr val="0000FF"/>
                </a:solidFill>
              </a:rPr>
              <a:t>First Determination of Distribution of Forces in the Proton</a:t>
            </a:r>
          </a:p>
        </p:txBody>
      </p:sp>
      <p:pic>
        <p:nvPicPr>
          <p:cNvPr id="8" name="Content Placeholder 7">
            <a:extLst>
              <a:ext uri="{FF2B5EF4-FFF2-40B4-BE49-F238E27FC236}">
                <a16:creationId xmlns:a16="http://schemas.microsoft.com/office/drawing/2014/main" id="{A74D2C02-1840-5F93-9D6E-0A0EE7DB0A11}"/>
              </a:ext>
            </a:extLst>
          </p:cNvPr>
          <p:cNvPicPr>
            <a:picLocks noGrp="1" noChangeAspect="1"/>
          </p:cNvPicPr>
          <p:nvPr>
            <p:ph idx="1"/>
          </p:nvPr>
        </p:nvPicPr>
        <p:blipFill>
          <a:blip r:embed="rId2"/>
          <a:stretch>
            <a:fillRect/>
          </a:stretch>
        </p:blipFill>
        <p:spPr>
          <a:xfrm>
            <a:off x="71919" y="1971149"/>
            <a:ext cx="9072081" cy="4357635"/>
          </a:xfrm>
        </p:spPr>
      </p:pic>
      <p:sp>
        <p:nvSpPr>
          <p:cNvPr id="6" name="Slide Number Placeholder 5">
            <a:extLst>
              <a:ext uri="{FF2B5EF4-FFF2-40B4-BE49-F238E27FC236}">
                <a16:creationId xmlns:a16="http://schemas.microsoft.com/office/drawing/2014/main" id="{EDD0D507-6BDA-FA5F-2CC4-B6022F19AD92}"/>
              </a:ext>
            </a:extLst>
          </p:cNvPr>
          <p:cNvSpPr>
            <a:spLocks noGrp="1"/>
          </p:cNvSpPr>
          <p:nvPr>
            <p:ph type="sldNum" sz="quarter" idx="12"/>
          </p:nvPr>
        </p:nvSpPr>
        <p:spPr/>
        <p:txBody>
          <a:bodyPr/>
          <a:lstStyle/>
          <a:p>
            <a:fld id="{FDA3E407-F7AA-A649-984B-AA314E3C1F14}" type="slidenum">
              <a:rPr lang="en-US" smtClean="0"/>
              <a:t>12</a:t>
            </a:fld>
            <a:endParaRPr lang="en-US"/>
          </a:p>
        </p:txBody>
      </p:sp>
      <p:sp>
        <p:nvSpPr>
          <p:cNvPr id="9" name="Date Placeholder 8">
            <a:extLst>
              <a:ext uri="{FF2B5EF4-FFF2-40B4-BE49-F238E27FC236}">
                <a16:creationId xmlns:a16="http://schemas.microsoft.com/office/drawing/2014/main" id="{0107E7E8-82F2-E0E3-5F75-2EDF49704CBD}"/>
              </a:ext>
            </a:extLst>
          </p:cNvPr>
          <p:cNvSpPr>
            <a:spLocks noGrp="1"/>
          </p:cNvSpPr>
          <p:nvPr>
            <p:ph type="dt" sz="half" idx="10"/>
          </p:nvPr>
        </p:nvSpPr>
        <p:spPr/>
        <p:txBody>
          <a:bodyPr/>
          <a:lstStyle/>
          <a:p>
            <a:r>
              <a:rPr lang="en-US"/>
              <a:t>Richard Milner</a:t>
            </a:r>
          </a:p>
        </p:txBody>
      </p:sp>
      <p:sp>
        <p:nvSpPr>
          <p:cNvPr id="10" name="Footer Placeholder 9">
            <a:extLst>
              <a:ext uri="{FF2B5EF4-FFF2-40B4-BE49-F238E27FC236}">
                <a16:creationId xmlns:a16="http://schemas.microsoft.com/office/drawing/2014/main" id="{E1F83F77-BF8B-5741-73A3-D002A18F3E6A}"/>
              </a:ext>
            </a:extLst>
          </p:cNvPr>
          <p:cNvSpPr>
            <a:spLocks noGrp="1"/>
          </p:cNvSpPr>
          <p:nvPr>
            <p:ph type="ftr" sz="quarter" idx="11"/>
          </p:nvPr>
        </p:nvSpPr>
        <p:spPr/>
        <p:txBody>
          <a:bodyPr/>
          <a:lstStyle/>
          <a:p>
            <a:r>
              <a:rPr lang="en-US"/>
              <a:t>NUPAX Open House                                                       April 3, 2024</a:t>
            </a:r>
          </a:p>
        </p:txBody>
      </p:sp>
      <p:sp>
        <p:nvSpPr>
          <p:cNvPr id="11" name="TextBox 10">
            <a:extLst>
              <a:ext uri="{FF2B5EF4-FFF2-40B4-BE49-F238E27FC236}">
                <a16:creationId xmlns:a16="http://schemas.microsoft.com/office/drawing/2014/main" id="{3D946541-05BB-D019-0267-25563E6A7CCF}"/>
              </a:ext>
            </a:extLst>
          </p:cNvPr>
          <p:cNvSpPr txBox="1"/>
          <p:nvPr/>
        </p:nvSpPr>
        <p:spPr>
          <a:xfrm>
            <a:off x="6200503" y="1402078"/>
            <a:ext cx="2277098" cy="461665"/>
          </a:xfrm>
          <a:prstGeom prst="rect">
            <a:avLst/>
          </a:prstGeom>
          <a:noFill/>
        </p:spPr>
        <p:txBody>
          <a:bodyPr wrap="none" rtlCol="0">
            <a:spAutoFit/>
          </a:bodyPr>
          <a:lstStyle/>
          <a:p>
            <a:r>
              <a:rPr lang="en-US" sz="2400" b="1" dirty="0">
                <a:solidFill>
                  <a:srgbClr val="FF0000"/>
                </a:solidFill>
              </a:rPr>
              <a:t>CLAS 6 GeV data</a:t>
            </a:r>
          </a:p>
        </p:txBody>
      </p:sp>
    </p:spTree>
    <p:extLst>
      <p:ext uri="{BB962C8B-B14F-4D97-AF65-F5344CB8AC3E}">
        <p14:creationId xmlns:p14="http://schemas.microsoft.com/office/powerpoint/2010/main" val="63515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5ED6-DF5D-7A5A-8475-3FD99E402FA2}"/>
              </a:ext>
            </a:extLst>
          </p:cNvPr>
          <p:cNvSpPr>
            <a:spLocks noGrp="1"/>
          </p:cNvSpPr>
          <p:nvPr>
            <p:ph type="title"/>
          </p:nvPr>
        </p:nvSpPr>
        <p:spPr>
          <a:xfrm>
            <a:off x="154112" y="38564"/>
            <a:ext cx="8989888" cy="763500"/>
          </a:xfrm>
        </p:spPr>
        <p:txBody>
          <a:bodyPr/>
          <a:lstStyle/>
          <a:p>
            <a:r>
              <a:rPr lang="en-US" b="1" dirty="0">
                <a:solidFill>
                  <a:srgbClr val="0000FF"/>
                </a:solidFill>
                <a:latin typeface="+mn-lt"/>
              </a:rPr>
              <a:t>Theses on DV processes with CLAS12</a:t>
            </a:r>
          </a:p>
        </p:txBody>
      </p:sp>
      <p:pic>
        <p:nvPicPr>
          <p:cNvPr id="5" name="Picture 4">
            <a:extLst>
              <a:ext uri="{FF2B5EF4-FFF2-40B4-BE49-F238E27FC236}">
                <a16:creationId xmlns:a16="http://schemas.microsoft.com/office/drawing/2014/main" id="{4CA9F765-57AB-CCFA-E771-5C2CD428DD23}"/>
              </a:ext>
            </a:extLst>
          </p:cNvPr>
          <p:cNvPicPr>
            <a:picLocks noChangeAspect="1"/>
          </p:cNvPicPr>
          <p:nvPr/>
        </p:nvPicPr>
        <p:blipFill>
          <a:blip r:embed="rId2"/>
          <a:stretch>
            <a:fillRect/>
          </a:stretch>
        </p:blipFill>
        <p:spPr>
          <a:xfrm>
            <a:off x="-213332" y="2075380"/>
            <a:ext cx="3372341" cy="4299735"/>
          </a:xfrm>
          <a:prstGeom prst="rect">
            <a:avLst/>
          </a:prstGeom>
        </p:spPr>
      </p:pic>
      <p:pic>
        <p:nvPicPr>
          <p:cNvPr id="7" name="Picture 6">
            <a:extLst>
              <a:ext uri="{FF2B5EF4-FFF2-40B4-BE49-F238E27FC236}">
                <a16:creationId xmlns:a16="http://schemas.microsoft.com/office/drawing/2014/main" id="{5AB32EFB-366C-D886-2E9D-A11A6C1CEF8F}"/>
              </a:ext>
            </a:extLst>
          </p:cNvPr>
          <p:cNvPicPr>
            <a:picLocks noChangeAspect="1"/>
          </p:cNvPicPr>
          <p:nvPr/>
        </p:nvPicPr>
        <p:blipFill>
          <a:blip r:embed="rId2"/>
          <a:stretch>
            <a:fillRect/>
          </a:stretch>
        </p:blipFill>
        <p:spPr>
          <a:xfrm>
            <a:off x="2945263" y="2188396"/>
            <a:ext cx="3275644" cy="4176446"/>
          </a:xfrm>
          <a:prstGeom prst="rect">
            <a:avLst/>
          </a:prstGeom>
        </p:spPr>
      </p:pic>
      <p:pic>
        <p:nvPicPr>
          <p:cNvPr id="9" name="Picture 8">
            <a:extLst>
              <a:ext uri="{FF2B5EF4-FFF2-40B4-BE49-F238E27FC236}">
                <a16:creationId xmlns:a16="http://schemas.microsoft.com/office/drawing/2014/main" id="{41797F5C-5E73-718F-6AFA-D716AA0FFF41}"/>
              </a:ext>
            </a:extLst>
          </p:cNvPr>
          <p:cNvPicPr>
            <a:picLocks noChangeAspect="1"/>
          </p:cNvPicPr>
          <p:nvPr/>
        </p:nvPicPr>
        <p:blipFill>
          <a:blip r:embed="rId3"/>
          <a:stretch>
            <a:fillRect/>
          </a:stretch>
        </p:blipFill>
        <p:spPr>
          <a:xfrm>
            <a:off x="6244942" y="1910999"/>
            <a:ext cx="2373490" cy="1797673"/>
          </a:xfrm>
          <a:prstGeom prst="rect">
            <a:avLst/>
          </a:prstGeom>
        </p:spPr>
      </p:pic>
      <p:pic>
        <p:nvPicPr>
          <p:cNvPr id="11" name="Picture 10">
            <a:extLst>
              <a:ext uri="{FF2B5EF4-FFF2-40B4-BE49-F238E27FC236}">
                <a16:creationId xmlns:a16="http://schemas.microsoft.com/office/drawing/2014/main" id="{3696D972-B415-4798-C598-525231B62845}"/>
              </a:ext>
            </a:extLst>
          </p:cNvPr>
          <p:cNvPicPr>
            <a:picLocks noChangeAspect="1"/>
          </p:cNvPicPr>
          <p:nvPr/>
        </p:nvPicPr>
        <p:blipFill>
          <a:blip r:embed="rId4"/>
          <a:stretch>
            <a:fillRect/>
          </a:stretch>
        </p:blipFill>
        <p:spPr>
          <a:xfrm>
            <a:off x="6381498" y="4629308"/>
            <a:ext cx="2130426" cy="1797674"/>
          </a:xfrm>
          <a:prstGeom prst="rect">
            <a:avLst/>
          </a:prstGeom>
        </p:spPr>
      </p:pic>
      <p:sp>
        <p:nvSpPr>
          <p:cNvPr id="12" name="TextBox 11">
            <a:extLst>
              <a:ext uri="{FF2B5EF4-FFF2-40B4-BE49-F238E27FC236}">
                <a16:creationId xmlns:a16="http://schemas.microsoft.com/office/drawing/2014/main" id="{01D116A9-876D-551B-DCC3-176A1D3D978C}"/>
              </a:ext>
            </a:extLst>
          </p:cNvPr>
          <p:cNvSpPr txBox="1"/>
          <p:nvPr/>
        </p:nvSpPr>
        <p:spPr>
          <a:xfrm>
            <a:off x="6319854" y="4417886"/>
            <a:ext cx="2461443" cy="369332"/>
          </a:xfrm>
          <a:prstGeom prst="rect">
            <a:avLst/>
          </a:prstGeom>
          <a:noFill/>
        </p:spPr>
        <p:txBody>
          <a:bodyPr wrap="none" rtlCol="0">
            <a:spAutoFit/>
          </a:bodyPr>
          <a:lstStyle/>
          <a:p>
            <a:r>
              <a:rPr lang="en-US" dirty="0"/>
              <a:t>Gluonic radius of proton</a:t>
            </a:r>
          </a:p>
        </p:txBody>
      </p:sp>
      <p:sp>
        <p:nvSpPr>
          <p:cNvPr id="13" name="TextBox 12">
            <a:extLst>
              <a:ext uri="{FF2B5EF4-FFF2-40B4-BE49-F238E27FC236}">
                <a16:creationId xmlns:a16="http://schemas.microsoft.com/office/drawing/2014/main" id="{D28D3C19-9065-E83E-69FB-153695111506}"/>
              </a:ext>
            </a:extLst>
          </p:cNvPr>
          <p:cNvSpPr txBox="1"/>
          <p:nvPr/>
        </p:nvSpPr>
        <p:spPr>
          <a:xfrm>
            <a:off x="791110" y="934948"/>
            <a:ext cx="7444538" cy="923330"/>
          </a:xfrm>
          <a:prstGeom prst="rect">
            <a:avLst/>
          </a:prstGeom>
          <a:noFill/>
        </p:spPr>
        <p:txBody>
          <a:bodyPr wrap="none" rtlCol="0">
            <a:spAutoFit/>
          </a:bodyPr>
          <a:lstStyle/>
          <a:p>
            <a:r>
              <a:rPr lang="en-US" dirty="0" err="1"/>
              <a:t>Sangbaek</a:t>
            </a:r>
            <a:r>
              <a:rPr lang="en-US" dirty="0"/>
              <a:t> Lee                                   Bobby Johnston                         Patrick Moran</a:t>
            </a:r>
          </a:p>
          <a:p>
            <a:r>
              <a:rPr lang="en-US" dirty="0"/>
              <a:t>   Aug 2022                                            Aug 2023                                    Feb 2024</a:t>
            </a:r>
          </a:p>
          <a:p>
            <a:r>
              <a:rPr lang="en-US" b="1" dirty="0"/>
              <a:t>  p(</a:t>
            </a:r>
            <a:r>
              <a:rPr lang="en-US" b="1" dirty="0" err="1"/>
              <a:t>e,e’p</a:t>
            </a:r>
            <a:r>
              <a:rPr lang="en-US" b="1" dirty="0"/>
              <a:t>)</a:t>
            </a:r>
            <a:r>
              <a:rPr lang="en-US" b="1" dirty="0" err="1"/>
              <a:t>ɣ</a:t>
            </a:r>
            <a:r>
              <a:rPr lang="en-US" b="1" dirty="0"/>
              <a:t>                                              p(</a:t>
            </a:r>
            <a:r>
              <a:rPr lang="en-US" b="1" dirty="0" err="1"/>
              <a:t>e,e’p</a:t>
            </a:r>
            <a:r>
              <a:rPr lang="en-US" b="1" dirty="0"/>
              <a:t>)𝝅</a:t>
            </a:r>
            <a:r>
              <a:rPr lang="en-US" b="1" baseline="30000" dirty="0"/>
              <a:t>0</a:t>
            </a:r>
            <a:r>
              <a:rPr lang="en-US" b="1" dirty="0"/>
              <a:t>                                   p(</a:t>
            </a:r>
            <a:r>
              <a:rPr lang="en-US" b="1" dirty="0" err="1"/>
              <a:t>e,e’p</a:t>
            </a:r>
            <a:r>
              <a:rPr lang="en-US" b="1" dirty="0"/>
              <a:t>)⏀</a:t>
            </a:r>
          </a:p>
        </p:txBody>
      </p:sp>
      <p:sp>
        <p:nvSpPr>
          <p:cNvPr id="14" name="TextBox 13">
            <a:extLst>
              <a:ext uri="{FF2B5EF4-FFF2-40B4-BE49-F238E27FC236}">
                <a16:creationId xmlns:a16="http://schemas.microsoft.com/office/drawing/2014/main" id="{14E96701-D6FF-1FB2-4518-B4BCADA32012}"/>
              </a:ext>
            </a:extLst>
          </p:cNvPr>
          <p:cNvSpPr txBox="1"/>
          <p:nvPr/>
        </p:nvSpPr>
        <p:spPr>
          <a:xfrm>
            <a:off x="2938413" y="1910996"/>
            <a:ext cx="3383362" cy="646331"/>
          </a:xfrm>
          <a:prstGeom prst="rect">
            <a:avLst/>
          </a:prstGeom>
          <a:noFill/>
        </p:spPr>
        <p:txBody>
          <a:bodyPr wrap="none" rtlCol="0">
            <a:spAutoFit/>
          </a:bodyPr>
          <a:lstStyle/>
          <a:p>
            <a:pPr algn="ctr"/>
            <a:r>
              <a:rPr lang="en-US" b="1" dirty="0">
                <a:solidFill>
                  <a:srgbClr val="FF0000"/>
                </a:solidFill>
              </a:rPr>
              <a:t>Analyses based on Fall 2018 data.</a:t>
            </a:r>
          </a:p>
          <a:p>
            <a:pPr algn="ctr"/>
            <a:r>
              <a:rPr lang="en-US" b="1" dirty="0">
                <a:solidFill>
                  <a:srgbClr val="FF0000"/>
                </a:solidFill>
              </a:rPr>
              <a:t>Much more data already taken.</a:t>
            </a:r>
          </a:p>
        </p:txBody>
      </p:sp>
      <p:pic>
        <p:nvPicPr>
          <p:cNvPr id="15" name="Picture 1" descr="Sangbaek.jpg">
            <a:extLst>
              <a:ext uri="{FF2B5EF4-FFF2-40B4-BE49-F238E27FC236}">
                <a16:creationId xmlns:a16="http://schemas.microsoft.com/office/drawing/2014/main" id="{9DE2DB13-9C0E-F97A-BED3-1520CF76AB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4687" y="1689615"/>
            <a:ext cx="1178351" cy="819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Robert_Johnston_inline.jpg">
            <a:extLst>
              <a:ext uri="{FF2B5EF4-FFF2-40B4-BE49-F238E27FC236}">
                <a16:creationId xmlns:a16="http://schemas.microsoft.com/office/drawing/2014/main" id="{CD9E2D70-965D-2F02-76DC-33B785AFE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3185" y="933605"/>
            <a:ext cx="665760" cy="894615"/>
          </a:xfrm>
          <a:prstGeom prst="rect">
            <a:avLst/>
          </a:prstGeom>
        </p:spPr>
      </p:pic>
      <p:pic>
        <p:nvPicPr>
          <p:cNvPr id="17" name="Picture 1" descr="IMG_0268.JPG">
            <a:extLst>
              <a:ext uri="{FF2B5EF4-FFF2-40B4-BE49-F238E27FC236}">
                <a16:creationId xmlns:a16="http://schemas.microsoft.com/office/drawing/2014/main" id="{D0A3AC53-BC3D-0F01-974F-A244D2292D1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151356" y="934590"/>
            <a:ext cx="1024287" cy="81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AA052D0B-E11B-93D8-7ADA-93ED0089E70E}"/>
              </a:ext>
            </a:extLst>
          </p:cNvPr>
          <p:cNvPicPr>
            <a:picLocks noChangeAspect="1"/>
          </p:cNvPicPr>
          <p:nvPr/>
        </p:nvPicPr>
        <p:blipFill>
          <a:blip r:embed="rId8"/>
          <a:stretch>
            <a:fillRect/>
          </a:stretch>
        </p:blipFill>
        <p:spPr>
          <a:xfrm>
            <a:off x="8487204" y="3450636"/>
            <a:ext cx="665481" cy="1025664"/>
          </a:xfrm>
          <a:prstGeom prst="rect">
            <a:avLst/>
          </a:prstGeom>
        </p:spPr>
      </p:pic>
      <p:sp>
        <p:nvSpPr>
          <p:cNvPr id="19" name="TextBox 18">
            <a:extLst>
              <a:ext uri="{FF2B5EF4-FFF2-40B4-BE49-F238E27FC236}">
                <a16:creationId xmlns:a16="http://schemas.microsoft.com/office/drawing/2014/main" id="{DCF51FC0-AB23-8A14-3023-826C1BC326A9}"/>
              </a:ext>
            </a:extLst>
          </p:cNvPr>
          <p:cNvSpPr txBox="1"/>
          <p:nvPr/>
        </p:nvSpPr>
        <p:spPr>
          <a:xfrm>
            <a:off x="6637106" y="3965825"/>
            <a:ext cx="1647502" cy="369332"/>
          </a:xfrm>
          <a:prstGeom prst="rect">
            <a:avLst/>
          </a:prstGeom>
          <a:noFill/>
        </p:spPr>
        <p:txBody>
          <a:bodyPr wrap="none" rtlCol="0">
            <a:spAutoFit/>
          </a:bodyPr>
          <a:lstStyle/>
          <a:p>
            <a:r>
              <a:rPr lang="en-US" dirty="0"/>
              <a:t>Dr. Igor </a:t>
            </a:r>
            <a:r>
              <a:rPr lang="en-US" dirty="0" err="1"/>
              <a:t>Korover</a:t>
            </a:r>
            <a:endParaRPr lang="en-US" dirty="0"/>
          </a:p>
        </p:txBody>
      </p:sp>
      <p:pic>
        <p:nvPicPr>
          <p:cNvPr id="4" name="Picture 3">
            <a:extLst>
              <a:ext uri="{FF2B5EF4-FFF2-40B4-BE49-F238E27FC236}">
                <a16:creationId xmlns:a16="http://schemas.microsoft.com/office/drawing/2014/main" id="{EFE7F5B6-86E3-D2AF-572E-BF31DC26613C}"/>
              </a:ext>
            </a:extLst>
          </p:cNvPr>
          <p:cNvPicPr>
            <a:picLocks noChangeAspect="1"/>
          </p:cNvPicPr>
          <p:nvPr/>
        </p:nvPicPr>
        <p:blipFill>
          <a:blip r:embed="rId9"/>
          <a:stretch>
            <a:fillRect/>
          </a:stretch>
        </p:blipFill>
        <p:spPr>
          <a:xfrm>
            <a:off x="3088028" y="3244068"/>
            <a:ext cx="857250" cy="857250"/>
          </a:xfrm>
          <a:prstGeom prst="rect">
            <a:avLst/>
          </a:prstGeom>
        </p:spPr>
      </p:pic>
      <p:sp>
        <p:nvSpPr>
          <p:cNvPr id="6" name="TextBox 5">
            <a:extLst>
              <a:ext uri="{FF2B5EF4-FFF2-40B4-BE49-F238E27FC236}">
                <a16:creationId xmlns:a16="http://schemas.microsoft.com/office/drawing/2014/main" id="{F0375CA0-B22A-603E-1B8F-DCC0A767B38C}"/>
              </a:ext>
            </a:extLst>
          </p:cNvPr>
          <p:cNvSpPr txBox="1"/>
          <p:nvPr/>
        </p:nvSpPr>
        <p:spPr>
          <a:xfrm>
            <a:off x="2945263" y="4099392"/>
            <a:ext cx="1049583" cy="338554"/>
          </a:xfrm>
          <a:prstGeom prst="rect">
            <a:avLst/>
          </a:prstGeom>
          <a:noFill/>
        </p:spPr>
        <p:txBody>
          <a:bodyPr wrap="none" rtlCol="0">
            <a:spAutoFit/>
          </a:bodyPr>
          <a:lstStyle/>
          <a:p>
            <a:r>
              <a:rPr lang="en-US" sz="1600" dirty="0" err="1"/>
              <a:t>Yijie</a:t>
            </a:r>
            <a:r>
              <a:rPr lang="en-US" sz="1600" dirty="0"/>
              <a:t> Wang</a:t>
            </a:r>
          </a:p>
        </p:txBody>
      </p:sp>
      <p:sp>
        <p:nvSpPr>
          <p:cNvPr id="3" name="Slide Number Placeholder 2">
            <a:extLst>
              <a:ext uri="{FF2B5EF4-FFF2-40B4-BE49-F238E27FC236}">
                <a16:creationId xmlns:a16="http://schemas.microsoft.com/office/drawing/2014/main" id="{AAD5D88D-5911-8DB0-6CCC-4ECDA32D2E3F}"/>
              </a:ext>
            </a:extLst>
          </p:cNvPr>
          <p:cNvSpPr>
            <a:spLocks noGrp="1"/>
          </p:cNvSpPr>
          <p:nvPr>
            <p:ph type="sldNum" idx="12"/>
          </p:nvPr>
        </p:nvSpPr>
        <p:spPr/>
        <p:txBody>
          <a:bodyPr/>
          <a:lstStyle/>
          <a:p>
            <a:fld id="{00000000-1234-1234-1234-123412341234}" type="slidenum">
              <a:rPr lang="en" smtClean="0"/>
              <a:pPr/>
              <a:t>13</a:t>
            </a:fld>
            <a:endParaRPr lang="en"/>
          </a:p>
        </p:txBody>
      </p:sp>
    </p:spTree>
    <p:extLst>
      <p:ext uri="{BB962C8B-B14F-4D97-AF65-F5344CB8AC3E}">
        <p14:creationId xmlns:p14="http://schemas.microsoft.com/office/powerpoint/2010/main" val="3693088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DA3E407-F7AA-A649-984B-AA314E3C1F14}" type="slidenum">
              <a:rPr lang="en-US" smtClean="0"/>
              <a:t>14</a:t>
            </a:fld>
            <a:endParaRPr lang="en-US"/>
          </a:p>
        </p:txBody>
      </p:sp>
      <p:pic>
        <p:nvPicPr>
          <p:cNvPr id="9" name="Picture 8" descr="Screen Shot 2020-02-21 at 10.39.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23" y="2251593"/>
            <a:ext cx="4614724" cy="2384898"/>
          </a:xfrm>
          <a:prstGeom prst="rect">
            <a:avLst/>
          </a:prstGeom>
        </p:spPr>
      </p:pic>
      <p:pic>
        <p:nvPicPr>
          <p:cNvPr id="13" name="Picture 12">
            <a:extLst>
              <a:ext uri="{FF2B5EF4-FFF2-40B4-BE49-F238E27FC236}">
                <a16:creationId xmlns:a16="http://schemas.microsoft.com/office/drawing/2014/main" id="{F096AD78-2E08-634C-92DA-CA4C85DEE5CB}"/>
              </a:ext>
            </a:extLst>
          </p:cNvPr>
          <p:cNvPicPr>
            <a:picLocks noChangeAspect="1"/>
          </p:cNvPicPr>
          <p:nvPr/>
        </p:nvPicPr>
        <p:blipFill>
          <a:blip r:embed="rId3"/>
          <a:stretch>
            <a:fillRect/>
          </a:stretch>
        </p:blipFill>
        <p:spPr>
          <a:xfrm>
            <a:off x="0" y="-1972"/>
            <a:ext cx="9144000" cy="1642683"/>
          </a:xfrm>
          <a:prstGeom prst="rect">
            <a:avLst/>
          </a:prstGeom>
        </p:spPr>
      </p:pic>
      <p:pic>
        <p:nvPicPr>
          <p:cNvPr id="18" name="Picture 17">
            <a:extLst>
              <a:ext uri="{FF2B5EF4-FFF2-40B4-BE49-F238E27FC236}">
                <a16:creationId xmlns:a16="http://schemas.microsoft.com/office/drawing/2014/main" id="{6492FEA3-6475-EB41-90F6-3FBDE895A411}"/>
              </a:ext>
            </a:extLst>
          </p:cNvPr>
          <p:cNvPicPr>
            <a:picLocks noChangeAspect="1"/>
          </p:cNvPicPr>
          <p:nvPr/>
        </p:nvPicPr>
        <p:blipFill>
          <a:blip r:embed="rId4"/>
          <a:stretch>
            <a:fillRect/>
          </a:stretch>
        </p:blipFill>
        <p:spPr>
          <a:xfrm>
            <a:off x="5338375" y="3708971"/>
            <a:ext cx="4145265" cy="2719621"/>
          </a:xfrm>
          <a:prstGeom prst="rect">
            <a:avLst/>
          </a:prstGeom>
        </p:spPr>
      </p:pic>
      <p:pic>
        <p:nvPicPr>
          <p:cNvPr id="20" name="Picture 19">
            <a:extLst>
              <a:ext uri="{FF2B5EF4-FFF2-40B4-BE49-F238E27FC236}">
                <a16:creationId xmlns:a16="http://schemas.microsoft.com/office/drawing/2014/main" id="{78E8FC4C-CA2A-1E41-BA72-783FD24DACB1}"/>
              </a:ext>
            </a:extLst>
          </p:cNvPr>
          <p:cNvPicPr>
            <a:picLocks noChangeAspect="1"/>
          </p:cNvPicPr>
          <p:nvPr/>
        </p:nvPicPr>
        <p:blipFill>
          <a:blip r:embed="rId5"/>
          <a:stretch>
            <a:fillRect/>
          </a:stretch>
        </p:blipFill>
        <p:spPr>
          <a:xfrm>
            <a:off x="-88496" y="4304868"/>
            <a:ext cx="4911856" cy="2054330"/>
          </a:xfrm>
          <a:prstGeom prst="rect">
            <a:avLst/>
          </a:prstGeom>
        </p:spPr>
      </p:pic>
      <p:sp>
        <p:nvSpPr>
          <p:cNvPr id="21" name="TextBox 20">
            <a:extLst>
              <a:ext uri="{FF2B5EF4-FFF2-40B4-BE49-F238E27FC236}">
                <a16:creationId xmlns:a16="http://schemas.microsoft.com/office/drawing/2014/main" id="{5E67234E-5403-2842-94CA-B800833BC789}"/>
              </a:ext>
            </a:extLst>
          </p:cNvPr>
          <p:cNvSpPr txBox="1"/>
          <p:nvPr/>
        </p:nvSpPr>
        <p:spPr>
          <a:xfrm>
            <a:off x="123293" y="133568"/>
            <a:ext cx="1221809" cy="369332"/>
          </a:xfrm>
          <a:prstGeom prst="rect">
            <a:avLst/>
          </a:prstGeom>
          <a:noFill/>
        </p:spPr>
        <p:txBody>
          <a:bodyPr wrap="none" rtlCol="0">
            <a:spAutoFit/>
          </a:bodyPr>
          <a:lstStyle/>
          <a:p>
            <a:r>
              <a:rPr lang="en-US" b="1" dirty="0"/>
              <a:t>April, 2021</a:t>
            </a:r>
          </a:p>
        </p:txBody>
      </p:sp>
      <p:pic>
        <p:nvPicPr>
          <p:cNvPr id="6" name="Picture 5">
            <a:extLst>
              <a:ext uri="{FF2B5EF4-FFF2-40B4-BE49-F238E27FC236}">
                <a16:creationId xmlns:a16="http://schemas.microsoft.com/office/drawing/2014/main" id="{BB874863-0BD1-AFA1-FA74-25229D2D9900}"/>
              </a:ext>
            </a:extLst>
          </p:cNvPr>
          <p:cNvPicPr>
            <a:picLocks noChangeAspect="1"/>
          </p:cNvPicPr>
          <p:nvPr/>
        </p:nvPicPr>
        <p:blipFill>
          <a:blip r:embed="rId6"/>
          <a:stretch>
            <a:fillRect/>
          </a:stretch>
        </p:blipFill>
        <p:spPr>
          <a:xfrm>
            <a:off x="5456797" y="1762302"/>
            <a:ext cx="3183776" cy="1968331"/>
          </a:xfrm>
          <a:prstGeom prst="rect">
            <a:avLst/>
          </a:prstGeom>
        </p:spPr>
      </p:pic>
      <p:pic>
        <p:nvPicPr>
          <p:cNvPr id="8" name="Picture 7">
            <a:extLst>
              <a:ext uri="{FF2B5EF4-FFF2-40B4-BE49-F238E27FC236}">
                <a16:creationId xmlns:a16="http://schemas.microsoft.com/office/drawing/2014/main" id="{75063E35-0AA0-D3B1-0182-B9CF377C379A}"/>
              </a:ext>
            </a:extLst>
          </p:cNvPr>
          <p:cNvPicPr>
            <a:picLocks noChangeAspect="1"/>
          </p:cNvPicPr>
          <p:nvPr/>
        </p:nvPicPr>
        <p:blipFill>
          <a:blip r:embed="rId7"/>
          <a:stretch>
            <a:fillRect/>
          </a:stretch>
        </p:blipFill>
        <p:spPr>
          <a:xfrm>
            <a:off x="3268392" y="1640711"/>
            <a:ext cx="2598149" cy="742685"/>
          </a:xfrm>
          <a:prstGeom prst="rect">
            <a:avLst/>
          </a:prstGeom>
        </p:spPr>
      </p:pic>
      <p:sp>
        <p:nvSpPr>
          <p:cNvPr id="5" name="Date Placeholder 4">
            <a:extLst>
              <a:ext uri="{FF2B5EF4-FFF2-40B4-BE49-F238E27FC236}">
                <a16:creationId xmlns:a16="http://schemas.microsoft.com/office/drawing/2014/main" id="{D2AD730E-2881-A6AD-2309-E50483DE2C4C}"/>
              </a:ext>
            </a:extLst>
          </p:cNvPr>
          <p:cNvSpPr>
            <a:spLocks noGrp="1"/>
          </p:cNvSpPr>
          <p:nvPr>
            <p:ph type="dt" sz="half" idx="10"/>
          </p:nvPr>
        </p:nvSpPr>
        <p:spPr/>
        <p:txBody>
          <a:bodyPr/>
          <a:lstStyle/>
          <a:p>
            <a:r>
              <a:rPr lang="en-US"/>
              <a:t>Richard Milner</a:t>
            </a:r>
          </a:p>
        </p:txBody>
      </p:sp>
      <p:sp>
        <p:nvSpPr>
          <p:cNvPr id="7" name="Footer Placeholder 6">
            <a:extLst>
              <a:ext uri="{FF2B5EF4-FFF2-40B4-BE49-F238E27FC236}">
                <a16:creationId xmlns:a16="http://schemas.microsoft.com/office/drawing/2014/main" id="{B8542E53-FE3F-5179-03E7-62BFE4178FBC}"/>
              </a:ext>
            </a:extLst>
          </p:cNvPr>
          <p:cNvSpPr>
            <a:spLocks noGrp="1"/>
          </p:cNvSpPr>
          <p:nvPr>
            <p:ph type="ftr" sz="quarter" idx="11"/>
          </p:nvPr>
        </p:nvSpPr>
        <p:spPr/>
        <p:txBody>
          <a:bodyPr/>
          <a:lstStyle/>
          <a:p>
            <a:r>
              <a:rPr lang="en-US"/>
              <a:t>NUPAX Open House                                                       April 3, 2024</a:t>
            </a:r>
          </a:p>
        </p:txBody>
      </p:sp>
      <p:pic>
        <p:nvPicPr>
          <p:cNvPr id="10" name="Picture 9">
            <a:extLst>
              <a:ext uri="{FF2B5EF4-FFF2-40B4-BE49-F238E27FC236}">
                <a16:creationId xmlns:a16="http://schemas.microsoft.com/office/drawing/2014/main" id="{771391E4-856F-BA7C-90C3-12B258554853}"/>
              </a:ext>
            </a:extLst>
          </p:cNvPr>
          <p:cNvPicPr>
            <a:picLocks noChangeAspect="1"/>
          </p:cNvPicPr>
          <p:nvPr/>
        </p:nvPicPr>
        <p:blipFill>
          <a:blip r:embed="rId8"/>
          <a:stretch>
            <a:fillRect/>
          </a:stretch>
        </p:blipFill>
        <p:spPr>
          <a:xfrm>
            <a:off x="4495471" y="2481610"/>
            <a:ext cx="1081640" cy="1081640"/>
          </a:xfrm>
          <a:prstGeom prst="rect">
            <a:avLst/>
          </a:prstGeom>
        </p:spPr>
      </p:pic>
      <p:sp>
        <p:nvSpPr>
          <p:cNvPr id="11" name="TextBox 10">
            <a:extLst>
              <a:ext uri="{FF2B5EF4-FFF2-40B4-BE49-F238E27FC236}">
                <a16:creationId xmlns:a16="http://schemas.microsoft.com/office/drawing/2014/main" id="{512AB15D-2A1C-A596-9047-CE51A8373782}"/>
              </a:ext>
            </a:extLst>
          </p:cNvPr>
          <p:cNvSpPr txBox="1"/>
          <p:nvPr/>
        </p:nvSpPr>
        <p:spPr>
          <a:xfrm>
            <a:off x="4432661" y="3657357"/>
            <a:ext cx="1104341" cy="276999"/>
          </a:xfrm>
          <a:prstGeom prst="rect">
            <a:avLst/>
          </a:prstGeom>
          <a:noFill/>
        </p:spPr>
        <p:txBody>
          <a:bodyPr wrap="none" rtlCol="0">
            <a:spAutoFit/>
          </a:bodyPr>
          <a:lstStyle/>
          <a:p>
            <a:r>
              <a:rPr lang="en-US" sz="1200" b="1" dirty="0"/>
              <a:t>Story </a:t>
            </a:r>
            <a:r>
              <a:rPr lang="en-US" sz="1200" b="1" dirty="0" err="1"/>
              <a:t>Frantzen</a:t>
            </a:r>
            <a:endParaRPr lang="en-US" sz="1200" b="1" dirty="0"/>
          </a:p>
        </p:txBody>
      </p:sp>
      <p:pic>
        <p:nvPicPr>
          <p:cNvPr id="12" name="Picture 11">
            <a:extLst>
              <a:ext uri="{FF2B5EF4-FFF2-40B4-BE49-F238E27FC236}">
                <a16:creationId xmlns:a16="http://schemas.microsoft.com/office/drawing/2014/main" id="{5F5F816D-923B-0C1F-C6F1-DD6DBBF5D62C}"/>
              </a:ext>
            </a:extLst>
          </p:cNvPr>
          <p:cNvPicPr>
            <a:picLocks noChangeAspect="1"/>
          </p:cNvPicPr>
          <p:nvPr/>
        </p:nvPicPr>
        <p:blipFill>
          <a:blip r:embed="rId9"/>
          <a:stretch>
            <a:fillRect/>
          </a:stretch>
        </p:blipFill>
        <p:spPr>
          <a:xfrm>
            <a:off x="199924" y="1022890"/>
            <a:ext cx="1209674" cy="1086656"/>
          </a:xfrm>
          <a:prstGeom prst="rect">
            <a:avLst/>
          </a:prstGeom>
        </p:spPr>
      </p:pic>
      <p:sp>
        <p:nvSpPr>
          <p:cNvPr id="14" name="TextBox 13">
            <a:extLst>
              <a:ext uri="{FF2B5EF4-FFF2-40B4-BE49-F238E27FC236}">
                <a16:creationId xmlns:a16="http://schemas.microsoft.com/office/drawing/2014/main" id="{C0010162-E4B3-6CBF-F147-1B0D08AA971F}"/>
              </a:ext>
            </a:extLst>
          </p:cNvPr>
          <p:cNvSpPr txBox="1"/>
          <p:nvPr/>
        </p:nvSpPr>
        <p:spPr>
          <a:xfrm>
            <a:off x="62330" y="2138380"/>
            <a:ext cx="1525033" cy="307777"/>
          </a:xfrm>
          <a:prstGeom prst="rect">
            <a:avLst/>
          </a:prstGeom>
          <a:noFill/>
        </p:spPr>
        <p:txBody>
          <a:bodyPr wrap="none" rtlCol="0">
            <a:spAutoFit/>
          </a:bodyPr>
          <a:lstStyle/>
          <a:p>
            <a:r>
              <a:rPr lang="en-US" sz="1400" b="1" dirty="0"/>
              <a:t>Dr. Douglas </a:t>
            </a:r>
            <a:r>
              <a:rPr lang="en-US" sz="1400" b="1" dirty="0" err="1"/>
              <a:t>Hasell</a:t>
            </a:r>
            <a:endParaRPr lang="en-US" sz="1400" b="1" dirty="0"/>
          </a:p>
        </p:txBody>
      </p:sp>
      <p:pic>
        <p:nvPicPr>
          <p:cNvPr id="17" name="Picture 16">
            <a:extLst>
              <a:ext uri="{FF2B5EF4-FFF2-40B4-BE49-F238E27FC236}">
                <a16:creationId xmlns:a16="http://schemas.microsoft.com/office/drawing/2014/main" id="{20823978-E116-6C1A-D876-650A2EC878CF}"/>
              </a:ext>
            </a:extLst>
          </p:cNvPr>
          <p:cNvPicPr>
            <a:picLocks noChangeAspect="1"/>
          </p:cNvPicPr>
          <p:nvPr/>
        </p:nvPicPr>
        <p:blipFill>
          <a:blip r:embed="rId10"/>
          <a:stretch>
            <a:fillRect/>
          </a:stretch>
        </p:blipFill>
        <p:spPr>
          <a:xfrm>
            <a:off x="4690762" y="4282066"/>
            <a:ext cx="814898" cy="1222347"/>
          </a:xfrm>
          <a:prstGeom prst="rect">
            <a:avLst/>
          </a:prstGeom>
        </p:spPr>
      </p:pic>
      <p:sp>
        <p:nvSpPr>
          <p:cNvPr id="19" name="TextBox 18">
            <a:extLst>
              <a:ext uri="{FF2B5EF4-FFF2-40B4-BE49-F238E27FC236}">
                <a16:creationId xmlns:a16="http://schemas.microsoft.com/office/drawing/2014/main" id="{233929E6-FF38-2F0E-8377-7DA69E2652AD}"/>
              </a:ext>
            </a:extLst>
          </p:cNvPr>
          <p:cNvSpPr txBox="1"/>
          <p:nvPr/>
        </p:nvSpPr>
        <p:spPr>
          <a:xfrm>
            <a:off x="4473037" y="5529943"/>
            <a:ext cx="1273938" cy="307777"/>
          </a:xfrm>
          <a:prstGeom prst="rect">
            <a:avLst/>
          </a:prstGeom>
          <a:noFill/>
        </p:spPr>
        <p:txBody>
          <a:bodyPr wrap="none" rtlCol="0">
            <a:spAutoFit/>
          </a:bodyPr>
          <a:lstStyle/>
          <a:p>
            <a:r>
              <a:rPr lang="en-US" sz="1400" b="1" dirty="0"/>
              <a:t>Dr. Ethan Cline</a:t>
            </a:r>
          </a:p>
        </p:txBody>
      </p:sp>
    </p:spTree>
    <p:extLst>
      <p:ext uri="{BB962C8B-B14F-4D97-AF65-F5344CB8AC3E}">
        <p14:creationId xmlns:p14="http://schemas.microsoft.com/office/powerpoint/2010/main" val="1111253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095C91-1F1F-E244-B307-400F4B5677A9}"/>
              </a:ext>
            </a:extLst>
          </p:cNvPr>
          <p:cNvSpPr>
            <a:spLocks noGrp="1"/>
          </p:cNvSpPr>
          <p:nvPr>
            <p:ph type="sldNum" sz="quarter" idx="12"/>
          </p:nvPr>
        </p:nvSpPr>
        <p:spPr/>
        <p:txBody>
          <a:bodyPr/>
          <a:lstStyle/>
          <a:p>
            <a:fld id="{FDA3E407-F7AA-A649-984B-AA314E3C1F14}" type="slidenum">
              <a:rPr lang="en-US" smtClean="0"/>
              <a:t>15</a:t>
            </a:fld>
            <a:endParaRPr lang="en-US"/>
          </a:p>
        </p:txBody>
      </p:sp>
      <p:pic>
        <p:nvPicPr>
          <p:cNvPr id="9" name="Picture 8">
            <a:extLst>
              <a:ext uri="{FF2B5EF4-FFF2-40B4-BE49-F238E27FC236}">
                <a16:creationId xmlns:a16="http://schemas.microsoft.com/office/drawing/2014/main" id="{BE7236A5-12DB-D04F-838F-D45960283F43}"/>
              </a:ext>
            </a:extLst>
          </p:cNvPr>
          <p:cNvPicPr>
            <a:picLocks noChangeAspect="1"/>
          </p:cNvPicPr>
          <p:nvPr/>
        </p:nvPicPr>
        <p:blipFill>
          <a:blip r:embed="rId2"/>
          <a:stretch>
            <a:fillRect/>
          </a:stretch>
        </p:blipFill>
        <p:spPr>
          <a:xfrm>
            <a:off x="1410789" y="3638271"/>
            <a:ext cx="6480186" cy="1981696"/>
          </a:xfrm>
          <a:prstGeom prst="rect">
            <a:avLst/>
          </a:prstGeom>
        </p:spPr>
      </p:pic>
      <p:sp>
        <p:nvSpPr>
          <p:cNvPr id="13" name="TextBox 12">
            <a:extLst>
              <a:ext uri="{FF2B5EF4-FFF2-40B4-BE49-F238E27FC236}">
                <a16:creationId xmlns:a16="http://schemas.microsoft.com/office/drawing/2014/main" id="{BD634027-9FB9-2743-B959-67AF50773448}"/>
              </a:ext>
            </a:extLst>
          </p:cNvPr>
          <p:cNvSpPr txBox="1"/>
          <p:nvPr/>
        </p:nvSpPr>
        <p:spPr>
          <a:xfrm>
            <a:off x="5795130" y="1224769"/>
            <a:ext cx="2302875" cy="400110"/>
          </a:xfrm>
          <a:prstGeom prst="rect">
            <a:avLst/>
          </a:prstGeom>
          <a:noFill/>
        </p:spPr>
        <p:txBody>
          <a:bodyPr wrap="none" rtlCol="0">
            <a:spAutoFit/>
          </a:bodyPr>
          <a:lstStyle/>
          <a:p>
            <a:pPr algn="ctr"/>
            <a:r>
              <a:rPr lang="en-US" sz="2000" b="1" dirty="0"/>
              <a:t>Data taking in 2025.</a:t>
            </a:r>
          </a:p>
        </p:txBody>
      </p:sp>
      <p:sp>
        <p:nvSpPr>
          <p:cNvPr id="5" name="TextBox 4">
            <a:extLst>
              <a:ext uri="{FF2B5EF4-FFF2-40B4-BE49-F238E27FC236}">
                <a16:creationId xmlns:a16="http://schemas.microsoft.com/office/drawing/2014/main" id="{3520CC85-EB68-A84C-BEFA-29BA5F2CB82D}"/>
              </a:ext>
            </a:extLst>
          </p:cNvPr>
          <p:cNvSpPr txBox="1"/>
          <p:nvPr/>
        </p:nvSpPr>
        <p:spPr>
          <a:xfrm>
            <a:off x="1160982" y="5763799"/>
            <a:ext cx="7040902" cy="369332"/>
          </a:xfrm>
          <a:prstGeom prst="rect">
            <a:avLst/>
          </a:prstGeom>
          <a:noFill/>
        </p:spPr>
        <p:txBody>
          <a:bodyPr wrap="none" rtlCol="0">
            <a:spAutoFit/>
          </a:bodyPr>
          <a:lstStyle/>
          <a:p>
            <a:r>
              <a:rPr lang="en-US" dirty="0"/>
              <a:t>MIT-Bates lab is coordinating design and construction of the experiment.</a:t>
            </a:r>
          </a:p>
        </p:txBody>
      </p:sp>
      <p:sp>
        <p:nvSpPr>
          <p:cNvPr id="8" name="Date Placeholder 7">
            <a:extLst>
              <a:ext uri="{FF2B5EF4-FFF2-40B4-BE49-F238E27FC236}">
                <a16:creationId xmlns:a16="http://schemas.microsoft.com/office/drawing/2014/main" id="{EE05AF8C-3CC9-28E8-9C7B-446FFCF75143}"/>
              </a:ext>
            </a:extLst>
          </p:cNvPr>
          <p:cNvSpPr>
            <a:spLocks noGrp="1"/>
          </p:cNvSpPr>
          <p:nvPr>
            <p:ph type="dt" sz="half" idx="10"/>
          </p:nvPr>
        </p:nvSpPr>
        <p:spPr/>
        <p:txBody>
          <a:bodyPr/>
          <a:lstStyle/>
          <a:p>
            <a:r>
              <a:rPr lang="en-US"/>
              <a:t>Richard Milner</a:t>
            </a:r>
          </a:p>
        </p:txBody>
      </p:sp>
      <p:sp>
        <p:nvSpPr>
          <p:cNvPr id="14" name="Footer Placeholder 13">
            <a:extLst>
              <a:ext uri="{FF2B5EF4-FFF2-40B4-BE49-F238E27FC236}">
                <a16:creationId xmlns:a16="http://schemas.microsoft.com/office/drawing/2014/main" id="{1BEDADCA-AD2D-02AE-F8BF-C342A9AE989C}"/>
              </a:ext>
            </a:extLst>
          </p:cNvPr>
          <p:cNvSpPr>
            <a:spLocks noGrp="1"/>
          </p:cNvSpPr>
          <p:nvPr>
            <p:ph type="ftr" sz="quarter" idx="11"/>
          </p:nvPr>
        </p:nvSpPr>
        <p:spPr/>
        <p:txBody>
          <a:bodyPr/>
          <a:lstStyle/>
          <a:p>
            <a:r>
              <a:rPr lang="en-US"/>
              <a:t>NUPAX Open House                                                       April 3, 2024</a:t>
            </a:r>
          </a:p>
        </p:txBody>
      </p:sp>
      <p:sp>
        <p:nvSpPr>
          <p:cNvPr id="11" name="TextBox 10">
            <a:extLst>
              <a:ext uri="{FF2B5EF4-FFF2-40B4-BE49-F238E27FC236}">
                <a16:creationId xmlns:a16="http://schemas.microsoft.com/office/drawing/2014/main" id="{F171C6C5-7BD1-DABF-8E71-3A9EB7EF4543}"/>
              </a:ext>
            </a:extLst>
          </p:cNvPr>
          <p:cNvSpPr txBox="1"/>
          <p:nvPr/>
        </p:nvSpPr>
        <p:spPr>
          <a:xfrm>
            <a:off x="5285546" y="2882530"/>
            <a:ext cx="3301101" cy="707886"/>
          </a:xfrm>
          <a:prstGeom prst="rect">
            <a:avLst/>
          </a:prstGeom>
          <a:noFill/>
        </p:spPr>
        <p:txBody>
          <a:bodyPr wrap="square" rtlCol="0">
            <a:spAutoFit/>
          </a:bodyPr>
          <a:lstStyle/>
          <a:p>
            <a:pPr algn="ctr"/>
            <a:r>
              <a:rPr lang="en-US" sz="2000" b="1" i="1" dirty="0">
                <a:solidFill>
                  <a:srgbClr val="FF0000"/>
                </a:solidFill>
              </a:rPr>
              <a:t>TRIUMF funded for ARIEL </a:t>
            </a:r>
          </a:p>
          <a:p>
            <a:pPr algn="ctr"/>
            <a:r>
              <a:rPr lang="en-US" sz="2000" b="1" i="1" dirty="0">
                <a:solidFill>
                  <a:srgbClr val="FF0000"/>
                </a:solidFill>
              </a:rPr>
              <a:t>e-</a:t>
            </a:r>
            <a:r>
              <a:rPr lang="en-US" sz="2000" b="1" i="1" dirty="0" err="1">
                <a:solidFill>
                  <a:srgbClr val="FF0000"/>
                </a:solidFill>
              </a:rPr>
              <a:t>linac</a:t>
            </a:r>
            <a:r>
              <a:rPr lang="en-US" sz="2000" b="1" i="1" dirty="0">
                <a:solidFill>
                  <a:srgbClr val="FF0000"/>
                </a:solidFill>
              </a:rPr>
              <a:t> energy upgrade!</a:t>
            </a:r>
          </a:p>
        </p:txBody>
      </p:sp>
      <p:pic>
        <p:nvPicPr>
          <p:cNvPr id="3" name="Picture 2">
            <a:extLst>
              <a:ext uri="{FF2B5EF4-FFF2-40B4-BE49-F238E27FC236}">
                <a16:creationId xmlns:a16="http://schemas.microsoft.com/office/drawing/2014/main" id="{A5448497-858B-2A43-9393-E3BBFFEC5CC7}"/>
              </a:ext>
            </a:extLst>
          </p:cNvPr>
          <p:cNvPicPr>
            <a:picLocks noChangeAspect="1"/>
          </p:cNvPicPr>
          <p:nvPr/>
        </p:nvPicPr>
        <p:blipFill>
          <a:blip r:embed="rId3"/>
          <a:stretch>
            <a:fillRect/>
          </a:stretch>
        </p:blipFill>
        <p:spPr>
          <a:xfrm>
            <a:off x="-141709" y="-44275"/>
            <a:ext cx="5624029" cy="3538714"/>
          </a:xfrm>
          <a:prstGeom prst="rect">
            <a:avLst/>
          </a:prstGeom>
        </p:spPr>
      </p:pic>
      <p:pic>
        <p:nvPicPr>
          <p:cNvPr id="6" name="Picture 5">
            <a:extLst>
              <a:ext uri="{FF2B5EF4-FFF2-40B4-BE49-F238E27FC236}">
                <a16:creationId xmlns:a16="http://schemas.microsoft.com/office/drawing/2014/main" id="{527AC615-74BE-4249-0AF3-50DCC70A20ED}"/>
              </a:ext>
            </a:extLst>
          </p:cNvPr>
          <p:cNvPicPr>
            <a:picLocks noChangeAspect="1"/>
          </p:cNvPicPr>
          <p:nvPr/>
        </p:nvPicPr>
        <p:blipFill>
          <a:blip r:embed="rId4"/>
          <a:stretch>
            <a:fillRect/>
          </a:stretch>
        </p:blipFill>
        <p:spPr>
          <a:xfrm>
            <a:off x="5944697" y="1789610"/>
            <a:ext cx="1905000" cy="1066800"/>
          </a:xfrm>
          <a:prstGeom prst="rect">
            <a:avLst/>
          </a:prstGeom>
        </p:spPr>
      </p:pic>
      <p:pic>
        <p:nvPicPr>
          <p:cNvPr id="15" name="Picture 14">
            <a:extLst>
              <a:ext uri="{FF2B5EF4-FFF2-40B4-BE49-F238E27FC236}">
                <a16:creationId xmlns:a16="http://schemas.microsoft.com/office/drawing/2014/main" id="{0E58E77C-0633-79A3-E662-69127DFC848A}"/>
              </a:ext>
            </a:extLst>
          </p:cNvPr>
          <p:cNvPicPr>
            <a:picLocks noChangeAspect="1"/>
          </p:cNvPicPr>
          <p:nvPr/>
        </p:nvPicPr>
        <p:blipFill>
          <a:blip r:embed="rId5"/>
          <a:stretch>
            <a:fillRect/>
          </a:stretch>
        </p:blipFill>
        <p:spPr>
          <a:xfrm>
            <a:off x="5738230" y="199390"/>
            <a:ext cx="2387600" cy="850900"/>
          </a:xfrm>
          <a:prstGeom prst="rect">
            <a:avLst/>
          </a:prstGeom>
        </p:spPr>
      </p:pic>
    </p:spTree>
    <p:extLst>
      <p:ext uri="{BB962C8B-B14F-4D97-AF65-F5344CB8AC3E}">
        <p14:creationId xmlns:p14="http://schemas.microsoft.com/office/powerpoint/2010/main" val="3837573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618"/>
            <a:ext cx="8229600" cy="1143000"/>
          </a:xfrm>
        </p:spPr>
        <p:txBody>
          <a:bodyPr/>
          <a:lstStyle/>
          <a:p>
            <a:r>
              <a:rPr lang="en-US" b="1" dirty="0">
                <a:solidFill>
                  <a:srgbClr val="0000FF"/>
                </a:solidFill>
              </a:rPr>
              <a:t>Electron-Ion Collider (EIC)</a:t>
            </a:r>
          </a:p>
        </p:txBody>
      </p:sp>
      <p:sp>
        <p:nvSpPr>
          <p:cNvPr id="8" name="TextBox 7"/>
          <p:cNvSpPr txBox="1"/>
          <p:nvPr/>
        </p:nvSpPr>
        <p:spPr>
          <a:xfrm>
            <a:off x="4021813" y="817586"/>
            <a:ext cx="5076471" cy="5632311"/>
          </a:xfrm>
          <a:prstGeom prst="rect">
            <a:avLst/>
          </a:prstGeom>
          <a:noFill/>
        </p:spPr>
        <p:txBody>
          <a:bodyPr wrap="square" rtlCol="0">
            <a:spAutoFit/>
          </a:bodyPr>
          <a:lstStyle/>
          <a:p>
            <a:pPr marL="285750" indent="-285750">
              <a:buFont typeface="Arial"/>
              <a:buChar char="•"/>
            </a:pPr>
            <a:r>
              <a:rPr lang="en-US" sz="2400" dirty="0"/>
              <a:t>New high luminosity collider </a:t>
            </a:r>
            <a:r>
              <a:rPr lang="en-US" sz="2400" b="1" dirty="0"/>
              <a:t>to study QCD</a:t>
            </a:r>
            <a:r>
              <a:rPr lang="en-US" sz="2400" dirty="0"/>
              <a:t> to be constructed using RHIC at BNL and expected to come online in early 2030s.</a:t>
            </a:r>
          </a:p>
          <a:p>
            <a:pPr marL="285750" indent="-285750">
              <a:buFont typeface="Arial"/>
              <a:buChar char="•"/>
            </a:pPr>
            <a:r>
              <a:rPr lang="en-US" sz="2400" dirty="0"/>
              <a:t>MIT-LNS has played a leadership role in making the case for EIC over two decades: Bates Lab one of the points of origin </a:t>
            </a:r>
          </a:p>
          <a:p>
            <a:pPr marL="285750" indent="-285750">
              <a:buFont typeface="Arial"/>
              <a:buChar char="•"/>
            </a:pPr>
            <a:r>
              <a:rPr lang="en-US" sz="2400" dirty="0"/>
              <a:t>Prof. Hen Chair-elect of EICUG.  </a:t>
            </a:r>
          </a:p>
          <a:p>
            <a:pPr marL="285750" indent="-285750">
              <a:buFont typeface="Arial"/>
              <a:buChar char="•"/>
            </a:pPr>
            <a:r>
              <a:rPr lang="en-US" sz="2400" dirty="0"/>
              <a:t>EIC R&amp;D: Polarized </a:t>
            </a:r>
            <a:r>
              <a:rPr lang="en-US" sz="2400" baseline="30000" dirty="0"/>
              <a:t>3</a:t>
            </a:r>
            <a:r>
              <a:rPr lang="en-US" sz="2400" dirty="0"/>
              <a:t>He ion source, EM calorimeter and streaming readout development</a:t>
            </a:r>
          </a:p>
          <a:p>
            <a:pPr marL="285750" indent="-285750">
              <a:buFont typeface="Arial"/>
              <a:buChar char="•"/>
            </a:pPr>
            <a:r>
              <a:rPr lang="en-US" sz="2400" dirty="0"/>
              <a:t>Beginning graduate students in 2024</a:t>
            </a:r>
          </a:p>
          <a:p>
            <a:r>
              <a:rPr lang="en-US" sz="2400" dirty="0"/>
              <a:t>    will be young faculty who will drive   </a:t>
            </a:r>
          </a:p>
          <a:p>
            <a:r>
              <a:rPr lang="en-US" sz="2400" dirty="0"/>
              <a:t>    the scientific program at EIC.</a:t>
            </a:r>
          </a:p>
        </p:txBody>
      </p:sp>
      <p:sp>
        <p:nvSpPr>
          <p:cNvPr id="10" name="Slide Number Placeholder 9"/>
          <p:cNvSpPr>
            <a:spLocks noGrp="1"/>
          </p:cNvSpPr>
          <p:nvPr>
            <p:ph type="sldNum" sz="quarter" idx="12"/>
          </p:nvPr>
        </p:nvSpPr>
        <p:spPr/>
        <p:txBody>
          <a:bodyPr/>
          <a:lstStyle/>
          <a:p>
            <a:fld id="{FDA3E407-F7AA-A649-984B-AA314E3C1F14}" type="slidenum">
              <a:rPr lang="en-US" smtClean="0"/>
              <a:t>16</a:t>
            </a:fld>
            <a:endParaRPr lang="en-US"/>
          </a:p>
        </p:txBody>
      </p:sp>
      <p:sp>
        <p:nvSpPr>
          <p:cNvPr id="5" name="TextBox 4"/>
          <p:cNvSpPr txBox="1"/>
          <p:nvPr/>
        </p:nvSpPr>
        <p:spPr>
          <a:xfrm>
            <a:off x="905434" y="3374618"/>
            <a:ext cx="184666" cy="369332"/>
          </a:xfrm>
          <a:prstGeom prst="rect">
            <a:avLst/>
          </a:prstGeom>
          <a:noFill/>
        </p:spPr>
        <p:txBody>
          <a:bodyPr wrap="none" rtlCol="0">
            <a:spAutoFit/>
          </a:bodyPr>
          <a:lstStyle/>
          <a:p>
            <a:endParaRPr lang="en-US" dirty="0"/>
          </a:p>
        </p:txBody>
      </p:sp>
      <p:pic>
        <p:nvPicPr>
          <p:cNvPr id="4" name="Content Placeholder 6">
            <a:extLst>
              <a:ext uri="{FF2B5EF4-FFF2-40B4-BE49-F238E27FC236}">
                <a16:creationId xmlns:a16="http://schemas.microsoft.com/office/drawing/2014/main" id="{3638F993-A092-9F4E-FC52-A46CC8F844CA}"/>
              </a:ext>
            </a:extLst>
          </p:cNvPr>
          <p:cNvPicPr>
            <a:picLocks noGrp="1" noChangeAspect="1"/>
          </p:cNvPicPr>
          <p:nvPr>
            <p:ph idx="1"/>
          </p:nvPr>
        </p:nvPicPr>
        <p:blipFill>
          <a:blip r:embed="rId2"/>
          <a:stretch>
            <a:fillRect/>
          </a:stretch>
        </p:blipFill>
        <p:spPr>
          <a:xfrm>
            <a:off x="-199801" y="1497455"/>
            <a:ext cx="4221614" cy="4525963"/>
          </a:xfrm>
        </p:spPr>
      </p:pic>
      <p:sp>
        <p:nvSpPr>
          <p:cNvPr id="6" name="Date Placeholder 5">
            <a:extLst>
              <a:ext uri="{FF2B5EF4-FFF2-40B4-BE49-F238E27FC236}">
                <a16:creationId xmlns:a16="http://schemas.microsoft.com/office/drawing/2014/main" id="{EF51E1E3-64D1-EAE1-5263-D0D78411889A}"/>
              </a:ext>
            </a:extLst>
          </p:cNvPr>
          <p:cNvSpPr>
            <a:spLocks noGrp="1"/>
          </p:cNvSpPr>
          <p:nvPr>
            <p:ph type="dt" sz="half" idx="10"/>
          </p:nvPr>
        </p:nvSpPr>
        <p:spPr/>
        <p:txBody>
          <a:bodyPr/>
          <a:lstStyle/>
          <a:p>
            <a:r>
              <a:rPr lang="en-US"/>
              <a:t>Richard Milner</a:t>
            </a:r>
          </a:p>
        </p:txBody>
      </p:sp>
      <p:sp>
        <p:nvSpPr>
          <p:cNvPr id="7" name="Footer Placeholder 6">
            <a:extLst>
              <a:ext uri="{FF2B5EF4-FFF2-40B4-BE49-F238E27FC236}">
                <a16:creationId xmlns:a16="http://schemas.microsoft.com/office/drawing/2014/main" id="{140EDD68-A010-6BEA-E909-3C9C931BFDFD}"/>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4227108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D9A94E-5A41-4348-8E84-BD3757D25E93}"/>
              </a:ext>
            </a:extLst>
          </p:cNvPr>
          <p:cNvSpPr/>
          <p:nvPr/>
        </p:nvSpPr>
        <p:spPr>
          <a:xfrm>
            <a:off x="707688" y="1939406"/>
            <a:ext cx="7821038" cy="923330"/>
          </a:xfrm>
          <a:prstGeom prst="rect">
            <a:avLst/>
          </a:prstGeom>
        </p:spPr>
        <p:txBody>
          <a:bodyPr wrap="square">
            <a:spAutoFit/>
          </a:bodyPr>
          <a:lstStyle/>
          <a:p>
            <a:pPr algn="ctr"/>
            <a:r>
              <a:rPr lang="en-US" sz="1350" b="1" dirty="0">
                <a:solidFill>
                  <a:srgbClr val="000000"/>
                </a:solidFill>
                <a:latin typeface="Helvetica" pitchFamily="2" charset="0"/>
              </a:rPr>
              <a:t>Brookhaven National Laboratory</a:t>
            </a:r>
          </a:p>
          <a:p>
            <a:pPr algn="ctr"/>
            <a:r>
              <a:rPr lang="en-US" sz="1350" dirty="0">
                <a:solidFill>
                  <a:srgbClr val="000000"/>
                </a:solidFill>
                <a:latin typeface="Helvetica" pitchFamily="2" charset="0"/>
              </a:rPr>
              <a:t>Gregor </a:t>
            </a:r>
            <a:r>
              <a:rPr lang="en-US" sz="1350" dirty="0" err="1">
                <a:solidFill>
                  <a:srgbClr val="000000"/>
                </a:solidFill>
                <a:latin typeface="Helvetica" pitchFamily="2" charset="0"/>
              </a:rPr>
              <a:t>Atoian</a:t>
            </a:r>
            <a:r>
              <a:rPr lang="en-US" sz="1350" dirty="0">
                <a:solidFill>
                  <a:srgbClr val="000000"/>
                </a:solidFill>
                <a:latin typeface="Helvetica" pitchFamily="2" charset="0"/>
              </a:rPr>
              <a:t>, Edward Beebe, Sergey </a:t>
            </a:r>
            <a:r>
              <a:rPr lang="en-US" sz="1350" dirty="0" err="1">
                <a:solidFill>
                  <a:srgbClr val="000000"/>
                </a:solidFill>
                <a:latin typeface="Helvetica" pitchFamily="2" charset="0"/>
              </a:rPr>
              <a:t>Kondrashev</a:t>
            </a:r>
            <a:r>
              <a:rPr lang="en-US" sz="1350" dirty="0">
                <a:solidFill>
                  <a:srgbClr val="000000"/>
                </a:solidFill>
                <a:latin typeface="Helvetica" pitchFamily="2" charset="0"/>
              </a:rPr>
              <a:t>, Deepak </a:t>
            </a:r>
            <a:r>
              <a:rPr lang="en-US" sz="1350" dirty="0" err="1">
                <a:solidFill>
                  <a:srgbClr val="000000"/>
                </a:solidFill>
                <a:latin typeface="Helvetica" pitchFamily="2" charset="0"/>
              </a:rPr>
              <a:t>Raparia</a:t>
            </a:r>
            <a:r>
              <a:rPr lang="en-US" sz="1350" dirty="0">
                <a:solidFill>
                  <a:srgbClr val="000000"/>
                </a:solidFill>
                <a:latin typeface="Helvetica" pitchFamily="2" charset="0"/>
              </a:rPr>
              <a:t>, John Ritter</a:t>
            </a:r>
          </a:p>
          <a:p>
            <a:pPr algn="ctr"/>
            <a:r>
              <a:rPr lang="en-US" sz="1350" b="1" dirty="0">
                <a:solidFill>
                  <a:srgbClr val="000000"/>
                </a:solidFill>
                <a:latin typeface="Helvetica" pitchFamily="2" charset="0"/>
              </a:rPr>
              <a:t>Massachusetts Institute of Technology</a:t>
            </a:r>
          </a:p>
          <a:p>
            <a:pPr algn="ctr"/>
            <a:r>
              <a:rPr lang="en-US" sz="1350" dirty="0"/>
              <a:t>                                             Noah </a:t>
            </a:r>
            <a:r>
              <a:rPr lang="en-US" sz="1350" dirty="0" err="1"/>
              <a:t>Wuerfel</a:t>
            </a:r>
            <a:r>
              <a:rPr lang="en-US" sz="1350" dirty="0"/>
              <a:t> and </a:t>
            </a:r>
            <a:r>
              <a:rPr lang="en-US" sz="1350" dirty="0">
                <a:solidFill>
                  <a:srgbClr val="000000"/>
                </a:solidFill>
                <a:latin typeface="Helvetica" pitchFamily="2" charset="0"/>
              </a:rPr>
              <a:t>Richard Milner                 </a:t>
            </a:r>
            <a:r>
              <a:rPr lang="en-US" sz="1350" b="1" i="1" dirty="0">
                <a:solidFill>
                  <a:srgbClr val="000000"/>
                </a:solidFill>
                <a:latin typeface="Helvetica" pitchFamily="2" charset="0"/>
              </a:rPr>
              <a:t>since 2012</a:t>
            </a:r>
            <a:endParaRPr lang="en-US" sz="1350" b="1" i="1" dirty="0"/>
          </a:p>
        </p:txBody>
      </p:sp>
      <p:sp>
        <p:nvSpPr>
          <p:cNvPr id="3" name="TextBox 2">
            <a:extLst>
              <a:ext uri="{FF2B5EF4-FFF2-40B4-BE49-F238E27FC236}">
                <a16:creationId xmlns:a16="http://schemas.microsoft.com/office/drawing/2014/main" id="{2AFCAAE4-E994-484A-972F-8DE34E9A84F8}"/>
              </a:ext>
            </a:extLst>
          </p:cNvPr>
          <p:cNvSpPr txBox="1"/>
          <p:nvPr/>
        </p:nvSpPr>
        <p:spPr>
          <a:xfrm>
            <a:off x="211574" y="1305570"/>
            <a:ext cx="8689235" cy="4662815"/>
          </a:xfrm>
          <a:prstGeom prst="rect">
            <a:avLst/>
          </a:prstGeom>
          <a:noFill/>
        </p:spPr>
        <p:txBody>
          <a:bodyPr wrap="square" rtlCol="0">
            <a:spAutoFit/>
          </a:bodyPr>
          <a:lstStyle/>
          <a:p>
            <a:pPr algn="ctr"/>
            <a:r>
              <a:rPr lang="en-US" sz="3300" b="1" dirty="0">
                <a:solidFill>
                  <a:srgbClr val="420EF5"/>
                </a:solidFill>
              </a:rPr>
              <a:t>Development of a Polarized He-3 Ion Source</a:t>
            </a:r>
          </a:p>
          <a:p>
            <a:pPr algn="ctr"/>
            <a:endParaRPr lang="en-US" sz="3300" b="1" dirty="0">
              <a:solidFill>
                <a:srgbClr val="420EF5"/>
              </a:solidFill>
            </a:endParaRPr>
          </a:p>
          <a:p>
            <a:pPr algn="ctr"/>
            <a:r>
              <a:rPr lang="en-US" sz="3300" b="1" dirty="0">
                <a:solidFill>
                  <a:srgbClr val="420EF5"/>
                </a:solidFill>
              </a:rPr>
              <a:t> </a:t>
            </a:r>
          </a:p>
          <a:p>
            <a:pPr algn="ctr"/>
            <a:r>
              <a:rPr lang="en-US" sz="3300" b="1" dirty="0">
                <a:solidFill>
                  <a:srgbClr val="420EF5"/>
                </a:solidFill>
              </a:rPr>
              <a:t>and a </a:t>
            </a:r>
          </a:p>
          <a:p>
            <a:pPr algn="ctr"/>
            <a:r>
              <a:rPr lang="en-US" sz="3300" b="1" dirty="0">
                <a:solidFill>
                  <a:srgbClr val="420EF5"/>
                </a:solidFill>
              </a:rPr>
              <a:t>Polarized He-3 Target</a:t>
            </a:r>
          </a:p>
          <a:p>
            <a:pPr algn="ctr"/>
            <a:r>
              <a:rPr lang="en-US" sz="3300" b="1" dirty="0">
                <a:solidFill>
                  <a:srgbClr val="420EF5"/>
                </a:solidFill>
              </a:rPr>
              <a:t> </a:t>
            </a:r>
          </a:p>
          <a:p>
            <a:pPr algn="ctr"/>
            <a:endParaRPr lang="en-US" sz="3300" b="1" dirty="0">
              <a:solidFill>
                <a:srgbClr val="420EF5"/>
              </a:solidFill>
            </a:endParaRPr>
          </a:p>
          <a:p>
            <a:pPr algn="ctr"/>
            <a:r>
              <a:rPr lang="en-US" sz="3300" b="1" dirty="0">
                <a:solidFill>
                  <a:srgbClr val="420EF5"/>
                </a:solidFill>
              </a:rPr>
              <a:t> </a:t>
            </a:r>
          </a:p>
          <a:p>
            <a:pPr algn="ctr"/>
            <a:r>
              <a:rPr lang="en-US" sz="3300" b="1" dirty="0">
                <a:solidFill>
                  <a:srgbClr val="420EF5"/>
                </a:solidFill>
              </a:rPr>
              <a:t>Using High-Field Optical Pumping</a:t>
            </a:r>
          </a:p>
        </p:txBody>
      </p:sp>
      <p:sp>
        <p:nvSpPr>
          <p:cNvPr id="5" name="Rectangle 4">
            <a:extLst>
              <a:ext uri="{FF2B5EF4-FFF2-40B4-BE49-F238E27FC236}">
                <a16:creationId xmlns:a16="http://schemas.microsoft.com/office/drawing/2014/main" id="{F5EDD16F-6E0F-9B4C-B3DA-1F423F5FE03D}"/>
              </a:ext>
            </a:extLst>
          </p:cNvPr>
          <p:cNvSpPr/>
          <p:nvPr/>
        </p:nvSpPr>
        <p:spPr>
          <a:xfrm>
            <a:off x="668772" y="3826580"/>
            <a:ext cx="7821038" cy="1338828"/>
          </a:xfrm>
          <a:prstGeom prst="rect">
            <a:avLst/>
          </a:prstGeom>
        </p:spPr>
        <p:txBody>
          <a:bodyPr wrap="square">
            <a:spAutoFit/>
          </a:bodyPr>
          <a:lstStyle/>
          <a:p>
            <a:pPr algn="ctr"/>
            <a:r>
              <a:rPr lang="en-US" sz="1350" b="1" dirty="0">
                <a:solidFill>
                  <a:srgbClr val="000000"/>
                </a:solidFill>
                <a:latin typeface="Helvetica" pitchFamily="2" charset="0"/>
              </a:rPr>
              <a:t>Jefferson Laboratory</a:t>
            </a:r>
          </a:p>
          <a:p>
            <a:pPr algn="ctr"/>
            <a:r>
              <a:rPr lang="en-US" sz="1350" dirty="0">
                <a:solidFill>
                  <a:srgbClr val="000000"/>
                </a:solidFill>
                <a:latin typeface="Helvetica" pitchFamily="2" charset="0"/>
              </a:rPr>
              <a:t>James Maxwell </a:t>
            </a:r>
          </a:p>
          <a:p>
            <a:pPr algn="ctr"/>
            <a:r>
              <a:rPr lang="en-US" sz="1350" b="1" dirty="0">
                <a:solidFill>
                  <a:srgbClr val="000000"/>
                </a:solidFill>
                <a:latin typeface="Helvetica" pitchFamily="2" charset="0"/>
              </a:rPr>
              <a:t>Massachusetts Institute of </a:t>
            </a:r>
            <a:r>
              <a:rPr lang="en-US" sz="1350" b="1" dirty="0" err="1">
                <a:solidFill>
                  <a:srgbClr val="000000"/>
                </a:solidFill>
                <a:latin typeface="Helvetica" pitchFamily="2" charset="0"/>
              </a:rPr>
              <a:t>Technolog</a:t>
            </a:r>
            <a:endParaRPr lang="en-US" sz="1350" b="1" dirty="0">
              <a:solidFill>
                <a:srgbClr val="000000"/>
              </a:solidFill>
              <a:latin typeface="Helvetica" pitchFamily="2" charset="0"/>
            </a:endParaRPr>
          </a:p>
          <a:p>
            <a:pPr algn="ctr"/>
            <a:r>
              <a:rPr lang="en-US" sz="1350" dirty="0">
                <a:solidFill>
                  <a:srgbClr val="000000"/>
                </a:solidFill>
                <a:latin typeface="Helvetica" pitchFamily="2" charset="0"/>
              </a:rPr>
              <a:t> Pushpa Pandey and Richard Milner   </a:t>
            </a:r>
          </a:p>
          <a:p>
            <a:pPr algn="ctr"/>
            <a:r>
              <a:rPr lang="en-US" sz="1350" b="1" dirty="0">
                <a:solidFill>
                  <a:srgbClr val="000000"/>
                </a:solidFill>
                <a:latin typeface="Helvetica" pitchFamily="2" charset="0"/>
              </a:rPr>
              <a:t>University of Tennessee</a:t>
            </a:r>
          </a:p>
          <a:p>
            <a:pPr algn="ctr"/>
            <a:r>
              <a:rPr lang="en-US" sz="1350" dirty="0">
                <a:solidFill>
                  <a:srgbClr val="000000"/>
                </a:solidFill>
                <a:latin typeface="Helvetica" pitchFamily="2" charset="0"/>
              </a:rPr>
              <a:t>                                                   </a:t>
            </a:r>
            <a:r>
              <a:rPr lang="en-US" sz="1350" dirty="0" err="1">
                <a:solidFill>
                  <a:srgbClr val="000000"/>
                </a:solidFill>
                <a:latin typeface="Helvetica" pitchFamily="2" charset="0"/>
              </a:rPr>
              <a:t>Dien</a:t>
            </a:r>
            <a:r>
              <a:rPr lang="en-US" sz="1350" dirty="0">
                <a:solidFill>
                  <a:srgbClr val="000000"/>
                </a:solidFill>
                <a:latin typeface="Helvetica" pitchFamily="2" charset="0"/>
              </a:rPr>
              <a:t> Nguyen                                </a:t>
            </a:r>
            <a:r>
              <a:rPr lang="en-US" sz="1350" b="1" i="1" dirty="0">
                <a:solidFill>
                  <a:srgbClr val="000000"/>
                </a:solidFill>
                <a:latin typeface="Helvetica" pitchFamily="2" charset="0"/>
              </a:rPr>
              <a:t>since 2021</a:t>
            </a:r>
            <a:endParaRPr lang="en-US" sz="1350" b="1" i="1" dirty="0"/>
          </a:p>
        </p:txBody>
      </p:sp>
      <p:sp>
        <p:nvSpPr>
          <p:cNvPr id="8" name="Slide Number Placeholder 7">
            <a:extLst>
              <a:ext uri="{FF2B5EF4-FFF2-40B4-BE49-F238E27FC236}">
                <a16:creationId xmlns:a16="http://schemas.microsoft.com/office/drawing/2014/main" id="{8F79D785-8BF6-CF49-A724-D467C09609F5}"/>
              </a:ext>
            </a:extLst>
          </p:cNvPr>
          <p:cNvSpPr>
            <a:spLocks noGrp="1"/>
          </p:cNvSpPr>
          <p:nvPr>
            <p:ph type="sldNum" sz="quarter" idx="12"/>
          </p:nvPr>
        </p:nvSpPr>
        <p:spPr/>
        <p:txBody>
          <a:bodyPr/>
          <a:lstStyle/>
          <a:p>
            <a:fld id="{387A318C-62AC-4C9B-A5DA-02732C7245BC}" type="slidenum">
              <a:rPr lang="en-US" smtClean="0"/>
              <a:t>17</a:t>
            </a:fld>
            <a:endParaRPr lang="en-US"/>
          </a:p>
        </p:txBody>
      </p:sp>
      <p:sp>
        <p:nvSpPr>
          <p:cNvPr id="4" name="Date Placeholder 3">
            <a:extLst>
              <a:ext uri="{FF2B5EF4-FFF2-40B4-BE49-F238E27FC236}">
                <a16:creationId xmlns:a16="http://schemas.microsoft.com/office/drawing/2014/main" id="{8EBD5E15-6DA2-E63C-AE92-4FA1867EF7AB}"/>
              </a:ext>
            </a:extLst>
          </p:cNvPr>
          <p:cNvSpPr>
            <a:spLocks noGrp="1"/>
          </p:cNvSpPr>
          <p:nvPr>
            <p:ph type="dt" sz="half" idx="10"/>
          </p:nvPr>
        </p:nvSpPr>
        <p:spPr/>
        <p:txBody>
          <a:bodyPr/>
          <a:lstStyle/>
          <a:p>
            <a:r>
              <a:rPr lang="en-US"/>
              <a:t>Richard Milner</a:t>
            </a:r>
          </a:p>
        </p:txBody>
      </p:sp>
      <p:sp>
        <p:nvSpPr>
          <p:cNvPr id="6" name="Footer Placeholder 5">
            <a:extLst>
              <a:ext uri="{FF2B5EF4-FFF2-40B4-BE49-F238E27FC236}">
                <a16:creationId xmlns:a16="http://schemas.microsoft.com/office/drawing/2014/main" id="{EC573E04-0E1E-90D8-AD30-B5BE2660EDE7}"/>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4096574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393526" y="156339"/>
            <a:ext cx="8874571" cy="994172"/>
          </a:xfrm>
        </p:spPr>
        <p:txBody>
          <a:bodyPr anchor="t">
            <a:normAutofit fontScale="90000"/>
          </a:bodyPr>
          <a:lstStyle/>
          <a:p>
            <a:pPr algn="l"/>
            <a:r>
              <a:rPr lang="en-US" b="1" dirty="0">
                <a:solidFill>
                  <a:srgbClr val="420EF5"/>
                </a:solidFill>
                <a:latin typeface="+mn-lt"/>
                <a:cs typeface="Times New Roman" panose="02020603050405020304" pitchFamily="18" charset="0"/>
              </a:rPr>
              <a:t>BNL-MIT Development of MEOP in High Magnetic Field</a:t>
            </a:r>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18</a:t>
            </a:fld>
            <a:endParaRPr lang="en-US" dirty="0"/>
          </a:p>
        </p:txBody>
      </p:sp>
      <p:sp>
        <p:nvSpPr>
          <p:cNvPr id="14" name="Content Placeholder 2">
            <a:extLst>
              <a:ext uri="{FF2B5EF4-FFF2-40B4-BE49-F238E27FC236}">
                <a16:creationId xmlns:a16="http://schemas.microsoft.com/office/drawing/2014/main" id="{5B823784-23C5-BE48-B183-19A0ED60992C}"/>
              </a:ext>
            </a:extLst>
          </p:cNvPr>
          <p:cNvSpPr txBox="1">
            <a:spLocks/>
          </p:cNvSpPr>
          <p:nvPr/>
        </p:nvSpPr>
        <p:spPr>
          <a:xfrm>
            <a:off x="75029" y="1666192"/>
            <a:ext cx="4446262" cy="326350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Allows polarization of gas directly in EBIS.</a:t>
            </a:r>
          </a:p>
          <a:p>
            <a:r>
              <a:rPr lang="en-US" sz="1800" dirty="0"/>
              <a:t>Direct transfer of polarized gas to EBIS vacuum system.</a:t>
            </a:r>
          </a:p>
          <a:p>
            <a:r>
              <a:rPr lang="en-US" sz="1800" dirty="0"/>
              <a:t>Motivated development of tandem EBIS configuration which also benefits other ions.</a:t>
            </a:r>
          </a:p>
          <a:p>
            <a:r>
              <a:rPr lang="en-US" sz="1800" dirty="0"/>
              <a:t>Polarized </a:t>
            </a:r>
            <a:r>
              <a:rPr lang="en-US" sz="1800" baseline="30000" dirty="0"/>
              <a:t>3</a:t>
            </a:r>
            <a:r>
              <a:rPr lang="en-US" sz="1800" dirty="0"/>
              <a:t>He ion source for the EIC at RHIC at Brookhaven National Lab</a:t>
            </a:r>
          </a:p>
        </p:txBody>
      </p:sp>
      <p:sp>
        <p:nvSpPr>
          <p:cNvPr id="16" name="TextBox 15">
            <a:extLst>
              <a:ext uri="{FF2B5EF4-FFF2-40B4-BE49-F238E27FC236}">
                <a16:creationId xmlns:a16="http://schemas.microsoft.com/office/drawing/2014/main" id="{AE2A93A2-B270-5349-87DE-053965868313}"/>
              </a:ext>
            </a:extLst>
          </p:cNvPr>
          <p:cNvSpPr txBox="1"/>
          <p:nvPr/>
        </p:nvSpPr>
        <p:spPr>
          <a:xfrm>
            <a:off x="5994207" y="5209592"/>
            <a:ext cx="3106250" cy="646331"/>
          </a:xfrm>
          <a:prstGeom prst="rect">
            <a:avLst/>
          </a:prstGeom>
          <a:noFill/>
        </p:spPr>
        <p:txBody>
          <a:bodyPr wrap="square">
            <a:spAutoFit/>
          </a:bodyPr>
          <a:lstStyle/>
          <a:p>
            <a:pPr lvl="2"/>
            <a:r>
              <a:rPr lang="en-US" sz="1200" b="1" dirty="0">
                <a:solidFill>
                  <a:srgbClr val="00B050"/>
                </a:solidFill>
                <a:latin typeface="Times New Roman" panose="02020603050405020304" pitchFamily="18" charset="0"/>
                <a:cs typeface="Times New Roman" panose="02020603050405020304" pitchFamily="18" charset="0"/>
              </a:rPr>
              <a:t>A. </a:t>
            </a:r>
            <a:r>
              <a:rPr lang="en-US" sz="1200" b="1" dirty="0" err="1">
                <a:solidFill>
                  <a:srgbClr val="00B050"/>
                </a:solidFill>
                <a:latin typeface="Times New Roman" panose="02020603050405020304" pitchFamily="18" charset="0"/>
                <a:cs typeface="Times New Roman" panose="02020603050405020304" pitchFamily="18" charset="0"/>
              </a:rPr>
              <a:t>Zelenski</a:t>
            </a:r>
            <a:r>
              <a:rPr lang="en-US" sz="1200" b="1" dirty="0">
                <a:solidFill>
                  <a:srgbClr val="00B050"/>
                </a:solidFill>
                <a:latin typeface="Times New Roman" panose="02020603050405020304" pitchFamily="18" charset="0"/>
                <a:cs typeface="Times New Roman" panose="02020603050405020304" pitchFamily="18" charset="0"/>
              </a:rPr>
              <a:t> </a:t>
            </a:r>
            <a:r>
              <a:rPr lang="en-US" sz="1200" b="1" i="1" dirty="0">
                <a:solidFill>
                  <a:srgbClr val="00B050"/>
                </a:solidFill>
                <a:latin typeface="Times New Roman" panose="02020603050405020304" pitchFamily="18" charset="0"/>
                <a:cs typeface="Times New Roman" panose="02020603050405020304" pitchFamily="18" charset="0"/>
              </a:rPr>
              <a:t>et al.</a:t>
            </a:r>
            <a:r>
              <a:rPr lang="en-US" sz="1200" b="1" dirty="0">
                <a:solidFill>
                  <a:srgbClr val="00B050"/>
                </a:solidFill>
                <a:latin typeface="Times New Roman" panose="02020603050405020304" pitchFamily="18" charset="0"/>
                <a:cs typeface="Times New Roman" panose="02020603050405020304" pitchFamily="18" charset="0"/>
              </a:rPr>
              <a:t>,</a:t>
            </a:r>
            <a:r>
              <a:rPr lang="en-US" sz="1200" b="1" i="1" dirty="0">
                <a:solidFill>
                  <a:srgbClr val="00B050"/>
                </a:solidFill>
                <a:latin typeface="Times New Roman" panose="02020603050405020304" pitchFamily="18" charset="0"/>
                <a:cs typeface="Times New Roman" panose="02020603050405020304" pitchFamily="18" charset="0"/>
              </a:rPr>
              <a:t> </a:t>
            </a:r>
            <a:r>
              <a:rPr lang="en-US" sz="1200" b="1" dirty="0" err="1">
                <a:solidFill>
                  <a:srgbClr val="00B050"/>
                </a:solidFill>
                <a:latin typeface="Times New Roman" panose="02020603050405020304" pitchFamily="18" charset="0"/>
                <a:cs typeface="Times New Roman" panose="02020603050405020304" pitchFamily="18" charset="0"/>
              </a:rPr>
              <a:t>Nucl</a:t>
            </a:r>
            <a:r>
              <a:rPr lang="en-US" sz="1200" b="1" dirty="0">
                <a:solidFill>
                  <a:srgbClr val="00B050"/>
                </a:solidFill>
                <a:latin typeface="Times New Roman" panose="02020603050405020304" pitchFamily="18" charset="0"/>
                <a:cs typeface="Times New Roman" panose="02020603050405020304" pitchFamily="18" charset="0"/>
              </a:rPr>
              <a:t>. Instr. and Meth. A 1055, 168494 (2023)</a:t>
            </a:r>
          </a:p>
        </p:txBody>
      </p:sp>
      <p:pic>
        <p:nvPicPr>
          <p:cNvPr id="4" name="Picture 3">
            <a:extLst>
              <a:ext uri="{FF2B5EF4-FFF2-40B4-BE49-F238E27FC236}">
                <a16:creationId xmlns:a16="http://schemas.microsoft.com/office/drawing/2014/main" id="{47DA2BDC-9270-786B-01B7-F219B4DFF28A}"/>
              </a:ext>
            </a:extLst>
          </p:cNvPr>
          <p:cNvPicPr>
            <a:picLocks noChangeAspect="1"/>
          </p:cNvPicPr>
          <p:nvPr/>
        </p:nvPicPr>
        <p:blipFill>
          <a:blip r:embed="rId2"/>
          <a:stretch>
            <a:fillRect/>
          </a:stretch>
        </p:blipFill>
        <p:spPr>
          <a:xfrm>
            <a:off x="1284268" y="4092893"/>
            <a:ext cx="5101119" cy="2136528"/>
          </a:xfrm>
          <a:prstGeom prst="rect">
            <a:avLst/>
          </a:prstGeom>
        </p:spPr>
      </p:pic>
      <p:pic>
        <p:nvPicPr>
          <p:cNvPr id="5" name="Content Placeholder 5">
            <a:extLst>
              <a:ext uri="{FF2B5EF4-FFF2-40B4-BE49-F238E27FC236}">
                <a16:creationId xmlns:a16="http://schemas.microsoft.com/office/drawing/2014/main" id="{9498D4DE-FA3F-AF7A-67CA-DA073D62CFE5}"/>
              </a:ext>
            </a:extLst>
          </p:cNvPr>
          <p:cNvPicPr>
            <a:picLocks noChangeAspect="1"/>
          </p:cNvPicPr>
          <p:nvPr/>
        </p:nvPicPr>
        <p:blipFill>
          <a:blip r:embed="rId3"/>
          <a:stretch>
            <a:fillRect/>
          </a:stretch>
        </p:blipFill>
        <p:spPr>
          <a:xfrm>
            <a:off x="4931596" y="1299341"/>
            <a:ext cx="3958252" cy="2968691"/>
          </a:xfrm>
          <a:prstGeom prst="rect">
            <a:avLst/>
          </a:prstGeom>
        </p:spPr>
      </p:pic>
      <p:sp>
        <p:nvSpPr>
          <p:cNvPr id="7" name="TextBox 6">
            <a:extLst>
              <a:ext uri="{FF2B5EF4-FFF2-40B4-BE49-F238E27FC236}">
                <a16:creationId xmlns:a16="http://schemas.microsoft.com/office/drawing/2014/main" id="{927830B4-16CA-CC7F-6FD4-6F748214DD39}"/>
              </a:ext>
            </a:extLst>
          </p:cNvPr>
          <p:cNvSpPr txBox="1"/>
          <p:nvPr/>
        </p:nvSpPr>
        <p:spPr>
          <a:xfrm>
            <a:off x="6256963" y="4250427"/>
            <a:ext cx="2927276" cy="923330"/>
          </a:xfrm>
          <a:prstGeom prst="rect">
            <a:avLst/>
          </a:prstGeom>
          <a:noFill/>
        </p:spPr>
        <p:txBody>
          <a:bodyPr wrap="none" rtlCol="0">
            <a:spAutoFit/>
          </a:bodyPr>
          <a:lstStyle/>
          <a:p>
            <a:pPr algn="ctr"/>
            <a:r>
              <a:rPr lang="en-US" b="1" dirty="0">
                <a:solidFill>
                  <a:srgbClr val="FF0000"/>
                </a:solidFill>
              </a:rPr>
              <a:t>Extraction and measurement</a:t>
            </a:r>
          </a:p>
          <a:p>
            <a:pPr algn="ctr"/>
            <a:r>
              <a:rPr lang="en-US" b="1" dirty="0">
                <a:solidFill>
                  <a:srgbClr val="FF0000"/>
                </a:solidFill>
              </a:rPr>
              <a:t>of He-3 nuclear polarization</a:t>
            </a:r>
          </a:p>
          <a:p>
            <a:pPr algn="ctr"/>
            <a:r>
              <a:rPr lang="en-US" b="1" dirty="0">
                <a:solidFill>
                  <a:srgbClr val="FF0000"/>
                </a:solidFill>
              </a:rPr>
              <a:t>anticipated in 2025.</a:t>
            </a:r>
          </a:p>
        </p:txBody>
      </p:sp>
      <p:pic>
        <p:nvPicPr>
          <p:cNvPr id="12" name="Picture 11">
            <a:extLst>
              <a:ext uri="{FF2B5EF4-FFF2-40B4-BE49-F238E27FC236}">
                <a16:creationId xmlns:a16="http://schemas.microsoft.com/office/drawing/2014/main" id="{43B42944-6D01-3741-A3BE-D4BD470C0094}"/>
              </a:ext>
            </a:extLst>
          </p:cNvPr>
          <p:cNvPicPr>
            <a:picLocks noChangeAspect="1"/>
          </p:cNvPicPr>
          <p:nvPr/>
        </p:nvPicPr>
        <p:blipFill>
          <a:blip r:embed="rId4"/>
          <a:stretch>
            <a:fillRect/>
          </a:stretch>
        </p:blipFill>
        <p:spPr>
          <a:xfrm>
            <a:off x="96604" y="4231886"/>
            <a:ext cx="1365164" cy="1189014"/>
          </a:xfrm>
          <a:prstGeom prst="rect">
            <a:avLst/>
          </a:prstGeom>
        </p:spPr>
      </p:pic>
      <p:sp>
        <p:nvSpPr>
          <p:cNvPr id="13" name="TextBox 12">
            <a:extLst>
              <a:ext uri="{FF2B5EF4-FFF2-40B4-BE49-F238E27FC236}">
                <a16:creationId xmlns:a16="http://schemas.microsoft.com/office/drawing/2014/main" id="{AFE83507-223D-AB5A-C686-90E8610B6BBB}"/>
              </a:ext>
            </a:extLst>
          </p:cNvPr>
          <p:cNvSpPr txBox="1"/>
          <p:nvPr/>
        </p:nvSpPr>
        <p:spPr>
          <a:xfrm>
            <a:off x="-20545" y="5548046"/>
            <a:ext cx="1837234" cy="369332"/>
          </a:xfrm>
          <a:prstGeom prst="rect">
            <a:avLst/>
          </a:prstGeom>
          <a:noFill/>
        </p:spPr>
        <p:txBody>
          <a:bodyPr wrap="none" rtlCol="0">
            <a:spAutoFit/>
          </a:bodyPr>
          <a:lstStyle/>
          <a:p>
            <a:r>
              <a:rPr lang="en-US" b="1" dirty="0"/>
              <a:t>Dr. Noah </a:t>
            </a:r>
            <a:r>
              <a:rPr lang="en-US" b="1" dirty="0" err="1"/>
              <a:t>Wuerfel</a:t>
            </a:r>
            <a:endParaRPr lang="en-US" b="1" dirty="0"/>
          </a:p>
        </p:txBody>
      </p:sp>
      <p:sp>
        <p:nvSpPr>
          <p:cNvPr id="3" name="Date Placeholder 2">
            <a:extLst>
              <a:ext uri="{FF2B5EF4-FFF2-40B4-BE49-F238E27FC236}">
                <a16:creationId xmlns:a16="http://schemas.microsoft.com/office/drawing/2014/main" id="{9E4874F4-7292-17CD-68F0-2D337EB0A272}"/>
              </a:ext>
            </a:extLst>
          </p:cNvPr>
          <p:cNvSpPr>
            <a:spLocks noGrp="1"/>
          </p:cNvSpPr>
          <p:nvPr>
            <p:ph type="dt" sz="half" idx="10"/>
          </p:nvPr>
        </p:nvSpPr>
        <p:spPr/>
        <p:txBody>
          <a:bodyPr/>
          <a:lstStyle/>
          <a:p>
            <a:r>
              <a:rPr lang="en-US"/>
              <a:t>Richard Milner</a:t>
            </a:r>
          </a:p>
        </p:txBody>
      </p:sp>
      <p:sp>
        <p:nvSpPr>
          <p:cNvPr id="6" name="Footer Placeholder 5">
            <a:extLst>
              <a:ext uri="{FF2B5EF4-FFF2-40B4-BE49-F238E27FC236}">
                <a16:creationId xmlns:a16="http://schemas.microsoft.com/office/drawing/2014/main" id="{0B308D1D-DFCD-9A5C-ED73-2BC70419DE41}"/>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2073892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393526" y="227962"/>
            <a:ext cx="8874571" cy="1315521"/>
          </a:xfrm>
        </p:spPr>
        <p:txBody>
          <a:bodyPr anchor="t">
            <a:normAutofit fontScale="90000"/>
          </a:bodyPr>
          <a:lstStyle/>
          <a:p>
            <a:r>
              <a:rPr lang="en-US" b="1" dirty="0">
                <a:solidFill>
                  <a:srgbClr val="420EF5"/>
                </a:solidFill>
                <a:latin typeface="+mn-lt"/>
                <a:cs typeface="Times New Roman" panose="02020603050405020304" pitchFamily="18" charset="0"/>
              </a:rPr>
              <a:t>Proposed Experiment Using Polarized </a:t>
            </a:r>
            <a:r>
              <a:rPr lang="en-US" b="1" baseline="30000" dirty="0">
                <a:solidFill>
                  <a:srgbClr val="420EF5"/>
                </a:solidFill>
                <a:latin typeface="+mn-lt"/>
                <a:cs typeface="Times New Roman" panose="02020603050405020304" pitchFamily="18" charset="0"/>
              </a:rPr>
              <a:t>3</a:t>
            </a:r>
            <a:r>
              <a:rPr lang="en-US" b="1" dirty="0">
                <a:solidFill>
                  <a:srgbClr val="420EF5"/>
                </a:solidFill>
                <a:latin typeface="+mn-lt"/>
                <a:cs typeface="Times New Roman" panose="02020603050405020304" pitchFamily="18" charset="0"/>
              </a:rPr>
              <a:t>He at CLAS12 </a:t>
            </a:r>
            <a:r>
              <a:rPr lang="en-US" b="1" dirty="0" err="1">
                <a:solidFill>
                  <a:srgbClr val="420EF5"/>
                </a:solidFill>
                <a:latin typeface="+mn-lt"/>
                <a:cs typeface="Times New Roman" panose="02020603050405020304" pitchFamily="18" charset="0"/>
              </a:rPr>
              <a:t>JLab</a:t>
            </a:r>
            <a:endParaRPr lang="en-US" b="1" dirty="0">
              <a:solidFill>
                <a:srgbClr val="420EF5"/>
              </a:solidFill>
              <a:latin typeface="+mn-lt"/>
              <a:cs typeface="Times New Roman" panose="02020603050405020304" pitchFamily="18" charset="0"/>
            </a:endParaRPr>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19</a:t>
            </a:fld>
            <a:endParaRPr lang="en-US" dirty="0"/>
          </a:p>
        </p:txBody>
      </p:sp>
      <p:sp>
        <p:nvSpPr>
          <p:cNvPr id="14" name="Content Placeholder 2">
            <a:extLst>
              <a:ext uri="{FF2B5EF4-FFF2-40B4-BE49-F238E27FC236}">
                <a16:creationId xmlns:a16="http://schemas.microsoft.com/office/drawing/2014/main" id="{5B823784-23C5-BE48-B183-19A0ED60992C}"/>
              </a:ext>
            </a:extLst>
          </p:cNvPr>
          <p:cNvSpPr txBox="1">
            <a:spLocks/>
          </p:cNvSpPr>
          <p:nvPr/>
        </p:nvSpPr>
        <p:spPr>
          <a:xfrm>
            <a:off x="393526" y="2169405"/>
            <a:ext cx="4446262" cy="3654997"/>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CLAS12: CEBAF Large Acceptance Spectrometer for operation at 12 GeV</a:t>
            </a:r>
          </a:p>
          <a:p>
            <a:pPr lvl="1"/>
            <a:r>
              <a:rPr lang="en-US" sz="1500" dirty="0"/>
              <a:t>High luminosity electron scattering</a:t>
            </a:r>
          </a:p>
          <a:p>
            <a:pPr lvl="1"/>
            <a:r>
              <a:rPr lang="en-US" sz="1500" dirty="0"/>
              <a:t>Multi-particle final-state response</a:t>
            </a:r>
          </a:p>
          <a:p>
            <a:r>
              <a:rPr lang="en-US" sz="1800" dirty="0">
                <a:solidFill>
                  <a:schemeClr val="accent1"/>
                </a:solidFill>
              </a:rPr>
              <a:t>PR12-20-002: A program of spin-dependent electron scattering using a polarized </a:t>
            </a:r>
            <a:r>
              <a:rPr lang="en-US" sz="1800" baseline="30000" dirty="0">
                <a:solidFill>
                  <a:schemeClr val="accent1"/>
                </a:solidFill>
              </a:rPr>
              <a:t>3</a:t>
            </a:r>
            <a:r>
              <a:rPr lang="en-US" sz="1800" dirty="0">
                <a:solidFill>
                  <a:schemeClr val="accent1"/>
                </a:solidFill>
              </a:rPr>
              <a:t>He target at CLAS12</a:t>
            </a:r>
          </a:p>
          <a:p>
            <a:pPr lvl="1"/>
            <a:r>
              <a:rPr lang="en-US" sz="1500" dirty="0"/>
              <a:t>Spokespeople: H. Avakian, J. Maxwell, R. Milner, and D. Nguyen.</a:t>
            </a:r>
          </a:p>
          <a:p>
            <a:pPr lvl="1"/>
            <a:r>
              <a:rPr lang="en-US" sz="1500" dirty="0"/>
              <a:t>Approved with A- rating conditionally on the high-field MEOP target development</a:t>
            </a:r>
            <a:endParaRPr lang="en-US" sz="1500" dirty="0">
              <a:solidFill>
                <a:schemeClr val="accent1"/>
              </a:solidFill>
            </a:endParaRPr>
          </a:p>
          <a:p>
            <a:r>
              <a:rPr lang="en-US" sz="1800" dirty="0"/>
              <a:t>Novel target design to accommodate to the standard CLAS12 configuration</a:t>
            </a:r>
          </a:p>
        </p:txBody>
      </p:sp>
      <p:pic>
        <p:nvPicPr>
          <p:cNvPr id="12" name="Picture 11">
            <a:extLst>
              <a:ext uri="{FF2B5EF4-FFF2-40B4-BE49-F238E27FC236}">
                <a16:creationId xmlns:a16="http://schemas.microsoft.com/office/drawing/2014/main" id="{A462DD53-8F37-DC4D-BCC0-3C168E6215D5}"/>
              </a:ext>
            </a:extLst>
          </p:cNvPr>
          <p:cNvPicPr>
            <a:picLocks noChangeAspect="1"/>
          </p:cNvPicPr>
          <p:nvPr/>
        </p:nvPicPr>
        <p:blipFill>
          <a:blip r:embed="rId2"/>
          <a:stretch>
            <a:fillRect/>
          </a:stretch>
        </p:blipFill>
        <p:spPr>
          <a:xfrm>
            <a:off x="4763863" y="2344146"/>
            <a:ext cx="4304213" cy="3227801"/>
          </a:xfrm>
          <a:prstGeom prst="rect">
            <a:avLst/>
          </a:prstGeom>
        </p:spPr>
      </p:pic>
      <p:sp>
        <p:nvSpPr>
          <p:cNvPr id="4" name="Oval 3">
            <a:extLst>
              <a:ext uri="{FF2B5EF4-FFF2-40B4-BE49-F238E27FC236}">
                <a16:creationId xmlns:a16="http://schemas.microsoft.com/office/drawing/2014/main" id="{200E9168-A896-154B-9BAA-129BA58A5757}"/>
              </a:ext>
            </a:extLst>
          </p:cNvPr>
          <p:cNvSpPr/>
          <p:nvPr/>
        </p:nvSpPr>
        <p:spPr>
          <a:xfrm>
            <a:off x="6005649" y="2650127"/>
            <a:ext cx="803366" cy="4996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0000"/>
              </a:solidFill>
            </a:endParaRPr>
          </a:p>
        </p:txBody>
      </p:sp>
      <p:sp>
        <p:nvSpPr>
          <p:cNvPr id="15" name="TextBox 14">
            <a:extLst>
              <a:ext uri="{FF2B5EF4-FFF2-40B4-BE49-F238E27FC236}">
                <a16:creationId xmlns:a16="http://schemas.microsoft.com/office/drawing/2014/main" id="{B61A5B14-CC0E-B448-93C2-9FB1C42DF58D}"/>
              </a:ext>
            </a:extLst>
          </p:cNvPr>
          <p:cNvSpPr txBox="1"/>
          <p:nvPr/>
        </p:nvSpPr>
        <p:spPr>
          <a:xfrm>
            <a:off x="5047136" y="1936545"/>
            <a:ext cx="3872535" cy="323165"/>
          </a:xfrm>
          <a:prstGeom prst="rect">
            <a:avLst/>
          </a:prstGeom>
          <a:noFill/>
          <a:ln>
            <a:solidFill>
              <a:schemeClr val="tx1"/>
            </a:solidFill>
          </a:ln>
        </p:spPr>
        <p:txBody>
          <a:bodyPr wrap="none" rtlCol="0">
            <a:spAutoFit/>
          </a:bodyPr>
          <a:lstStyle/>
          <a:p>
            <a:r>
              <a:rPr lang="en-US" sz="1500" dirty="0">
                <a:solidFill>
                  <a:srgbClr val="C00000"/>
                </a:solidFill>
              </a:rPr>
              <a:t>5-T solenoid </a:t>
            </a:r>
            <a:r>
              <a:rPr lang="en-US" sz="1500" dirty="0"/>
              <a:t>surrounding the interaction region</a:t>
            </a:r>
          </a:p>
        </p:txBody>
      </p:sp>
      <p:cxnSp>
        <p:nvCxnSpPr>
          <p:cNvPr id="13" name="Straight Arrow Connector 12">
            <a:extLst>
              <a:ext uri="{FF2B5EF4-FFF2-40B4-BE49-F238E27FC236}">
                <a16:creationId xmlns:a16="http://schemas.microsoft.com/office/drawing/2014/main" id="{46E9A01B-6BC9-804A-9546-C683C3D8389C}"/>
              </a:ext>
            </a:extLst>
          </p:cNvPr>
          <p:cNvCxnSpPr>
            <a:cxnSpLocks/>
          </p:cNvCxnSpPr>
          <p:nvPr/>
        </p:nvCxnSpPr>
        <p:spPr>
          <a:xfrm>
            <a:off x="5784409" y="2236628"/>
            <a:ext cx="456371" cy="413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45DB7A9C-9625-170D-19CD-532EB3F2378F}"/>
              </a:ext>
            </a:extLst>
          </p:cNvPr>
          <p:cNvSpPr>
            <a:spLocks noGrp="1"/>
          </p:cNvSpPr>
          <p:nvPr>
            <p:ph type="dt" sz="half" idx="10"/>
          </p:nvPr>
        </p:nvSpPr>
        <p:spPr/>
        <p:txBody>
          <a:bodyPr/>
          <a:lstStyle/>
          <a:p>
            <a:r>
              <a:rPr lang="en-US"/>
              <a:t>Richard Milner</a:t>
            </a:r>
          </a:p>
        </p:txBody>
      </p:sp>
      <p:sp>
        <p:nvSpPr>
          <p:cNvPr id="5" name="Footer Placeholder 4">
            <a:extLst>
              <a:ext uri="{FF2B5EF4-FFF2-40B4-BE49-F238E27FC236}">
                <a16:creationId xmlns:a16="http://schemas.microsoft.com/office/drawing/2014/main" id="{AC87CECB-D0FD-F4BB-1BC5-B89FC6AB6A98}"/>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106987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1" y="221978"/>
            <a:ext cx="9103629" cy="1143000"/>
          </a:xfrm>
        </p:spPr>
        <p:txBody>
          <a:bodyPr>
            <a:normAutofit fontScale="90000"/>
          </a:bodyPr>
          <a:lstStyle/>
          <a:p>
            <a:r>
              <a:rPr lang="en-US" b="1" dirty="0">
                <a:solidFill>
                  <a:srgbClr val="0000FF"/>
                </a:solidFill>
              </a:rPr>
              <a:t>Proton Viewed in High Energy Electron Scattering: 1 Longitudinal Dimension</a:t>
            </a: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a:xfrm>
            <a:off x="2736273" y="1600200"/>
            <a:ext cx="2805545" cy="4525963"/>
          </a:xfrm>
        </p:spPr>
      </p:pic>
      <p:sp>
        <p:nvSpPr>
          <p:cNvPr id="3" name="TextBox 2"/>
          <p:cNvSpPr txBox="1"/>
          <p:nvPr/>
        </p:nvSpPr>
        <p:spPr>
          <a:xfrm>
            <a:off x="5180580" y="1638664"/>
            <a:ext cx="3767156" cy="4247317"/>
          </a:xfrm>
          <a:prstGeom prst="rect">
            <a:avLst/>
          </a:prstGeom>
          <a:noFill/>
        </p:spPr>
        <p:txBody>
          <a:bodyPr wrap="square" rtlCol="0">
            <a:spAutoFit/>
          </a:bodyPr>
          <a:lstStyle/>
          <a:p>
            <a:pPr marL="285750" indent="-285750">
              <a:buFont typeface="Arial"/>
              <a:buChar char="•"/>
            </a:pPr>
            <a:r>
              <a:rPr lang="en-US" dirty="0"/>
              <a:t>Viewed from boosted frame,</a:t>
            </a:r>
          </a:p>
          <a:p>
            <a:r>
              <a:rPr lang="en-US" dirty="0"/>
              <a:t>      length contracted by</a:t>
            </a:r>
          </a:p>
          <a:p>
            <a:endParaRPr lang="en-US" dirty="0"/>
          </a:p>
          <a:p>
            <a:endParaRPr lang="en-US" dirty="0"/>
          </a:p>
          <a:p>
            <a:endParaRPr lang="en-US" dirty="0"/>
          </a:p>
          <a:p>
            <a:pPr marL="285750" indent="-285750">
              <a:buFont typeface="Arial"/>
              <a:buChar char="•"/>
            </a:pPr>
            <a:r>
              <a:rPr lang="en-US" dirty="0"/>
              <a:t>Internal motion of the proton’s constituents is slowed down by time dilation – the </a:t>
            </a:r>
            <a:r>
              <a:rPr lang="en-US" u="sng" dirty="0"/>
              <a:t>instantaneous </a:t>
            </a:r>
            <a:r>
              <a:rPr lang="en-US" dirty="0"/>
              <a:t>charge distribution of the proton is seen.</a:t>
            </a:r>
          </a:p>
          <a:p>
            <a:pPr marL="285750" indent="-285750">
              <a:buFont typeface="Arial"/>
              <a:buChar char="•"/>
            </a:pPr>
            <a:r>
              <a:rPr lang="en-US" dirty="0"/>
              <a:t>In boosted frame </a:t>
            </a:r>
            <a:r>
              <a:rPr lang="en-US" i="1" dirty="0"/>
              <a:t>x</a:t>
            </a:r>
            <a:r>
              <a:rPr lang="en-US" dirty="0"/>
              <a:t> is understood as the </a:t>
            </a:r>
            <a:r>
              <a:rPr lang="en-US" u="sng" dirty="0"/>
              <a:t>longitudinal momentum fraction</a:t>
            </a:r>
          </a:p>
          <a:p>
            <a:r>
              <a:rPr lang="en-US" dirty="0"/>
              <a:t>     </a:t>
            </a:r>
            <a:r>
              <a:rPr lang="en-US" i="1" dirty="0"/>
              <a:t>valence</a:t>
            </a:r>
            <a:r>
              <a:rPr lang="en-US" dirty="0"/>
              <a:t> quarks: 0.1 &lt; x &lt; 1</a:t>
            </a:r>
          </a:p>
          <a:p>
            <a:r>
              <a:rPr lang="en-US" dirty="0"/>
              <a:t>     </a:t>
            </a:r>
            <a:r>
              <a:rPr lang="en-US" i="1" dirty="0"/>
              <a:t>sea</a:t>
            </a:r>
            <a:r>
              <a:rPr lang="en-US" dirty="0"/>
              <a:t> quarks: x &lt; 0.1  </a:t>
            </a:r>
          </a:p>
        </p:txBody>
      </p:sp>
      <p:pic>
        <p:nvPicPr>
          <p:cNvPr id="5" name="Picture 4" descr="Screen Shot 2018-10-10 at 7.05.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467" y="2385855"/>
            <a:ext cx="1783748" cy="704273"/>
          </a:xfrm>
          <a:prstGeom prst="rect">
            <a:avLst/>
          </a:prstGeom>
        </p:spPr>
      </p:pic>
      <p:pic>
        <p:nvPicPr>
          <p:cNvPr id="7" name="Picture 6" descr="Screen Shot 2018-10-13 at 2.08.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1" y="1985931"/>
            <a:ext cx="3215050" cy="2563901"/>
          </a:xfrm>
          <a:prstGeom prst="rect">
            <a:avLst/>
          </a:prstGeom>
        </p:spPr>
      </p:pic>
      <p:sp>
        <p:nvSpPr>
          <p:cNvPr id="8" name="TextBox 7"/>
          <p:cNvSpPr txBox="1"/>
          <p:nvPr/>
        </p:nvSpPr>
        <p:spPr>
          <a:xfrm>
            <a:off x="457200" y="4717149"/>
            <a:ext cx="1909710" cy="1200329"/>
          </a:xfrm>
          <a:prstGeom prst="rect">
            <a:avLst/>
          </a:prstGeom>
          <a:noFill/>
        </p:spPr>
        <p:txBody>
          <a:bodyPr wrap="none" rtlCol="0">
            <a:spAutoFit/>
          </a:bodyPr>
          <a:lstStyle/>
          <a:p>
            <a:r>
              <a:rPr lang="en-US" b="1" dirty="0"/>
              <a:t>Lorentz Invariants</a:t>
            </a:r>
          </a:p>
          <a:p>
            <a:pPr marL="285750" indent="-285750">
              <a:buFont typeface="Arial"/>
              <a:buChar char="•"/>
            </a:pPr>
            <a:r>
              <a:rPr lang="en-US" dirty="0"/>
              <a:t>E</a:t>
            </a:r>
            <a:r>
              <a:rPr lang="en-US" baseline="30000" dirty="0"/>
              <a:t>2</a:t>
            </a:r>
            <a:r>
              <a:rPr lang="en-US" baseline="-25000" dirty="0"/>
              <a:t>CM</a:t>
            </a:r>
            <a:r>
              <a:rPr lang="en-US" dirty="0"/>
              <a:t> = (</a:t>
            </a:r>
            <a:r>
              <a:rPr lang="en-US" dirty="0" err="1"/>
              <a:t>p+k</a:t>
            </a:r>
            <a:r>
              <a:rPr lang="en-US" dirty="0"/>
              <a:t>)</a:t>
            </a:r>
            <a:r>
              <a:rPr lang="en-US" baseline="30000" dirty="0"/>
              <a:t>2</a:t>
            </a:r>
          </a:p>
          <a:p>
            <a:pPr marL="285750" indent="-285750">
              <a:buFont typeface="Arial"/>
              <a:buChar char="•"/>
            </a:pPr>
            <a:r>
              <a:rPr lang="en-US" dirty="0"/>
              <a:t>Q</a:t>
            </a:r>
            <a:r>
              <a:rPr lang="en-US" baseline="30000" dirty="0"/>
              <a:t>2</a:t>
            </a:r>
            <a:r>
              <a:rPr lang="en-US" dirty="0"/>
              <a:t> = -(k-k’)</a:t>
            </a:r>
            <a:r>
              <a:rPr lang="en-US" baseline="30000" dirty="0"/>
              <a:t>2</a:t>
            </a:r>
          </a:p>
          <a:p>
            <a:pPr marL="285750" indent="-285750">
              <a:buFont typeface="Arial"/>
              <a:buChar char="•"/>
            </a:pPr>
            <a:r>
              <a:rPr lang="en-US" dirty="0"/>
              <a:t>x = Q</a:t>
            </a:r>
            <a:r>
              <a:rPr lang="en-US" baseline="30000" dirty="0"/>
              <a:t>2</a:t>
            </a:r>
            <a:r>
              <a:rPr lang="en-US" dirty="0"/>
              <a:t>/(2p</a:t>
            </a:r>
            <a:r>
              <a:rPr lang="en-US" dirty="0">
                <a:latin typeface="Wingdings"/>
                <a:ea typeface="Wingdings"/>
                <a:cs typeface="Wingdings"/>
                <a:sym typeface="Wingdings"/>
              </a:rPr>
              <a:t></a:t>
            </a:r>
            <a:r>
              <a:rPr lang="en-US" dirty="0"/>
              <a:t>q)</a:t>
            </a:r>
          </a:p>
        </p:txBody>
      </p:sp>
      <p:sp>
        <p:nvSpPr>
          <p:cNvPr id="10" name="TextBox 9"/>
          <p:cNvSpPr txBox="1"/>
          <p:nvPr/>
        </p:nvSpPr>
        <p:spPr>
          <a:xfrm>
            <a:off x="6495220" y="5825383"/>
            <a:ext cx="2664536" cy="646331"/>
          </a:xfrm>
          <a:prstGeom prst="rect">
            <a:avLst/>
          </a:prstGeom>
          <a:noFill/>
        </p:spPr>
        <p:txBody>
          <a:bodyPr wrap="none" rtlCol="0">
            <a:spAutoFit/>
          </a:bodyPr>
          <a:lstStyle/>
          <a:p>
            <a:r>
              <a:rPr lang="en-US" dirty="0"/>
              <a:t>J. </a:t>
            </a:r>
            <a:r>
              <a:rPr lang="en-US" dirty="0" err="1"/>
              <a:t>Bjorken</a:t>
            </a:r>
            <a:r>
              <a:rPr lang="en-US" dirty="0"/>
              <a:t>, SLAC-PUB-0571</a:t>
            </a:r>
          </a:p>
          <a:p>
            <a:r>
              <a:rPr lang="en-US" dirty="0"/>
              <a:t>March 1969</a:t>
            </a:r>
          </a:p>
        </p:txBody>
      </p:sp>
      <p:sp>
        <p:nvSpPr>
          <p:cNvPr id="11" name="Slide Number Placeholder 10"/>
          <p:cNvSpPr>
            <a:spLocks noGrp="1"/>
          </p:cNvSpPr>
          <p:nvPr>
            <p:ph type="sldNum" sz="quarter" idx="12"/>
          </p:nvPr>
        </p:nvSpPr>
        <p:spPr/>
        <p:txBody>
          <a:bodyPr/>
          <a:lstStyle/>
          <a:p>
            <a:fld id="{AF2E4468-5398-3744-84A2-247E18F77D68}" type="slidenum">
              <a:rPr lang="en-US" smtClean="0"/>
              <a:t>2</a:t>
            </a:fld>
            <a:endParaRPr lang="en-US"/>
          </a:p>
        </p:txBody>
      </p:sp>
      <p:sp>
        <p:nvSpPr>
          <p:cNvPr id="12" name="TextBox 11">
            <a:extLst>
              <a:ext uri="{FF2B5EF4-FFF2-40B4-BE49-F238E27FC236}">
                <a16:creationId xmlns:a16="http://schemas.microsoft.com/office/drawing/2014/main" id="{48510383-79AF-7AD7-5075-C85BAA33B971}"/>
              </a:ext>
            </a:extLst>
          </p:cNvPr>
          <p:cNvSpPr txBox="1"/>
          <p:nvPr/>
        </p:nvSpPr>
        <p:spPr>
          <a:xfrm>
            <a:off x="246580" y="1464006"/>
            <a:ext cx="4073679" cy="461665"/>
          </a:xfrm>
          <a:prstGeom prst="rect">
            <a:avLst/>
          </a:prstGeom>
          <a:noFill/>
        </p:spPr>
        <p:txBody>
          <a:bodyPr wrap="none" rtlCol="0">
            <a:spAutoFit/>
          </a:bodyPr>
          <a:lstStyle/>
          <a:p>
            <a:r>
              <a:rPr lang="en-US" sz="2400" b="1" dirty="0"/>
              <a:t>Proton is smashed into pieces!</a:t>
            </a:r>
          </a:p>
        </p:txBody>
      </p:sp>
      <p:sp>
        <p:nvSpPr>
          <p:cNvPr id="13" name="Date Placeholder 12">
            <a:extLst>
              <a:ext uri="{FF2B5EF4-FFF2-40B4-BE49-F238E27FC236}">
                <a16:creationId xmlns:a16="http://schemas.microsoft.com/office/drawing/2014/main" id="{4FAF590C-1CCB-FE5B-1E57-B386AE422F73}"/>
              </a:ext>
            </a:extLst>
          </p:cNvPr>
          <p:cNvSpPr>
            <a:spLocks noGrp="1"/>
          </p:cNvSpPr>
          <p:nvPr>
            <p:ph type="dt" sz="half" idx="10"/>
          </p:nvPr>
        </p:nvSpPr>
        <p:spPr/>
        <p:txBody>
          <a:bodyPr/>
          <a:lstStyle/>
          <a:p>
            <a:r>
              <a:rPr lang="en-US"/>
              <a:t>Richard Milner</a:t>
            </a:r>
          </a:p>
        </p:txBody>
      </p:sp>
      <p:sp>
        <p:nvSpPr>
          <p:cNvPr id="14" name="Footer Placeholder 13">
            <a:extLst>
              <a:ext uri="{FF2B5EF4-FFF2-40B4-BE49-F238E27FC236}">
                <a16:creationId xmlns:a16="http://schemas.microsoft.com/office/drawing/2014/main" id="{5FEDBD7E-C726-3F13-96A0-58E15725EFDD}"/>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1635187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84D78A95-1432-7C4B-840F-051467D85947}"/>
              </a:ext>
            </a:extLst>
          </p:cNvPr>
          <p:cNvSpPr>
            <a:spLocks noGrp="1"/>
          </p:cNvSpPr>
          <p:nvPr>
            <p:ph type="sldNum" sz="quarter" idx="12"/>
          </p:nvPr>
        </p:nvSpPr>
        <p:spPr/>
        <p:txBody>
          <a:bodyPr/>
          <a:lstStyle/>
          <a:p>
            <a:fld id="{2F7769C4-4F60-874A-86F3-2E17396971A2}" type="slidenum">
              <a:rPr lang="en-US" smtClean="0"/>
              <a:t>20</a:t>
            </a:fld>
            <a:endParaRPr lang="en-US" dirty="0"/>
          </a:p>
        </p:txBody>
      </p:sp>
      <p:sp>
        <p:nvSpPr>
          <p:cNvPr id="48" name="Title 1">
            <a:extLst>
              <a:ext uri="{FF2B5EF4-FFF2-40B4-BE49-F238E27FC236}">
                <a16:creationId xmlns:a16="http://schemas.microsoft.com/office/drawing/2014/main" id="{721B10D4-0304-584C-B97C-C01629257AA3}"/>
              </a:ext>
            </a:extLst>
          </p:cNvPr>
          <p:cNvSpPr>
            <a:spLocks noGrp="1"/>
          </p:cNvSpPr>
          <p:nvPr>
            <p:ph type="title"/>
          </p:nvPr>
        </p:nvSpPr>
        <p:spPr>
          <a:xfrm>
            <a:off x="1335656" y="24701"/>
            <a:ext cx="6955590" cy="994172"/>
          </a:xfrm>
        </p:spPr>
        <p:txBody>
          <a:bodyPr anchor="t"/>
          <a:lstStyle/>
          <a:p>
            <a:r>
              <a:rPr lang="en-US" b="1" dirty="0">
                <a:solidFill>
                  <a:srgbClr val="420EF5"/>
                </a:solidFill>
                <a:latin typeface="+mn-lt"/>
                <a:cs typeface="Times New Roman" panose="02020603050405020304" pitchFamily="18" charset="0"/>
              </a:rPr>
              <a:t>Target Development Status</a:t>
            </a:r>
          </a:p>
        </p:txBody>
      </p:sp>
      <p:pic>
        <p:nvPicPr>
          <p:cNvPr id="9" name="Picture 8">
            <a:extLst>
              <a:ext uri="{FF2B5EF4-FFF2-40B4-BE49-F238E27FC236}">
                <a16:creationId xmlns:a16="http://schemas.microsoft.com/office/drawing/2014/main" id="{F95704B6-9572-BE06-0428-45EC983A00C7}"/>
              </a:ext>
            </a:extLst>
          </p:cNvPr>
          <p:cNvPicPr>
            <a:picLocks noChangeAspect="1"/>
          </p:cNvPicPr>
          <p:nvPr/>
        </p:nvPicPr>
        <p:blipFill>
          <a:blip r:embed="rId2"/>
          <a:stretch>
            <a:fillRect/>
          </a:stretch>
        </p:blipFill>
        <p:spPr>
          <a:xfrm>
            <a:off x="5400779" y="1055456"/>
            <a:ext cx="3672698" cy="2509677"/>
          </a:xfrm>
          <a:prstGeom prst="rect">
            <a:avLst/>
          </a:prstGeom>
        </p:spPr>
      </p:pic>
      <p:pic>
        <p:nvPicPr>
          <p:cNvPr id="15" name="Picture 14">
            <a:extLst>
              <a:ext uri="{FF2B5EF4-FFF2-40B4-BE49-F238E27FC236}">
                <a16:creationId xmlns:a16="http://schemas.microsoft.com/office/drawing/2014/main" id="{035F0054-3697-C926-1F34-E5339C0B722C}"/>
              </a:ext>
            </a:extLst>
          </p:cNvPr>
          <p:cNvPicPr>
            <a:picLocks noChangeAspect="1"/>
          </p:cNvPicPr>
          <p:nvPr/>
        </p:nvPicPr>
        <p:blipFill>
          <a:blip r:embed="rId3"/>
          <a:stretch>
            <a:fillRect/>
          </a:stretch>
        </p:blipFill>
        <p:spPr>
          <a:xfrm>
            <a:off x="369873" y="856800"/>
            <a:ext cx="3106469" cy="2400108"/>
          </a:xfrm>
          <a:prstGeom prst="rect">
            <a:avLst/>
          </a:prstGeom>
        </p:spPr>
      </p:pic>
      <p:pic>
        <p:nvPicPr>
          <p:cNvPr id="21" name="Picture 20">
            <a:extLst>
              <a:ext uri="{FF2B5EF4-FFF2-40B4-BE49-F238E27FC236}">
                <a16:creationId xmlns:a16="http://schemas.microsoft.com/office/drawing/2014/main" id="{98C8C6E8-6CB4-DECF-A64C-FAFA07661282}"/>
              </a:ext>
            </a:extLst>
          </p:cNvPr>
          <p:cNvPicPr>
            <a:picLocks noChangeAspect="1"/>
          </p:cNvPicPr>
          <p:nvPr/>
        </p:nvPicPr>
        <p:blipFill>
          <a:blip r:embed="rId4"/>
          <a:stretch>
            <a:fillRect/>
          </a:stretch>
        </p:blipFill>
        <p:spPr>
          <a:xfrm>
            <a:off x="5437947" y="3758473"/>
            <a:ext cx="3672697" cy="2520177"/>
          </a:xfrm>
          <a:prstGeom prst="rect">
            <a:avLst/>
          </a:prstGeom>
        </p:spPr>
      </p:pic>
      <p:sp>
        <p:nvSpPr>
          <p:cNvPr id="23" name="TextBox 22">
            <a:extLst>
              <a:ext uri="{FF2B5EF4-FFF2-40B4-BE49-F238E27FC236}">
                <a16:creationId xmlns:a16="http://schemas.microsoft.com/office/drawing/2014/main" id="{D4D5F4E6-33CA-E178-71EA-D0BF6E7A16C4}"/>
              </a:ext>
            </a:extLst>
          </p:cNvPr>
          <p:cNvSpPr txBox="1"/>
          <p:nvPr/>
        </p:nvSpPr>
        <p:spPr>
          <a:xfrm>
            <a:off x="3558470" y="2311680"/>
            <a:ext cx="1936684" cy="1200329"/>
          </a:xfrm>
          <a:prstGeom prst="rect">
            <a:avLst/>
          </a:prstGeom>
          <a:noFill/>
        </p:spPr>
        <p:txBody>
          <a:bodyPr wrap="none" rtlCol="0">
            <a:spAutoFit/>
          </a:bodyPr>
          <a:lstStyle/>
          <a:p>
            <a:pPr algn="ctr"/>
            <a:r>
              <a:rPr lang="en-US" b="1" dirty="0">
                <a:solidFill>
                  <a:srgbClr val="FF0000"/>
                </a:solidFill>
              </a:rPr>
              <a:t>Beam test </a:t>
            </a:r>
          </a:p>
          <a:p>
            <a:pPr algn="ctr"/>
            <a:r>
              <a:rPr lang="en-US" b="1" dirty="0">
                <a:solidFill>
                  <a:srgbClr val="FF0000"/>
                </a:solidFill>
              </a:rPr>
              <a:t>with polarized</a:t>
            </a:r>
          </a:p>
          <a:p>
            <a:pPr algn="ctr"/>
            <a:r>
              <a:rPr lang="en-US" b="1" dirty="0">
                <a:solidFill>
                  <a:srgbClr val="FF0000"/>
                </a:solidFill>
              </a:rPr>
              <a:t>target anticipated </a:t>
            </a:r>
          </a:p>
          <a:p>
            <a:pPr algn="ctr"/>
            <a:r>
              <a:rPr lang="en-US" b="1" dirty="0">
                <a:solidFill>
                  <a:srgbClr val="FF0000"/>
                </a:solidFill>
              </a:rPr>
              <a:t>in 2026.</a:t>
            </a:r>
          </a:p>
        </p:txBody>
      </p:sp>
      <p:sp>
        <p:nvSpPr>
          <p:cNvPr id="25" name="TextBox 24">
            <a:extLst>
              <a:ext uri="{FF2B5EF4-FFF2-40B4-BE49-F238E27FC236}">
                <a16:creationId xmlns:a16="http://schemas.microsoft.com/office/drawing/2014/main" id="{CBDBA74D-EB4D-A4ED-116D-B75C280A1980}"/>
              </a:ext>
            </a:extLst>
          </p:cNvPr>
          <p:cNvSpPr txBox="1"/>
          <p:nvPr/>
        </p:nvSpPr>
        <p:spPr>
          <a:xfrm>
            <a:off x="3532006" y="1982912"/>
            <a:ext cx="1959575" cy="369332"/>
          </a:xfrm>
          <a:prstGeom prst="rect">
            <a:avLst/>
          </a:prstGeom>
          <a:noFill/>
        </p:spPr>
        <p:txBody>
          <a:bodyPr wrap="none" rtlCol="0">
            <a:spAutoFit/>
          </a:bodyPr>
          <a:lstStyle/>
          <a:p>
            <a:r>
              <a:rPr lang="en-US" b="1" dirty="0"/>
              <a:t>Dr. Pushpa Pandey</a:t>
            </a:r>
          </a:p>
        </p:txBody>
      </p:sp>
      <p:pic>
        <p:nvPicPr>
          <p:cNvPr id="3" name="Picture 2">
            <a:extLst>
              <a:ext uri="{FF2B5EF4-FFF2-40B4-BE49-F238E27FC236}">
                <a16:creationId xmlns:a16="http://schemas.microsoft.com/office/drawing/2014/main" id="{885FFFE1-B64E-DC24-5692-45C2A29AAFAF}"/>
              </a:ext>
            </a:extLst>
          </p:cNvPr>
          <p:cNvPicPr>
            <a:picLocks noChangeAspect="1"/>
          </p:cNvPicPr>
          <p:nvPr/>
        </p:nvPicPr>
        <p:blipFill>
          <a:blip r:embed="rId5"/>
          <a:stretch>
            <a:fillRect/>
          </a:stretch>
        </p:blipFill>
        <p:spPr>
          <a:xfrm>
            <a:off x="0" y="3400762"/>
            <a:ext cx="3784563" cy="2838422"/>
          </a:xfrm>
          <a:prstGeom prst="rect">
            <a:avLst/>
          </a:prstGeom>
        </p:spPr>
      </p:pic>
      <p:pic>
        <p:nvPicPr>
          <p:cNvPr id="5" name="Picture 4">
            <a:extLst>
              <a:ext uri="{FF2B5EF4-FFF2-40B4-BE49-F238E27FC236}">
                <a16:creationId xmlns:a16="http://schemas.microsoft.com/office/drawing/2014/main" id="{A7A0400B-1990-F77D-7B5A-21261BF61AEC}"/>
              </a:ext>
            </a:extLst>
          </p:cNvPr>
          <p:cNvPicPr>
            <a:picLocks noChangeAspect="1"/>
          </p:cNvPicPr>
          <p:nvPr/>
        </p:nvPicPr>
        <p:blipFill>
          <a:blip r:embed="rId6"/>
          <a:stretch>
            <a:fillRect/>
          </a:stretch>
        </p:blipFill>
        <p:spPr>
          <a:xfrm>
            <a:off x="3808589" y="3450646"/>
            <a:ext cx="1610565" cy="2349612"/>
          </a:xfrm>
          <a:prstGeom prst="rect">
            <a:avLst/>
          </a:prstGeom>
        </p:spPr>
      </p:pic>
      <p:sp>
        <p:nvSpPr>
          <p:cNvPr id="6" name="TextBox 5">
            <a:extLst>
              <a:ext uri="{FF2B5EF4-FFF2-40B4-BE49-F238E27FC236}">
                <a16:creationId xmlns:a16="http://schemas.microsoft.com/office/drawing/2014/main" id="{97594591-FC2F-E54D-B8C2-36C810EB8961}"/>
              </a:ext>
            </a:extLst>
          </p:cNvPr>
          <p:cNvSpPr txBox="1"/>
          <p:nvPr/>
        </p:nvSpPr>
        <p:spPr>
          <a:xfrm>
            <a:off x="3751840" y="5749002"/>
            <a:ext cx="2047292" cy="646331"/>
          </a:xfrm>
          <a:prstGeom prst="rect">
            <a:avLst/>
          </a:prstGeom>
          <a:noFill/>
        </p:spPr>
        <p:txBody>
          <a:bodyPr wrap="none" rtlCol="0">
            <a:spAutoFit/>
          </a:bodyPr>
          <a:lstStyle/>
          <a:p>
            <a:r>
              <a:rPr lang="en-US" b="1" dirty="0">
                <a:solidFill>
                  <a:srgbClr val="FF0000"/>
                </a:solidFill>
              </a:rPr>
              <a:t>Our target is photo </a:t>
            </a:r>
          </a:p>
          <a:p>
            <a:r>
              <a:rPr lang="en-US" b="1" dirty="0">
                <a:solidFill>
                  <a:srgbClr val="FF0000"/>
                </a:solidFill>
              </a:rPr>
              <a:t>on </a:t>
            </a:r>
            <a:r>
              <a:rPr lang="en-US" b="1" dirty="0" err="1">
                <a:solidFill>
                  <a:srgbClr val="FF0000"/>
                </a:solidFill>
              </a:rPr>
              <a:t>JLab</a:t>
            </a:r>
            <a:r>
              <a:rPr lang="en-US" b="1" dirty="0">
                <a:solidFill>
                  <a:srgbClr val="FF0000"/>
                </a:solidFill>
              </a:rPr>
              <a:t> Facebook!</a:t>
            </a:r>
          </a:p>
        </p:txBody>
      </p:sp>
      <p:pic>
        <p:nvPicPr>
          <p:cNvPr id="7" name="Picture 6">
            <a:extLst>
              <a:ext uri="{FF2B5EF4-FFF2-40B4-BE49-F238E27FC236}">
                <a16:creationId xmlns:a16="http://schemas.microsoft.com/office/drawing/2014/main" id="{ED753BD6-879C-C65E-6B9E-C2201CE283DB}"/>
              </a:ext>
            </a:extLst>
          </p:cNvPr>
          <p:cNvPicPr>
            <a:picLocks noChangeAspect="1"/>
          </p:cNvPicPr>
          <p:nvPr/>
        </p:nvPicPr>
        <p:blipFill>
          <a:blip r:embed="rId7"/>
          <a:stretch>
            <a:fillRect/>
          </a:stretch>
        </p:blipFill>
        <p:spPr>
          <a:xfrm>
            <a:off x="3876037" y="730060"/>
            <a:ext cx="1270000" cy="1270000"/>
          </a:xfrm>
          <a:prstGeom prst="rect">
            <a:avLst/>
          </a:prstGeom>
        </p:spPr>
      </p:pic>
      <p:sp>
        <p:nvSpPr>
          <p:cNvPr id="8" name="Date Placeholder 7">
            <a:extLst>
              <a:ext uri="{FF2B5EF4-FFF2-40B4-BE49-F238E27FC236}">
                <a16:creationId xmlns:a16="http://schemas.microsoft.com/office/drawing/2014/main" id="{C35E43A1-AE3E-C4C7-8A9A-DC19290DBCC1}"/>
              </a:ext>
            </a:extLst>
          </p:cNvPr>
          <p:cNvSpPr>
            <a:spLocks noGrp="1"/>
          </p:cNvSpPr>
          <p:nvPr>
            <p:ph type="dt" sz="half" idx="10"/>
          </p:nvPr>
        </p:nvSpPr>
        <p:spPr/>
        <p:txBody>
          <a:bodyPr/>
          <a:lstStyle/>
          <a:p>
            <a:r>
              <a:rPr lang="en-US"/>
              <a:t>Richard Milner</a:t>
            </a:r>
          </a:p>
        </p:txBody>
      </p:sp>
      <p:sp>
        <p:nvSpPr>
          <p:cNvPr id="10" name="Footer Placeholder 9">
            <a:extLst>
              <a:ext uri="{FF2B5EF4-FFF2-40B4-BE49-F238E27FC236}">
                <a16:creationId xmlns:a16="http://schemas.microsoft.com/office/drawing/2014/main" id="{1DC5D920-F439-20C4-7F9B-10137B2004F2}"/>
              </a:ext>
            </a:extLst>
          </p:cNvPr>
          <p:cNvSpPr>
            <a:spLocks noGrp="1"/>
          </p:cNvSpPr>
          <p:nvPr>
            <p:ph type="ftr" sz="quarter" idx="11"/>
          </p:nvPr>
        </p:nvSpPr>
        <p:spPr/>
        <p:txBody>
          <a:bodyPr/>
          <a:lstStyle/>
          <a:p>
            <a:r>
              <a:rPr lang="en-US" dirty="0"/>
              <a:t>NUPAX Open House                                                       April 3, 2024</a:t>
            </a:r>
          </a:p>
        </p:txBody>
      </p:sp>
    </p:spTree>
    <p:extLst>
      <p:ext uri="{BB962C8B-B14F-4D97-AF65-F5344CB8AC3E}">
        <p14:creationId xmlns:p14="http://schemas.microsoft.com/office/powerpoint/2010/main" val="779653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265E-EB91-7212-9043-FB93731B2D52}"/>
              </a:ext>
            </a:extLst>
          </p:cNvPr>
          <p:cNvSpPr>
            <a:spLocks noGrp="1"/>
          </p:cNvSpPr>
          <p:nvPr>
            <p:ph type="title"/>
          </p:nvPr>
        </p:nvSpPr>
        <p:spPr>
          <a:xfrm>
            <a:off x="457200" y="38335"/>
            <a:ext cx="8229600" cy="1143000"/>
          </a:xfrm>
        </p:spPr>
        <p:txBody>
          <a:bodyPr/>
          <a:lstStyle/>
          <a:p>
            <a:r>
              <a:rPr lang="en-US" b="1" dirty="0">
                <a:solidFill>
                  <a:srgbClr val="0000FF"/>
                </a:solidFill>
              </a:rPr>
              <a:t>Seeking Two New Students</a:t>
            </a:r>
          </a:p>
        </p:txBody>
      </p:sp>
      <p:sp>
        <p:nvSpPr>
          <p:cNvPr id="3" name="Content Placeholder 2">
            <a:extLst>
              <a:ext uri="{FF2B5EF4-FFF2-40B4-BE49-F238E27FC236}">
                <a16:creationId xmlns:a16="http://schemas.microsoft.com/office/drawing/2014/main" id="{B76CD00A-AC16-0E55-4F5E-E799D404787D}"/>
              </a:ext>
            </a:extLst>
          </p:cNvPr>
          <p:cNvSpPr>
            <a:spLocks noGrp="1"/>
          </p:cNvSpPr>
          <p:nvPr>
            <p:ph idx="1"/>
          </p:nvPr>
        </p:nvSpPr>
        <p:spPr>
          <a:xfrm>
            <a:off x="457200" y="1274946"/>
            <a:ext cx="8521337" cy="3794748"/>
          </a:xfrm>
        </p:spPr>
        <p:txBody>
          <a:bodyPr>
            <a:normAutofit/>
          </a:bodyPr>
          <a:lstStyle/>
          <a:p>
            <a:pPr marL="0" indent="0">
              <a:buNone/>
            </a:pPr>
            <a:r>
              <a:rPr lang="en-US" dirty="0"/>
              <a:t>To work on</a:t>
            </a:r>
          </a:p>
          <a:p>
            <a:r>
              <a:rPr lang="en-US" dirty="0"/>
              <a:t> the design, construction and commissioning of the polarized </a:t>
            </a:r>
            <a:r>
              <a:rPr lang="en-US" baseline="30000" dirty="0"/>
              <a:t>3</a:t>
            </a:r>
            <a:r>
              <a:rPr lang="en-US" dirty="0"/>
              <a:t>He ion source at RHIC/EIC at BNL, NY</a:t>
            </a:r>
          </a:p>
          <a:p>
            <a:r>
              <a:rPr lang="en-US" dirty="0"/>
              <a:t>the data taking and analysis of deeply virtual exclusive processes using CLAS12 at Jefferson Lab, Newport News, VA</a:t>
            </a:r>
          </a:p>
        </p:txBody>
      </p:sp>
      <p:sp>
        <p:nvSpPr>
          <p:cNvPr id="6" name="Slide Number Placeholder 5">
            <a:extLst>
              <a:ext uri="{FF2B5EF4-FFF2-40B4-BE49-F238E27FC236}">
                <a16:creationId xmlns:a16="http://schemas.microsoft.com/office/drawing/2014/main" id="{155FEDB2-D5B5-C69A-4263-A257F513B660}"/>
              </a:ext>
            </a:extLst>
          </p:cNvPr>
          <p:cNvSpPr>
            <a:spLocks noGrp="1"/>
          </p:cNvSpPr>
          <p:nvPr>
            <p:ph type="sldNum" sz="quarter" idx="12"/>
          </p:nvPr>
        </p:nvSpPr>
        <p:spPr/>
        <p:txBody>
          <a:bodyPr/>
          <a:lstStyle/>
          <a:p>
            <a:fld id="{FDA3E407-F7AA-A649-984B-AA314E3C1F14}" type="slidenum">
              <a:rPr lang="en-US" smtClean="0"/>
              <a:t>21</a:t>
            </a:fld>
            <a:endParaRPr lang="en-US"/>
          </a:p>
        </p:txBody>
      </p:sp>
      <p:sp>
        <p:nvSpPr>
          <p:cNvPr id="7" name="TextBox 6">
            <a:extLst>
              <a:ext uri="{FF2B5EF4-FFF2-40B4-BE49-F238E27FC236}">
                <a16:creationId xmlns:a16="http://schemas.microsoft.com/office/drawing/2014/main" id="{D6A55C5C-7157-9623-AA51-1ED447931A65}"/>
              </a:ext>
            </a:extLst>
          </p:cNvPr>
          <p:cNvSpPr txBox="1"/>
          <p:nvPr/>
        </p:nvSpPr>
        <p:spPr>
          <a:xfrm>
            <a:off x="1022277" y="5116431"/>
            <a:ext cx="6832896" cy="461665"/>
          </a:xfrm>
          <a:prstGeom prst="rect">
            <a:avLst/>
          </a:prstGeom>
          <a:noFill/>
        </p:spPr>
        <p:txBody>
          <a:bodyPr wrap="none" rtlCol="0">
            <a:spAutoFit/>
          </a:bodyPr>
          <a:lstStyle/>
          <a:p>
            <a:r>
              <a:rPr lang="en-US" sz="2400" b="1" dirty="0"/>
              <a:t>Contact info:  Email: </a:t>
            </a:r>
            <a:r>
              <a:rPr lang="en-US" sz="2400" b="1" dirty="0">
                <a:hlinkClick r:id="rId2"/>
              </a:rPr>
              <a:t>milner@mit.edu</a:t>
            </a:r>
            <a:r>
              <a:rPr lang="en-US" sz="2400" b="1" dirty="0"/>
              <a:t>   Office 26-411</a:t>
            </a:r>
          </a:p>
        </p:txBody>
      </p:sp>
      <p:sp>
        <p:nvSpPr>
          <p:cNvPr id="8" name="Date Placeholder 7">
            <a:extLst>
              <a:ext uri="{FF2B5EF4-FFF2-40B4-BE49-F238E27FC236}">
                <a16:creationId xmlns:a16="http://schemas.microsoft.com/office/drawing/2014/main" id="{240C4ED9-982C-F23D-E751-593D9C7DEC22}"/>
              </a:ext>
            </a:extLst>
          </p:cNvPr>
          <p:cNvSpPr>
            <a:spLocks noGrp="1"/>
          </p:cNvSpPr>
          <p:nvPr>
            <p:ph type="dt" sz="half" idx="10"/>
          </p:nvPr>
        </p:nvSpPr>
        <p:spPr/>
        <p:txBody>
          <a:bodyPr/>
          <a:lstStyle/>
          <a:p>
            <a:r>
              <a:rPr lang="en-US"/>
              <a:t>Richard Milner</a:t>
            </a:r>
          </a:p>
        </p:txBody>
      </p:sp>
      <p:sp>
        <p:nvSpPr>
          <p:cNvPr id="9" name="Footer Placeholder 8">
            <a:extLst>
              <a:ext uri="{FF2B5EF4-FFF2-40B4-BE49-F238E27FC236}">
                <a16:creationId xmlns:a16="http://schemas.microsoft.com/office/drawing/2014/main" id="{F0B2E3CC-8D20-CD85-F4FA-F35CF98D53DA}"/>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1091740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A8B1-252F-2C07-0C5F-644B9086E102}"/>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CABC03C6-5D1E-F55C-AFD5-A225E5CC8CCA}"/>
              </a:ext>
            </a:extLst>
          </p:cNvPr>
          <p:cNvPicPr>
            <a:picLocks noChangeAspect="1"/>
          </p:cNvPicPr>
          <p:nvPr/>
        </p:nvPicPr>
        <p:blipFill>
          <a:blip r:embed="rId2"/>
          <a:stretch>
            <a:fillRect/>
          </a:stretch>
        </p:blipFill>
        <p:spPr>
          <a:xfrm>
            <a:off x="-11506" y="1363915"/>
            <a:ext cx="3015218" cy="3902048"/>
          </a:xfrm>
          <a:prstGeom prst="rect">
            <a:avLst/>
          </a:prstGeom>
        </p:spPr>
      </p:pic>
      <p:pic>
        <p:nvPicPr>
          <p:cNvPr id="7" name="Picture 6">
            <a:extLst>
              <a:ext uri="{FF2B5EF4-FFF2-40B4-BE49-F238E27FC236}">
                <a16:creationId xmlns:a16="http://schemas.microsoft.com/office/drawing/2014/main" id="{87295DEF-B700-1A8A-5A4B-5071E6B6CDF1}"/>
              </a:ext>
            </a:extLst>
          </p:cNvPr>
          <p:cNvPicPr>
            <a:picLocks noChangeAspect="1"/>
          </p:cNvPicPr>
          <p:nvPr/>
        </p:nvPicPr>
        <p:blipFill>
          <a:blip r:embed="rId3"/>
          <a:stretch>
            <a:fillRect/>
          </a:stretch>
        </p:blipFill>
        <p:spPr>
          <a:xfrm>
            <a:off x="3050473" y="1363917"/>
            <a:ext cx="3015218" cy="3902047"/>
          </a:xfrm>
          <a:prstGeom prst="rect">
            <a:avLst/>
          </a:prstGeom>
        </p:spPr>
      </p:pic>
      <p:pic>
        <p:nvPicPr>
          <p:cNvPr id="9" name="Picture 8">
            <a:extLst>
              <a:ext uri="{FF2B5EF4-FFF2-40B4-BE49-F238E27FC236}">
                <a16:creationId xmlns:a16="http://schemas.microsoft.com/office/drawing/2014/main" id="{1075A56B-29E2-D9AC-128C-F23A149B1CD7}"/>
              </a:ext>
            </a:extLst>
          </p:cNvPr>
          <p:cNvPicPr>
            <a:picLocks noChangeAspect="1"/>
          </p:cNvPicPr>
          <p:nvPr/>
        </p:nvPicPr>
        <p:blipFill>
          <a:blip r:embed="rId4"/>
          <a:stretch>
            <a:fillRect/>
          </a:stretch>
        </p:blipFill>
        <p:spPr>
          <a:xfrm>
            <a:off x="6140287" y="1363918"/>
            <a:ext cx="3015218" cy="3902047"/>
          </a:xfrm>
          <a:prstGeom prst="rect">
            <a:avLst/>
          </a:prstGeom>
        </p:spPr>
      </p:pic>
      <p:sp>
        <p:nvSpPr>
          <p:cNvPr id="4" name="TextBox 3">
            <a:extLst>
              <a:ext uri="{FF2B5EF4-FFF2-40B4-BE49-F238E27FC236}">
                <a16:creationId xmlns:a16="http://schemas.microsoft.com/office/drawing/2014/main" id="{CC654E89-B69A-6F72-3D98-768FB3252A49}"/>
              </a:ext>
            </a:extLst>
          </p:cNvPr>
          <p:cNvSpPr txBox="1"/>
          <p:nvPr/>
        </p:nvSpPr>
        <p:spPr>
          <a:xfrm>
            <a:off x="383184" y="574766"/>
            <a:ext cx="8359596" cy="523220"/>
          </a:xfrm>
          <a:prstGeom prst="rect">
            <a:avLst/>
          </a:prstGeom>
          <a:noFill/>
        </p:spPr>
        <p:txBody>
          <a:bodyPr wrap="none" rtlCol="0">
            <a:spAutoFit/>
          </a:bodyPr>
          <a:lstStyle/>
          <a:p>
            <a:r>
              <a:rPr lang="en-US" sz="2800" b="1" dirty="0"/>
              <a:t>Quark and Gluon Dynamics Dominate Proton Structure</a:t>
            </a:r>
          </a:p>
        </p:txBody>
      </p:sp>
      <p:sp>
        <p:nvSpPr>
          <p:cNvPr id="6" name="TextBox 5">
            <a:extLst>
              <a:ext uri="{FF2B5EF4-FFF2-40B4-BE49-F238E27FC236}">
                <a16:creationId xmlns:a16="http://schemas.microsoft.com/office/drawing/2014/main" id="{F18670B9-45CD-33B0-C9D5-0692EFCE3E27}"/>
              </a:ext>
            </a:extLst>
          </p:cNvPr>
          <p:cNvSpPr txBox="1"/>
          <p:nvPr/>
        </p:nvSpPr>
        <p:spPr>
          <a:xfrm>
            <a:off x="740227" y="5603964"/>
            <a:ext cx="1241045" cy="369332"/>
          </a:xfrm>
          <a:prstGeom prst="rect">
            <a:avLst/>
          </a:prstGeom>
          <a:noFill/>
        </p:spPr>
        <p:txBody>
          <a:bodyPr wrap="none" rtlCol="0">
            <a:spAutoFit/>
          </a:bodyPr>
          <a:lstStyle/>
          <a:p>
            <a:r>
              <a:rPr lang="en-US" b="1" dirty="0"/>
              <a:t>High x ~0.3</a:t>
            </a:r>
          </a:p>
        </p:txBody>
      </p:sp>
      <p:sp>
        <p:nvSpPr>
          <p:cNvPr id="8" name="TextBox 7">
            <a:extLst>
              <a:ext uri="{FF2B5EF4-FFF2-40B4-BE49-F238E27FC236}">
                <a16:creationId xmlns:a16="http://schemas.microsoft.com/office/drawing/2014/main" id="{A44439AD-FCE3-E1B4-2652-CFDED80806F7}"/>
              </a:ext>
            </a:extLst>
          </p:cNvPr>
          <p:cNvSpPr txBox="1"/>
          <p:nvPr/>
        </p:nvSpPr>
        <p:spPr>
          <a:xfrm>
            <a:off x="3735976" y="5590901"/>
            <a:ext cx="1794081" cy="369332"/>
          </a:xfrm>
          <a:prstGeom prst="rect">
            <a:avLst/>
          </a:prstGeom>
          <a:noFill/>
        </p:spPr>
        <p:txBody>
          <a:bodyPr wrap="none" rtlCol="0">
            <a:spAutoFit/>
          </a:bodyPr>
          <a:lstStyle/>
          <a:p>
            <a:r>
              <a:rPr lang="en-US" b="1" dirty="0"/>
              <a:t>Medium x ~ 10</a:t>
            </a:r>
            <a:r>
              <a:rPr lang="en-US" b="1" baseline="30000" dirty="0"/>
              <a:t>-2</a:t>
            </a:r>
          </a:p>
        </p:txBody>
      </p:sp>
      <p:sp>
        <p:nvSpPr>
          <p:cNvPr id="10" name="TextBox 9">
            <a:extLst>
              <a:ext uri="{FF2B5EF4-FFF2-40B4-BE49-F238E27FC236}">
                <a16:creationId xmlns:a16="http://schemas.microsoft.com/office/drawing/2014/main" id="{13BAB1C8-D438-C717-4517-9815F877C6C0}"/>
              </a:ext>
            </a:extLst>
          </p:cNvPr>
          <p:cNvSpPr txBox="1"/>
          <p:nvPr/>
        </p:nvSpPr>
        <p:spPr>
          <a:xfrm>
            <a:off x="7001687" y="5582190"/>
            <a:ext cx="1315938" cy="369332"/>
          </a:xfrm>
          <a:prstGeom prst="rect">
            <a:avLst/>
          </a:prstGeom>
          <a:noFill/>
        </p:spPr>
        <p:txBody>
          <a:bodyPr wrap="none" rtlCol="0">
            <a:spAutoFit/>
          </a:bodyPr>
          <a:lstStyle/>
          <a:p>
            <a:r>
              <a:rPr lang="en-US" b="1" dirty="0"/>
              <a:t>Low x  ~10</a:t>
            </a:r>
            <a:r>
              <a:rPr lang="en-US" b="1" baseline="30000" dirty="0"/>
              <a:t>-4</a:t>
            </a:r>
          </a:p>
        </p:txBody>
      </p:sp>
    </p:spTree>
    <p:extLst>
      <p:ext uri="{BB962C8B-B14F-4D97-AF65-F5344CB8AC3E}">
        <p14:creationId xmlns:p14="http://schemas.microsoft.com/office/powerpoint/2010/main" val="1729259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A8B1-252F-2C07-0C5F-644B9086E102}"/>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CABC03C6-5D1E-F55C-AFD5-A225E5CC8CCA}"/>
              </a:ext>
            </a:extLst>
          </p:cNvPr>
          <p:cNvPicPr>
            <a:picLocks noChangeAspect="1"/>
          </p:cNvPicPr>
          <p:nvPr/>
        </p:nvPicPr>
        <p:blipFill>
          <a:blip r:embed="rId2"/>
          <a:stretch>
            <a:fillRect/>
          </a:stretch>
        </p:blipFill>
        <p:spPr>
          <a:xfrm>
            <a:off x="-11506" y="1363915"/>
            <a:ext cx="3015218" cy="3902048"/>
          </a:xfrm>
          <a:prstGeom prst="rect">
            <a:avLst/>
          </a:prstGeom>
        </p:spPr>
      </p:pic>
      <p:pic>
        <p:nvPicPr>
          <p:cNvPr id="7" name="Picture 6">
            <a:extLst>
              <a:ext uri="{FF2B5EF4-FFF2-40B4-BE49-F238E27FC236}">
                <a16:creationId xmlns:a16="http://schemas.microsoft.com/office/drawing/2014/main" id="{87295DEF-B700-1A8A-5A4B-5071E6B6CDF1}"/>
              </a:ext>
            </a:extLst>
          </p:cNvPr>
          <p:cNvPicPr>
            <a:picLocks noChangeAspect="1"/>
          </p:cNvPicPr>
          <p:nvPr/>
        </p:nvPicPr>
        <p:blipFill>
          <a:blip r:embed="rId3"/>
          <a:stretch>
            <a:fillRect/>
          </a:stretch>
        </p:blipFill>
        <p:spPr>
          <a:xfrm>
            <a:off x="3050473" y="1363917"/>
            <a:ext cx="3015218" cy="3902047"/>
          </a:xfrm>
          <a:prstGeom prst="rect">
            <a:avLst/>
          </a:prstGeom>
        </p:spPr>
      </p:pic>
      <p:pic>
        <p:nvPicPr>
          <p:cNvPr id="9" name="Picture 8">
            <a:extLst>
              <a:ext uri="{FF2B5EF4-FFF2-40B4-BE49-F238E27FC236}">
                <a16:creationId xmlns:a16="http://schemas.microsoft.com/office/drawing/2014/main" id="{1075A56B-29E2-D9AC-128C-F23A149B1CD7}"/>
              </a:ext>
            </a:extLst>
          </p:cNvPr>
          <p:cNvPicPr>
            <a:picLocks noChangeAspect="1"/>
          </p:cNvPicPr>
          <p:nvPr/>
        </p:nvPicPr>
        <p:blipFill>
          <a:blip r:embed="rId4"/>
          <a:stretch>
            <a:fillRect/>
          </a:stretch>
        </p:blipFill>
        <p:spPr>
          <a:xfrm>
            <a:off x="6140287" y="1363918"/>
            <a:ext cx="3015218" cy="3902047"/>
          </a:xfrm>
          <a:prstGeom prst="rect">
            <a:avLst/>
          </a:prstGeom>
        </p:spPr>
      </p:pic>
      <p:sp>
        <p:nvSpPr>
          <p:cNvPr id="4" name="TextBox 3">
            <a:extLst>
              <a:ext uri="{FF2B5EF4-FFF2-40B4-BE49-F238E27FC236}">
                <a16:creationId xmlns:a16="http://schemas.microsoft.com/office/drawing/2014/main" id="{CC654E89-B69A-6F72-3D98-768FB3252A49}"/>
              </a:ext>
            </a:extLst>
          </p:cNvPr>
          <p:cNvSpPr txBox="1"/>
          <p:nvPr/>
        </p:nvSpPr>
        <p:spPr>
          <a:xfrm>
            <a:off x="383184" y="574766"/>
            <a:ext cx="8359596" cy="523220"/>
          </a:xfrm>
          <a:prstGeom prst="rect">
            <a:avLst/>
          </a:prstGeom>
          <a:noFill/>
        </p:spPr>
        <p:txBody>
          <a:bodyPr wrap="none" rtlCol="0">
            <a:spAutoFit/>
          </a:bodyPr>
          <a:lstStyle/>
          <a:p>
            <a:r>
              <a:rPr lang="en-US" sz="2800" b="1" dirty="0"/>
              <a:t>Quark and Gluon Dynamics Dominate Proton Structure</a:t>
            </a:r>
          </a:p>
        </p:txBody>
      </p:sp>
      <p:sp>
        <p:nvSpPr>
          <p:cNvPr id="6" name="TextBox 5">
            <a:extLst>
              <a:ext uri="{FF2B5EF4-FFF2-40B4-BE49-F238E27FC236}">
                <a16:creationId xmlns:a16="http://schemas.microsoft.com/office/drawing/2014/main" id="{F18670B9-45CD-33B0-C9D5-0692EFCE3E27}"/>
              </a:ext>
            </a:extLst>
          </p:cNvPr>
          <p:cNvSpPr txBox="1"/>
          <p:nvPr/>
        </p:nvSpPr>
        <p:spPr>
          <a:xfrm>
            <a:off x="740227" y="5603964"/>
            <a:ext cx="1241045" cy="369332"/>
          </a:xfrm>
          <a:prstGeom prst="rect">
            <a:avLst/>
          </a:prstGeom>
          <a:noFill/>
        </p:spPr>
        <p:txBody>
          <a:bodyPr wrap="none" rtlCol="0">
            <a:spAutoFit/>
          </a:bodyPr>
          <a:lstStyle/>
          <a:p>
            <a:r>
              <a:rPr lang="en-US" b="1" dirty="0"/>
              <a:t>High x ~0.3</a:t>
            </a:r>
          </a:p>
        </p:txBody>
      </p:sp>
      <p:sp>
        <p:nvSpPr>
          <p:cNvPr id="8" name="TextBox 7">
            <a:extLst>
              <a:ext uri="{FF2B5EF4-FFF2-40B4-BE49-F238E27FC236}">
                <a16:creationId xmlns:a16="http://schemas.microsoft.com/office/drawing/2014/main" id="{A44439AD-FCE3-E1B4-2652-CFDED80806F7}"/>
              </a:ext>
            </a:extLst>
          </p:cNvPr>
          <p:cNvSpPr txBox="1"/>
          <p:nvPr/>
        </p:nvSpPr>
        <p:spPr>
          <a:xfrm>
            <a:off x="3735976" y="5590901"/>
            <a:ext cx="1794081" cy="369332"/>
          </a:xfrm>
          <a:prstGeom prst="rect">
            <a:avLst/>
          </a:prstGeom>
          <a:noFill/>
        </p:spPr>
        <p:txBody>
          <a:bodyPr wrap="none" rtlCol="0">
            <a:spAutoFit/>
          </a:bodyPr>
          <a:lstStyle/>
          <a:p>
            <a:r>
              <a:rPr lang="en-US" b="1" dirty="0"/>
              <a:t>Medium x ~ 10</a:t>
            </a:r>
            <a:r>
              <a:rPr lang="en-US" b="1" baseline="30000" dirty="0"/>
              <a:t>-2</a:t>
            </a:r>
          </a:p>
        </p:txBody>
      </p:sp>
      <p:sp>
        <p:nvSpPr>
          <p:cNvPr id="10" name="TextBox 9">
            <a:extLst>
              <a:ext uri="{FF2B5EF4-FFF2-40B4-BE49-F238E27FC236}">
                <a16:creationId xmlns:a16="http://schemas.microsoft.com/office/drawing/2014/main" id="{13BAB1C8-D438-C717-4517-9815F877C6C0}"/>
              </a:ext>
            </a:extLst>
          </p:cNvPr>
          <p:cNvSpPr txBox="1"/>
          <p:nvPr/>
        </p:nvSpPr>
        <p:spPr>
          <a:xfrm>
            <a:off x="7001687" y="5582190"/>
            <a:ext cx="1315938" cy="369332"/>
          </a:xfrm>
          <a:prstGeom prst="rect">
            <a:avLst/>
          </a:prstGeom>
          <a:noFill/>
        </p:spPr>
        <p:txBody>
          <a:bodyPr wrap="none" rtlCol="0">
            <a:spAutoFit/>
          </a:bodyPr>
          <a:lstStyle/>
          <a:p>
            <a:r>
              <a:rPr lang="en-US" b="1" dirty="0"/>
              <a:t>Low x  ~10</a:t>
            </a:r>
            <a:r>
              <a:rPr lang="en-US" b="1" baseline="30000" dirty="0"/>
              <a:t>-4</a:t>
            </a:r>
          </a:p>
        </p:txBody>
      </p:sp>
      <p:pic>
        <p:nvPicPr>
          <p:cNvPr id="11" name="Picture 10">
            <a:extLst>
              <a:ext uri="{FF2B5EF4-FFF2-40B4-BE49-F238E27FC236}">
                <a16:creationId xmlns:a16="http://schemas.microsoft.com/office/drawing/2014/main" id="{708966A5-50D5-8C42-828E-E92B81E3B96F}"/>
              </a:ext>
            </a:extLst>
          </p:cNvPr>
          <p:cNvPicPr>
            <a:picLocks noChangeAspect="1"/>
          </p:cNvPicPr>
          <p:nvPr/>
        </p:nvPicPr>
        <p:blipFill>
          <a:blip r:embed="rId5"/>
          <a:stretch>
            <a:fillRect/>
          </a:stretch>
        </p:blipFill>
        <p:spPr>
          <a:xfrm>
            <a:off x="2597150" y="1752600"/>
            <a:ext cx="3949700" cy="3352800"/>
          </a:xfrm>
          <a:prstGeom prst="rect">
            <a:avLst/>
          </a:prstGeom>
        </p:spPr>
      </p:pic>
      <p:sp>
        <p:nvSpPr>
          <p:cNvPr id="3" name="TextBox 2">
            <a:extLst>
              <a:ext uri="{FF2B5EF4-FFF2-40B4-BE49-F238E27FC236}">
                <a16:creationId xmlns:a16="http://schemas.microsoft.com/office/drawing/2014/main" id="{E9D332D7-2BAA-01B3-13B9-C927D8DB787A}"/>
              </a:ext>
            </a:extLst>
          </p:cNvPr>
          <p:cNvSpPr txBox="1"/>
          <p:nvPr/>
        </p:nvSpPr>
        <p:spPr>
          <a:xfrm>
            <a:off x="3003712" y="1674219"/>
            <a:ext cx="1683474" cy="369332"/>
          </a:xfrm>
          <a:prstGeom prst="rect">
            <a:avLst/>
          </a:prstGeom>
          <a:noFill/>
        </p:spPr>
        <p:txBody>
          <a:bodyPr wrap="none" rtlCol="0">
            <a:spAutoFit/>
          </a:bodyPr>
          <a:lstStyle/>
          <a:p>
            <a:r>
              <a:rPr lang="en-US" b="1" dirty="0"/>
              <a:t>PBS Space Time</a:t>
            </a:r>
          </a:p>
        </p:txBody>
      </p:sp>
    </p:spTree>
    <p:extLst>
      <p:ext uri="{BB962C8B-B14F-4D97-AF65-F5344CB8AC3E}">
        <p14:creationId xmlns:p14="http://schemas.microsoft.com/office/powerpoint/2010/main" val="96780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FE34999-5CFB-9149-AFEC-354306D3A3BA}"/>
              </a:ext>
            </a:extLst>
          </p:cNvPr>
          <p:cNvPicPr>
            <a:picLocks noGrp="1" noChangeAspect="1"/>
          </p:cNvPicPr>
          <p:nvPr>
            <p:ph idx="1"/>
          </p:nvPr>
        </p:nvPicPr>
        <p:blipFill>
          <a:blip r:embed="rId3">
            <a:alphaModFix amt="56000"/>
          </a:blip>
          <a:stretch>
            <a:fillRect/>
          </a:stretch>
        </p:blipFill>
        <p:spPr>
          <a:xfrm>
            <a:off x="-550620" y="6683"/>
            <a:ext cx="10304980" cy="6858000"/>
          </a:xfrm>
        </p:spPr>
      </p:pic>
      <p:sp>
        <p:nvSpPr>
          <p:cNvPr id="4" name="Slide Number Placeholder 3">
            <a:extLst>
              <a:ext uri="{FF2B5EF4-FFF2-40B4-BE49-F238E27FC236}">
                <a16:creationId xmlns:a16="http://schemas.microsoft.com/office/drawing/2014/main" id="{F07BC0ED-D06B-0B46-8730-53D32C681D6F}"/>
              </a:ext>
            </a:extLst>
          </p:cNvPr>
          <p:cNvSpPr>
            <a:spLocks noGrp="1"/>
          </p:cNvSpPr>
          <p:nvPr>
            <p:ph type="sldNum" sz="quarter" idx="12"/>
          </p:nvPr>
        </p:nvSpPr>
        <p:spPr/>
        <p:txBody>
          <a:bodyPr/>
          <a:lstStyle/>
          <a:p>
            <a:fld id="{AF2E4468-5398-3744-84A2-247E18F77D68}" type="slidenum">
              <a:rPr lang="en-US" smtClean="0"/>
              <a:t>5</a:t>
            </a:fld>
            <a:endParaRPr lang="en-US"/>
          </a:p>
        </p:txBody>
      </p:sp>
      <p:sp>
        <p:nvSpPr>
          <p:cNvPr id="7" name="Rectangle 6">
            <a:extLst>
              <a:ext uri="{FF2B5EF4-FFF2-40B4-BE49-F238E27FC236}">
                <a16:creationId xmlns:a16="http://schemas.microsoft.com/office/drawing/2014/main" id="{EF4B670D-9590-3241-9647-B2565C616AD5}"/>
              </a:ext>
            </a:extLst>
          </p:cNvPr>
          <p:cNvSpPr/>
          <p:nvPr/>
        </p:nvSpPr>
        <p:spPr>
          <a:xfrm>
            <a:off x="106445" y="717288"/>
            <a:ext cx="9171121" cy="1938992"/>
          </a:xfrm>
          <a:prstGeom prst="rect">
            <a:avLst/>
          </a:prstGeom>
        </p:spPr>
        <p:txBody>
          <a:bodyPr wrap="square">
            <a:spAutoFit/>
          </a:bodyPr>
          <a:lstStyle/>
          <a:p>
            <a:pPr algn="ctr"/>
            <a:r>
              <a:rPr lang="en-US" sz="4400" b="1" dirty="0">
                <a:solidFill>
                  <a:srgbClr val="0000FF"/>
                </a:solidFill>
              </a:rPr>
              <a:t>Charting the Inner Structure of the Proton </a:t>
            </a:r>
            <a:br>
              <a:rPr lang="en-US" sz="4400" b="1" dirty="0">
                <a:solidFill>
                  <a:srgbClr val="0000FF"/>
                </a:solidFill>
              </a:rPr>
            </a:br>
            <a:r>
              <a:rPr lang="en-US" sz="3200" b="1" dirty="0">
                <a:hlinkClick r:id="rId4"/>
              </a:rPr>
              <a:t>https://www.youtube.com/watch?v=G-9I0buDi4s</a:t>
            </a:r>
            <a:r>
              <a:rPr lang="en-US" sz="3200" b="1" dirty="0"/>
              <a:t> </a:t>
            </a:r>
            <a:endParaRPr lang="en-US" sz="3200" i="1" dirty="0"/>
          </a:p>
        </p:txBody>
      </p:sp>
      <p:sp>
        <p:nvSpPr>
          <p:cNvPr id="8" name="Rectangle 7">
            <a:extLst>
              <a:ext uri="{FF2B5EF4-FFF2-40B4-BE49-F238E27FC236}">
                <a16:creationId xmlns:a16="http://schemas.microsoft.com/office/drawing/2014/main" id="{E7FA3D77-EBD4-FA4B-B8B9-5D33CA971A54}"/>
              </a:ext>
            </a:extLst>
          </p:cNvPr>
          <p:cNvSpPr/>
          <p:nvPr/>
        </p:nvSpPr>
        <p:spPr>
          <a:xfrm>
            <a:off x="2964094" y="3491720"/>
            <a:ext cx="3724385" cy="1938992"/>
          </a:xfrm>
          <a:prstGeom prst="rect">
            <a:avLst/>
          </a:prstGeom>
        </p:spPr>
        <p:txBody>
          <a:bodyPr wrap="square">
            <a:spAutoFit/>
          </a:bodyPr>
          <a:lstStyle/>
          <a:p>
            <a:pPr algn="ctr"/>
            <a:r>
              <a:rPr lang="en-US" sz="2400" b="1" dirty="0"/>
              <a:t>Christopher </a:t>
            </a:r>
            <a:r>
              <a:rPr lang="en-US" sz="2400" b="1" dirty="0" err="1"/>
              <a:t>Boebel</a:t>
            </a:r>
            <a:endParaRPr lang="en-US" sz="2400" b="1" dirty="0"/>
          </a:p>
          <a:p>
            <a:pPr algn="ctr"/>
            <a:r>
              <a:rPr lang="en-US" sz="2400" b="1" dirty="0"/>
              <a:t>Rolf Ent</a:t>
            </a:r>
          </a:p>
          <a:p>
            <a:pPr algn="ctr"/>
            <a:r>
              <a:rPr lang="en-US" sz="2400" b="1" dirty="0"/>
              <a:t>James LaPlante</a:t>
            </a:r>
          </a:p>
          <a:p>
            <a:pPr algn="ctr"/>
            <a:r>
              <a:rPr lang="en-US" sz="2400" b="1" dirty="0"/>
              <a:t>Joseph McMaster</a:t>
            </a:r>
          </a:p>
          <a:p>
            <a:pPr algn="ctr"/>
            <a:r>
              <a:rPr lang="en-US" sz="2400" b="1" dirty="0"/>
              <a:t>Richard Milner</a:t>
            </a:r>
          </a:p>
        </p:txBody>
      </p:sp>
      <p:pic>
        <p:nvPicPr>
          <p:cNvPr id="9" name="Picture 8">
            <a:extLst>
              <a:ext uri="{FF2B5EF4-FFF2-40B4-BE49-F238E27FC236}">
                <a16:creationId xmlns:a16="http://schemas.microsoft.com/office/drawing/2014/main" id="{C89CFA28-3667-7445-B230-349B8C7F1379}"/>
              </a:ext>
            </a:extLst>
          </p:cNvPr>
          <p:cNvPicPr>
            <a:picLocks noChangeAspect="1"/>
          </p:cNvPicPr>
          <p:nvPr/>
        </p:nvPicPr>
        <p:blipFill>
          <a:blip r:embed="rId5"/>
          <a:stretch>
            <a:fillRect/>
          </a:stretch>
        </p:blipFill>
        <p:spPr>
          <a:xfrm>
            <a:off x="6390165" y="5676436"/>
            <a:ext cx="2619910" cy="766056"/>
          </a:xfrm>
          <a:prstGeom prst="rect">
            <a:avLst/>
          </a:prstGeom>
        </p:spPr>
      </p:pic>
      <p:pic>
        <p:nvPicPr>
          <p:cNvPr id="10" name="Picture 9">
            <a:extLst>
              <a:ext uri="{FF2B5EF4-FFF2-40B4-BE49-F238E27FC236}">
                <a16:creationId xmlns:a16="http://schemas.microsoft.com/office/drawing/2014/main" id="{BD3B72F2-3E7F-BC45-A135-244A7B334DF5}"/>
              </a:ext>
            </a:extLst>
          </p:cNvPr>
          <p:cNvPicPr>
            <a:picLocks noChangeAspect="1"/>
          </p:cNvPicPr>
          <p:nvPr/>
        </p:nvPicPr>
        <p:blipFill>
          <a:blip r:embed="rId6"/>
          <a:stretch>
            <a:fillRect/>
          </a:stretch>
        </p:blipFill>
        <p:spPr>
          <a:xfrm>
            <a:off x="3423456" y="5705652"/>
            <a:ext cx="2364838" cy="758106"/>
          </a:xfrm>
          <a:prstGeom prst="rect">
            <a:avLst/>
          </a:prstGeom>
        </p:spPr>
      </p:pic>
      <p:pic>
        <p:nvPicPr>
          <p:cNvPr id="11" name="Picture 10">
            <a:extLst>
              <a:ext uri="{FF2B5EF4-FFF2-40B4-BE49-F238E27FC236}">
                <a16:creationId xmlns:a16="http://schemas.microsoft.com/office/drawing/2014/main" id="{52DF6594-63DB-AF41-BD46-DB8AC2E49407}"/>
              </a:ext>
            </a:extLst>
          </p:cNvPr>
          <p:cNvPicPr>
            <a:picLocks noChangeAspect="1"/>
          </p:cNvPicPr>
          <p:nvPr/>
        </p:nvPicPr>
        <p:blipFill>
          <a:blip r:embed="rId7"/>
          <a:stretch>
            <a:fillRect/>
          </a:stretch>
        </p:blipFill>
        <p:spPr>
          <a:xfrm>
            <a:off x="414667" y="5760270"/>
            <a:ext cx="2242076" cy="564332"/>
          </a:xfrm>
          <a:prstGeom prst="rect">
            <a:avLst/>
          </a:prstGeom>
        </p:spPr>
      </p:pic>
      <p:sp>
        <p:nvSpPr>
          <p:cNvPr id="5" name="Date Placeholder 4">
            <a:extLst>
              <a:ext uri="{FF2B5EF4-FFF2-40B4-BE49-F238E27FC236}">
                <a16:creationId xmlns:a16="http://schemas.microsoft.com/office/drawing/2014/main" id="{704E34B5-84C6-3915-EE1A-123A5BFE873E}"/>
              </a:ext>
            </a:extLst>
          </p:cNvPr>
          <p:cNvSpPr>
            <a:spLocks noGrp="1"/>
          </p:cNvSpPr>
          <p:nvPr>
            <p:ph type="dt" sz="half" idx="10"/>
          </p:nvPr>
        </p:nvSpPr>
        <p:spPr/>
        <p:txBody>
          <a:bodyPr/>
          <a:lstStyle/>
          <a:p>
            <a:r>
              <a:rPr lang="en-US"/>
              <a:t>Richard Milner</a:t>
            </a:r>
          </a:p>
        </p:txBody>
      </p:sp>
      <p:sp>
        <p:nvSpPr>
          <p:cNvPr id="12" name="Footer Placeholder 11">
            <a:extLst>
              <a:ext uri="{FF2B5EF4-FFF2-40B4-BE49-F238E27FC236}">
                <a16:creationId xmlns:a16="http://schemas.microsoft.com/office/drawing/2014/main" id="{EEC6F16C-781A-0E37-9AF5-39B0F0B2049F}"/>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538220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1" y="221978"/>
            <a:ext cx="9103629" cy="1143000"/>
          </a:xfrm>
        </p:spPr>
        <p:txBody>
          <a:bodyPr>
            <a:normAutofit fontScale="90000"/>
          </a:bodyPr>
          <a:lstStyle/>
          <a:p>
            <a:r>
              <a:rPr lang="en-US" b="1" dirty="0">
                <a:solidFill>
                  <a:srgbClr val="0000FF"/>
                </a:solidFill>
              </a:rPr>
              <a:t>Proton Viewed in High Energy Electron Scattering: 1 Longitudinal Dimension</a:t>
            </a: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a:xfrm>
            <a:off x="2736273" y="1600200"/>
            <a:ext cx="2805545" cy="4525963"/>
          </a:xfrm>
        </p:spPr>
      </p:pic>
      <p:sp>
        <p:nvSpPr>
          <p:cNvPr id="11" name="Slide Number Placeholder 10"/>
          <p:cNvSpPr>
            <a:spLocks noGrp="1"/>
          </p:cNvSpPr>
          <p:nvPr>
            <p:ph type="sldNum" sz="quarter" idx="12"/>
          </p:nvPr>
        </p:nvSpPr>
        <p:spPr/>
        <p:txBody>
          <a:bodyPr/>
          <a:lstStyle/>
          <a:p>
            <a:fld id="{AF2E4468-5398-3744-84A2-247E18F77D68}" type="slidenum">
              <a:rPr lang="en-US" smtClean="0"/>
              <a:t>6</a:t>
            </a:fld>
            <a:endParaRPr lang="en-US"/>
          </a:p>
        </p:txBody>
      </p:sp>
      <p:sp>
        <p:nvSpPr>
          <p:cNvPr id="3" name="Date Placeholder 2">
            <a:extLst>
              <a:ext uri="{FF2B5EF4-FFF2-40B4-BE49-F238E27FC236}">
                <a16:creationId xmlns:a16="http://schemas.microsoft.com/office/drawing/2014/main" id="{007AC9BF-A22B-1886-1564-D5A9EA087152}"/>
              </a:ext>
            </a:extLst>
          </p:cNvPr>
          <p:cNvSpPr>
            <a:spLocks noGrp="1"/>
          </p:cNvSpPr>
          <p:nvPr>
            <p:ph type="dt" sz="half" idx="10"/>
          </p:nvPr>
        </p:nvSpPr>
        <p:spPr/>
        <p:txBody>
          <a:bodyPr/>
          <a:lstStyle/>
          <a:p>
            <a:r>
              <a:rPr lang="en-US"/>
              <a:t>Richard Milner</a:t>
            </a:r>
          </a:p>
        </p:txBody>
      </p:sp>
      <p:sp>
        <p:nvSpPr>
          <p:cNvPr id="5" name="Footer Placeholder 4">
            <a:extLst>
              <a:ext uri="{FF2B5EF4-FFF2-40B4-BE49-F238E27FC236}">
                <a16:creationId xmlns:a16="http://schemas.microsoft.com/office/drawing/2014/main" id="{FFD57E86-0B83-1DBB-5C16-C451510A8ED1}"/>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3795654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99" y="32192"/>
            <a:ext cx="8596901" cy="1568007"/>
          </a:xfrm>
        </p:spPr>
        <p:txBody>
          <a:bodyPr>
            <a:normAutofit fontScale="90000"/>
          </a:bodyPr>
          <a:lstStyle/>
          <a:p>
            <a:r>
              <a:rPr lang="en-US" b="1" dirty="0">
                <a:solidFill>
                  <a:srgbClr val="0000FF"/>
                </a:solidFill>
              </a:rPr>
              <a:t>Proton Tomography: 2 </a:t>
            </a:r>
            <a:r>
              <a:rPr lang="en-US" b="1" dirty="0">
                <a:solidFill>
                  <a:srgbClr val="FF0000"/>
                </a:solidFill>
              </a:rPr>
              <a:t>New</a:t>
            </a:r>
            <a:r>
              <a:rPr lang="en-US" b="1" dirty="0">
                <a:solidFill>
                  <a:srgbClr val="0000FF"/>
                </a:solidFill>
              </a:rPr>
              <a:t> Dimensions Transverse to Longitudinal Momentum</a:t>
            </a: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p:pic>
      <p:sp>
        <p:nvSpPr>
          <p:cNvPr id="3" name="TextBox 2"/>
          <p:cNvSpPr txBox="1"/>
          <p:nvPr/>
        </p:nvSpPr>
        <p:spPr>
          <a:xfrm>
            <a:off x="6188409" y="1831944"/>
            <a:ext cx="2967479" cy="923330"/>
          </a:xfrm>
          <a:prstGeom prst="rect">
            <a:avLst/>
          </a:prstGeom>
          <a:noFill/>
        </p:spPr>
        <p:txBody>
          <a:bodyPr wrap="none" rtlCol="0">
            <a:spAutoFit/>
          </a:bodyPr>
          <a:lstStyle/>
          <a:p>
            <a:r>
              <a:rPr lang="en-US" dirty="0"/>
              <a:t>Structure mapped in terms of</a:t>
            </a:r>
          </a:p>
          <a:p>
            <a:r>
              <a:rPr lang="en-US" b="1" dirty="0" err="1"/>
              <a:t>b</a:t>
            </a:r>
            <a:r>
              <a:rPr lang="en-US" baseline="-25000" dirty="0" err="1"/>
              <a:t>T</a:t>
            </a:r>
            <a:r>
              <a:rPr lang="en-US" dirty="0"/>
              <a:t> = transverse position</a:t>
            </a:r>
          </a:p>
          <a:p>
            <a:r>
              <a:rPr lang="en-US" b="1" dirty="0" err="1"/>
              <a:t>k</a:t>
            </a:r>
            <a:r>
              <a:rPr lang="en-US" baseline="-25000" dirty="0" err="1"/>
              <a:t>T</a:t>
            </a:r>
            <a:r>
              <a:rPr lang="en-US" dirty="0"/>
              <a:t> = transverse momentum</a:t>
            </a:r>
          </a:p>
        </p:txBody>
      </p:sp>
      <p:pic>
        <p:nvPicPr>
          <p:cNvPr id="5" name="Picture 4"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 y="2902612"/>
            <a:ext cx="2506817" cy="1877693"/>
          </a:xfrm>
          <a:prstGeom prst="rect">
            <a:avLst/>
          </a:prstGeom>
        </p:spPr>
      </p:pic>
      <p:sp>
        <p:nvSpPr>
          <p:cNvPr id="6" name="TextBox 5"/>
          <p:cNvSpPr txBox="1"/>
          <p:nvPr/>
        </p:nvSpPr>
        <p:spPr>
          <a:xfrm>
            <a:off x="5860106" y="5807883"/>
            <a:ext cx="2890535" cy="646331"/>
          </a:xfrm>
          <a:prstGeom prst="rect">
            <a:avLst/>
          </a:prstGeom>
          <a:noFill/>
        </p:spPr>
        <p:txBody>
          <a:bodyPr wrap="none" rtlCol="0">
            <a:spAutoFit/>
          </a:bodyPr>
          <a:lstStyle/>
          <a:p>
            <a:r>
              <a:rPr lang="en-US" dirty="0"/>
              <a:t>Valence Quarks: </a:t>
            </a:r>
            <a:r>
              <a:rPr lang="en-US" dirty="0" err="1"/>
              <a:t>JLab</a:t>
            </a:r>
            <a:r>
              <a:rPr lang="en-US" dirty="0"/>
              <a:t> 12 </a:t>
            </a:r>
            <a:r>
              <a:rPr lang="en-US" dirty="0" err="1"/>
              <a:t>GeV</a:t>
            </a:r>
            <a:endParaRPr lang="en-US" dirty="0"/>
          </a:p>
          <a:p>
            <a:r>
              <a:rPr lang="en-US" dirty="0"/>
              <a:t>Sea Quarks and Gluons: EIC</a:t>
            </a:r>
          </a:p>
        </p:txBody>
      </p:sp>
      <p:sp>
        <p:nvSpPr>
          <p:cNvPr id="9" name="Slide Number Placeholder 8"/>
          <p:cNvSpPr>
            <a:spLocks noGrp="1"/>
          </p:cNvSpPr>
          <p:nvPr>
            <p:ph type="sldNum" sz="quarter" idx="12"/>
          </p:nvPr>
        </p:nvSpPr>
        <p:spPr/>
        <p:txBody>
          <a:bodyPr/>
          <a:lstStyle/>
          <a:p>
            <a:fld id="{AF2E4468-5398-3744-84A2-247E18F77D68}" type="slidenum">
              <a:rPr lang="en-US" smtClean="0"/>
              <a:t>7</a:t>
            </a:fld>
            <a:endParaRPr lang="en-US"/>
          </a:p>
        </p:txBody>
      </p:sp>
      <p:sp>
        <p:nvSpPr>
          <p:cNvPr id="10" name="TextBox 9"/>
          <p:cNvSpPr txBox="1"/>
          <p:nvPr/>
        </p:nvSpPr>
        <p:spPr>
          <a:xfrm>
            <a:off x="89899" y="5353311"/>
            <a:ext cx="2508059" cy="923330"/>
          </a:xfrm>
          <a:prstGeom prst="rect">
            <a:avLst/>
          </a:prstGeom>
          <a:noFill/>
        </p:spPr>
        <p:txBody>
          <a:bodyPr wrap="none" rtlCol="0">
            <a:spAutoFit/>
          </a:bodyPr>
          <a:lstStyle/>
          <a:p>
            <a:r>
              <a:rPr lang="en-US" b="1" dirty="0"/>
              <a:t>Direction of longitudinal</a:t>
            </a:r>
          </a:p>
          <a:p>
            <a:r>
              <a:rPr lang="en-US" b="1" dirty="0"/>
              <a:t>momentum normal to</a:t>
            </a:r>
          </a:p>
          <a:p>
            <a:r>
              <a:rPr lang="en-US" b="1" dirty="0"/>
              <a:t>plane of slide</a:t>
            </a:r>
          </a:p>
        </p:txBody>
      </p:sp>
      <p:sp>
        <p:nvSpPr>
          <p:cNvPr id="11" name="TextBox 10"/>
          <p:cNvSpPr txBox="1"/>
          <p:nvPr/>
        </p:nvSpPr>
        <p:spPr>
          <a:xfrm>
            <a:off x="6810936" y="4208813"/>
            <a:ext cx="2159566" cy="1200329"/>
          </a:xfrm>
          <a:prstGeom prst="rect">
            <a:avLst/>
          </a:prstGeom>
          <a:noFill/>
        </p:spPr>
        <p:txBody>
          <a:bodyPr wrap="none" rtlCol="0">
            <a:spAutoFit/>
          </a:bodyPr>
          <a:lstStyle/>
          <a:p>
            <a:r>
              <a:rPr lang="en-US" b="1" dirty="0">
                <a:solidFill>
                  <a:srgbClr val="FF0000"/>
                </a:solidFill>
              </a:rPr>
              <a:t>Goal:</a:t>
            </a:r>
          </a:p>
          <a:p>
            <a:r>
              <a:rPr lang="en-US" b="1" dirty="0">
                <a:solidFill>
                  <a:srgbClr val="FF0000"/>
                </a:solidFill>
              </a:rPr>
              <a:t>Unprecedented</a:t>
            </a:r>
          </a:p>
          <a:p>
            <a:r>
              <a:rPr lang="en-US" b="1" dirty="0">
                <a:solidFill>
                  <a:srgbClr val="FF0000"/>
                </a:solidFill>
              </a:rPr>
              <a:t>21</a:t>
            </a:r>
            <a:r>
              <a:rPr lang="en-US" b="1" baseline="30000" dirty="0">
                <a:solidFill>
                  <a:srgbClr val="FF0000"/>
                </a:solidFill>
              </a:rPr>
              <a:t>st</a:t>
            </a:r>
            <a:r>
              <a:rPr lang="en-US" b="1" dirty="0">
                <a:solidFill>
                  <a:srgbClr val="FF0000"/>
                </a:solidFill>
              </a:rPr>
              <a:t> Century Imaging </a:t>
            </a:r>
          </a:p>
          <a:p>
            <a:r>
              <a:rPr lang="en-US" b="1" dirty="0">
                <a:solidFill>
                  <a:srgbClr val="FF0000"/>
                </a:solidFill>
              </a:rPr>
              <a:t>of </a:t>
            </a:r>
            <a:r>
              <a:rPr lang="en-US" b="1" dirty="0" err="1">
                <a:solidFill>
                  <a:srgbClr val="FF0000"/>
                </a:solidFill>
              </a:rPr>
              <a:t>Hadronic</a:t>
            </a:r>
            <a:r>
              <a:rPr lang="en-US" b="1" dirty="0">
                <a:solidFill>
                  <a:srgbClr val="FF0000"/>
                </a:solidFill>
              </a:rPr>
              <a:t> Matter</a:t>
            </a:r>
          </a:p>
        </p:txBody>
      </p:sp>
      <p:sp>
        <p:nvSpPr>
          <p:cNvPr id="12" name="TextBox 11"/>
          <p:cNvSpPr txBox="1"/>
          <p:nvPr/>
        </p:nvSpPr>
        <p:spPr>
          <a:xfrm>
            <a:off x="7140257" y="3317238"/>
            <a:ext cx="1087708" cy="461665"/>
          </a:xfrm>
          <a:prstGeom prst="rect">
            <a:avLst/>
          </a:prstGeom>
          <a:noFill/>
        </p:spPr>
        <p:txBody>
          <a:bodyPr wrap="none" rtlCol="0">
            <a:spAutoFit/>
          </a:bodyPr>
          <a:lstStyle/>
          <a:p>
            <a:r>
              <a:rPr lang="en-US" sz="2400" b="1" dirty="0">
                <a:solidFill>
                  <a:srgbClr val="FF0000"/>
                </a:solidFill>
              </a:rPr>
              <a:t>Nuclei!</a:t>
            </a:r>
          </a:p>
        </p:txBody>
      </p:sp>
      <p:sp>
        <p:nvSpPr>
          <p:cNvPr id="13" name="TextBox 12">
            <a:extLst>
              <a:ext uri="{FF2B5EF4-FFF2-40B4-BE49-F238E27FC236}">
                <a16:creationId xmlns:a16="http://schemas.microsoft.com/office/drawing/2014/main" id="{F6FBE506-FECD-9898-6840-8733F8615BDF}"/>
              </a:ext>
            </a:extLst>
          </p:cNvPr>
          <p:cNvSpPr txBox="1"/>
          <p:nvPr/>
        </p:nvSpPr>
        <p:spPr>
          <a:xfrm>
            <a:off x="102744" y="1715784"/>
            <a:ext cx="3792000" cy="707886"/>
          </a:xfrm>
          <a:prstGeom prst="rect">
            <a:avLst/>
          </a:prstGeom>
          <a:noFill/>
        </p:spPr>
        <p:txBody>
          <a:bodyPr wrap="none" rtlCol="0">
            <a:spAutoFit/>
          </a:bodyPr>
          <a:lstStyle/>
          <a:p>
            <a:r>
              <a:rPr lang="en-US" sz="2000" b="1" dirty="0"/>
              <a:t>Deeply virtual exclusive processes</a:t>
            </a:r>
          </a:p>
          <a:p>
            <a:r>
              <a:rPr lang="en-US" sz="2000" b="1" dirty="0"/>
              <a:t>where proton is left intact</a:t>
            </a:r>
          </a:p>
        </p:txBody>
      </p:sp>
      <p:sp>
        <p:nvSpPr>
          <p:cNvPr id="14" name="Date Placeholder 13">
            <a:extLst>
              <a:ext uri="{FF2B5EF4-FFF2-40B4-BE49-F238E27FC236}">
                <a16:creationId xmlns:a16="http://schemas.microsoft.com/office/drawing/2014/main" id="{E040BA00-A7A0-CE68-37CF-A140089ADA13}"/>
              </a:ext>
            </a:extLst>
          </p:cNvPr>
          <p:cNvSpPr>
            <a:spLocks noGrp="1"/>
          </p:cNvSpPr>
          <p:nvPr>
            <p:ph type="dt" sz="half" idx="10"/>
          </p:nvPr>
        </p:nvSpPr>
        <p:spPr/>
        <p:txBody>
          <a:bodyPr/>
          <a:lstStyle/>
          <a:p>
            <a:r>
              <a:rPr lang="en-US"/>
              <a:t>Richard Milner</a:t>
            </a:r>
          </a:p>
        </p:txBody>
      </p:sp>
      <p:sp>
        <p:nvSpPr>
          <p:cNvPr id="15" name="Footer Placeholder 14">
            <a:extLst>
              <a:ext uri="{FF2B5EF4-FFF2-40B4-BE49-F238E27FC236}">
                <a16:creationId xmlns:a16="http://schemas.microsoft.com/office/drawing/2014/main" id="{90911DEF-B8D7-D587-A499-D84D69861B26}"/>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25483919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730C1-5B82-E24A-90E7-78DD289B85DF}"/>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2B9B3DDB-465B-BB4F-9292-CC384DCF5540}"/>
              </a:ext>
            </a:extLst>
          </p:cNvPr>
          <p:cNvPicPr>
            <a:picLocks noGrp="1" noChangeAspect="1"/>
          </p:cNvPicPr>
          <p:nvPr>
            <p:ph idx="1"/>
          </p:nvPr>
        </p:nvPicPr>
        <p:blipFill>
          <a:blip r:embed="rId2"/>
          <a:stretch>
            <a:fillRect/>
          </a:stretch>
        </p:blipFill>
        <p:spPr>
          <a:xfrm>
            <a:off x="-102742" y="-1169"/>
            <a:ext cx="9358369" cy="6055415"/>
          </a:xfrm>
        </p:spPr>
      </p:pic>
      <p:sp>
        <p:nvSpPr>
          <p:cNvPr id="6" name="Slide Number Placeholder 5">
            <a:extLst>
              <a:ext uri="{FF2B5EF4-FFF2-40B4-BE49-F238E27FC236}">
                <a16:creationId xmlns:a16="http://schemas.microsoft.com/office/drawing/2014/main" id="{18E7CFED-DB48-D74C-8900-5950A6447436}"/>
              </a:ext>
            </a:extLst>
          </p:cNvPr>
          <p:cNvSpPr>
            <a:spLocks noGrp="1"/>
          </p:cNvSpPr>
          <p:nvPr>
            <p:ph type="sldNum" sz="quarter" idx="12"/>
          </p:nvPr>
        </p:nvSpPr>
        <p:spPr/>
        <p:txBody>
          <a:bodyPr/>
          <a:lstStyle/>
          <a:p>
            <a:fld id="{AF2E4468-5398-3744-84A2-247E18F77D68}" type="slidenum">
              <a:rPr lang="en-US" smtClean="0"/>
              <a:t>8</a:t>
            </a:fld>
            <a:endParaRPr lang="en-US"/>
          </a:p>
        </p:txBody>
      </p:sp>
      <p:pic>
        <p:nvPicPr>
          <p:cNvPr id="10" name="Picture 9">
            <a:extLst>
              <a:ext uri="{FF2B5EF4-FFF2-40B4-BE49-F238E27FC236}">
                <a16:creationId xmlns:a16="http://schemas.microsoft.com/office/drawing/2014/main" id="{737E0897-94DC-504A-AED8-9067DA5C803F}"/>
              </a:ext>
            </a:extLst>
          </p:cNvPr>
          <p:cNvPicPr>
            <a:picLocks noChangeAspect="1"/>
          </p:cNvPicPr>
          <p:nvPr/>
        </p:nvPicPr>
        <p:blipFill>
          <a:blip r:embed="rId3"/>
          <a:stretch>
            <a:fillRect/>
          </a:stretch>
        </p:blipFill>
        <p:spPr>
          <a:xfrm>
            <a:off x="-91175" y="1286"/>
            <a:ext cx="5257800" cy="1143000"/>
          </a:xfrm>
          <a:prstGeom prst="rect">
            <a:avLst/>
          </a:prstGeom>
        </p:spPr>
      </p:pic>
      <p:pic>
        <p:nvPicPr>
          <p:cNvPr id="11" name="Picture 10" descr="hallcin02.jpg">
            <a:extLst>
              <a:ext uri="{FF2B5EF4-FFF2-40B4-BE49-F238E27FC236}">
                <a16:creationId xmlns:a16="http://schemas.microsoft.com/office/drawing/2014/main" id="{3C62DCCC-CD7F-254F-A612-4BD905407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756" y="9231"/>
            <a:ext cx="3789596" cy="2827144"/>
          </a:xfrm>
          <a:prstGeom prst="rect">
            <a:avLst/>
          </a:prstGeom>
        </p:spPr>
      </p:pic>
      <p:sp>
        <p:nvSpPr>
          <p:cNvPr id="3" name="Date Placeholder 2">
            <a:extLst>
              <a:ext uri="{FF2B5EF4-FFF2-40B4-BE49-F238E27FC236}">
                <a16:creationId xmlns:a16="http://schemas.microsoft.com/office/drawing/2014/main" id="{1D12824C-52FB-592C-BAB5-0A11C4ADBDFE}"/>
              </a:ext>
            </a:extLst>
          </p:cNvPr>
          <p:cNvSpPr>
            <a:spLocks noGrp="1"/>
          </p:cNvSpPr>
          <p:nvPr>
            <p:ph type="dt" sz="half" idx="10"/>
          </p:nvPr>
        </p:nvSpPr>
        <p:spPr/>
        <p:txBody>
          <a:bodyPr/>
          <a:lstStyle/>
          <a:p>
            <a:r>
              <a:rPr lang="en-US"/>
              <a:t>Richard Milner</a:t>
            </a:r>
          </a:p>
        </p:txBody>
      </p:sp>
      <p:sp>
        <p:nvSpPr>
          <p:cNvPr id="7" name="Footer Placeholder 6">
            <a:extLst>
              <a:ext uri="{FF2B5EF4-FFF2-40B4-BE49-F238E27FC236}">
                <a16:creationId xmlns:a16="http://schemas.microsoft.com/office/drawing/2014/main" id="{06C97AF4-CFEA-9B8C-69E8-EE7A1EB1117C}"/>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2248499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8912" y="723497"/>
            <a:ext cx="4895088" cy="2279199"/>
          </a:xfrm>
        </p:spPr>
        <p:txBody>
          <a:bodyPr>
            <a:normAutofit/>
          </a:bodyPr>
          <a:lstStyle/>
          <a:p>
            <a:r>
              <a:rPr lang="en-US" sz="3600" b="1" dirty="0">
                <a:solidFill>
                  <a:srgbClr val="0000FF"/>
                </a:solidFill>
              </a:rPr>
              <a:t>CLAS12</a:t>
            </a:r>
            <a:br>
              <a:rPr lang="en-US" sz="3600" b="1" dirty="0">
                <a:solidFill>
                  <a:srgbClr val="0000FF"/>
                </a:solidFill>
              </a:rPr>
            </a:br>
            <a:r>
              <a:rPr lang="en-US" sz="3600" b="1" dirty="0">
                <a:solidFill>
                  <a:srgbClr val="0000FF"/>
                </a:solidFill>
              </a:rPr>
              <a:t>Deeply Virtual Processes</a:t>
            </a:r>
            <a:br>
              <a:rPr lang="en-US" sz="3600" b="1" dirty="0">
                <a:solidFill>
                  <a:srgbClr val="0000FF"/>
                </a:solidFill>
              </a:rPr>
            </a:br>
            <a:r>
              <a:rPr lang="en-US" sz="2700" b="1" i="1" dirty="0"/>
              <a:t>Access to new Generalized Parton Distributions</a:t>
            </a:r>
          </a:p>
        </p:txBody>
      </p:sp>
      <p:sp>
        <p:nvSpPr>
          <p:cNvPr id="3" name="Subtitle 2"/>
          <p:cNvSpPr>
            <a:spLocks noGrp="1"/>
          </p:cNvSpPr>
          <p:nvPr>
            <p:ph type="subTitle" idx="1"/>
          </p:nvPr>
        </p:nvSpPr>
        <p:spPr>
          <a:xfrm>
            <a:off x="0" y="3259352"/>
            <a:ext cx="9144000" cy="2920138"/>
          </a:xfrm>
        </p:spPr>
        <p:txBody>
          <a:bodyPr>
            <a:noAutofit/>
          </a:bodyPr>
          <a:lstStyle/>
          <a:p>
            <a:pPr marL="457200" indent="-457200" algn="l">
              <a:buFont typeface="Arial"/>
              <a:buChar char="•"/>
            </a:pPr>
            <a:r>
              <a:rPr lang="en-US" sz="2000" dirty="0">
                <a:solidFill>
                  <a:schemeClr val="tx1"/>
                </a:solidFill>
              </a:rPr>
              <a:t>Our group is a member of the CLAS12 collaboration at Jefferson Lab, VA</a:t>
            </a:r>
          </a:p>
          <a:p>
            <a:pPr marL="457200" indent="-457200" algn="l">
              <a:buFont typeface="Arial"/>
              <a:buChar char="•"/>
            </a:pPr>
            <a:r>
              <a:rPr lang="en-US" sz="2000" dirty="0">
                <a:solidFill>
                  <a:schemeClr val="tx1"/>
                </a:solidFill>
              </a:rPr>
              <a:t>Have developed with MIT-LNS high performance computing group (computers located at Bates) the capability to run the CLAS12 Monte-Carlo code by collaborators worldwide</a:t>
            </a:r>
          </a:p>
          <a:p>
            <a:pPr marL="457200" indent="-457200" algn="l">
              <a:buFont typeface="Arial"/>
              <a:buChar char="•"/>
            </a:pPr>
            <a:r>
              <a:rPr lang="en-US" sz="2000" dirty="0">
                <a:solidFill>
                  <a:schemeClr val="tx1"/>
                </a:solidFill>
              </a:rPr>
              <a:t>Working on determination of the absolute cross sections for the following processes:        	p(</a:t>
            </a:r>
            <a:r>
              <a:rPr lang="en-US" sz="2000" dirty="0" err="1">
                <a:solidFill>
                  <a:schemeClr val="tx1"/>
                </a:solidFill>
              </a:rPr>
              <a:t>e,e</a:t>
            </a:r>
            <a:r>
              <a:rPr lang="en-US" sz="2000" dirty="0">
                <a:solidFill>
                  <a:schemeClr val="tx1"/>
                </a:solidFill>
              </a:rPr>
              <a:t>’π</a:t>
            </a:r>
            <a:r>
              <a:rPr lang="en-US" sz="2000" baseline="30000" dirty="0">
                <a:solidFill>
                  <a:schemeClr val="tx1"/>
                </a:solidFill>
              </a:rPr>
              <a:t>0</a:t>
            </a:r>
            <a:r>
              <a:rPr lang="en-US" sz="2000" dirty="0">
                <a:solidFill>
                  <a:schemeClr val="tx1"/>
                </a:solidFill>
              </a:rPr>
              <a:t>)p – sensitive to GPDs</a:t>
            </a:r>
          </a:p>
          <a:p>
            <a:pPr algn="l"/>
            <a:r>
              <a:rPr lang="en-US" sz="2000" dirty="0">
                <a:solidFill>
                  <a:schemeClr val="tx1"/>
                </a:solidFill>
              </a:rPr>
              <a:t>					p(</a:t>
            </a:r>
            <a:r>
              <a:rPr lang="en-US" sz="2000" dirty="0" err="1">
                <a:solidFill>
                  <a:schemeClr val="tx1"/>
                </a:solidFill>
              </a:rPr>
              <a:t>e,e’γ</a:t>
            </a:r>
            <a:r>
              <a:rPr lang="en-US" sz="2000" dirty="0">
                <a:solidFill>
                  <a:schemeClr val="tx1"/>
                </a:solidFill>
              </a:rPr>
              <a:t>)p - Deeply Virtual Compton Scattering (DVCS)</a:t>
            </a:r>
          </a:p>
          <a:p>
            <a:pPr algn="l"/>
            <a:r>
              <a:rPr lang="en-US" sz="2000" dirty="0">
                <a:solidFill>
                  <a:schemeClr val="tx1"/>
                </a:solidFill>
              </a:rPr>
              <a:t>					p(</a:t>
            </a:r>
            <a:r>
              <a:rPr lang="en-US" sz="2000" dirty="0" err="1">
                <a:solidFill>
                  <a:schemeClr val="tx1"/>
                </a:solidFill>
              </a:rPr>
              <a:t>e,e’ϕ</a:t>
            </a:r>
            <a:r>
              <a:rPr lang="en-US" sz="2000" dirty="0">
                <a:solidFill>
                  <a:schemeClr val="tx1"/>
                </a:solidFill>
              </a:rPr>
              <a:t>)p - sensitive to gluonic radius</a:t>
            </a:r>
          </a:p>
          <a:p>
            <a:pPr marL="457200" indent="-457200" algn="l">
              <a:buFont typeface="Arial"/>
              <a:buChar char="•"/>
            </a:pPr>
            <a:r>
              <a:rPr lang="en-US" sz="2000" dirty="0">
                <a:solidFill>
                  <a:schemeClr val="tx1"/>
                </a:solidFill>
              </a:rPr>
              <a:t>Seek new insights into the quark and gluon structure of the proton</a:t>
            </a:r>
          </a:p>
        </p:txBody>
      </p:sp>
      <p:pic>
        <p:nvPicPr>
          <p:cNvPr id="4" name="Picture 3" descr="clas12-desig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50" y="0"/>
            <a:ext cx="4346286" cy="3259352"/>
          </a:xfrm>
          <a:prstGeom prst="rect">
            <a:avLst/>
          </a:prstGeom>
        </p:spPr>
      </p:pic>
      <p:sp>
        <p:nvSpPr>
          <p:cNvPr id="14" name="Slide Number Placeholder 13"/>
          <p:cNvSpPr>
            <a:spLocks noGrp="1"/>
          </p:cNvSpPr>
          <p:nvPr>
            <p:ph type="sldNum" sz="quarter" idx="12"/>
          </p:nvPr>
        </p:nvSpPr>
        <p:spPr/>
        <p:txBody>
          <a:bodyPr/>
          <a:lstStyle/>
          <a:p>
            <a:fld id="{FDA3E407-F7AA-A649-984B-AA314E3C1F14}" type="slidenum">
              <a:rPr lang="en-US" smtClean="0"/>
              <a:t>9</a:t>
            </a:fld>
            <a:endParaRPr lang="en-US"/>
          </a:p>
        </p:txBody>
      </p:sp>
      <p:sp>
        <p:nvSpPr>
          <p:cNvPr id="15" name="Date Placeholder 14">
            <a:extLst>
              <a:ext uri="{FF2B5EF4-FFF2-40B4-BE49-F238E27FC236}">
                <a16:creationId xmlns:a16="http://schemas.microsoft.com/office/drawing/2014/main" id="{80FFF2AE-9918-01AE-F48D-F62CDE6A8F30}"/>
              </a:ext>
            </a:extLst>
          </p:cNvPr>
          <p:cNvSpPr>
            <a:spLocks noGrp="1"/>
          </p:cNvSpPr>
          <p:nvPr>
            <p:ph type="dt" sz="half" idx="10"/>
          </p:nvPr>
        </p:nvSpPr>
        <p:spPr/>
        <p:txBody>
          <a:bodyPr/>
          <a:lstStyle/>
          <a:p>
            <a:r>
              <a:rPr lang="en-US"/>
              <a:t>Richard Milner</a:t>
            </a:r>
          </a:p>
        </p:txBody>
      </p:sp>
      <p:sp>
        <p:nvSpPr>
          <p:cNvPr id="16" name="Footer Placeholder 15">
            <a:extLst>
              <a:ext uri="{FF2B5EF4-FFF2-40B4-BE49-F238E27FC236}">
                <a16:creationId xmlns:a16="http://schemas.microsoft.com/office/drawing/2014/main" id="{5D78DC8B-0183-DB3B-5A66-AD2CD8158AEE}"/>
              </a:ext>
            </a:extLst>
          </p:cNvPr>
          <p:cNvSpPr>
            <a:spLocks noGrp="1"/>
          </p:cNvSpPr>
          <p:nvPr>
            <p:ph type="ftr" sz="quarter" idx="11"/>
          </p:nvPr>
        </p:nvSpPr>
        <p:spPr/>
        <p:txBody>
          <a:bodyPr/>
          <a:lstStyle/>
          <a:p>
            <a:r>
              <a:rPr lang="en-US"/>
              <a:t>NUPAX Open House                                                       April 3, 2024</a:t>
            </a:r>
          </a:p>
        </p:txBody>
      </p:sp>
    </p:spTree>
    <p:extLst>
      <p:ext uri="{BB962C8B-B14F-4D97-AF65-F5344CB8AC3E}">
        <p14:creationId xmlns:p14="http://schemas.microsoft.com/office/powerpoint/2010/main" val="629939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1094</TotalTime>
  <Words>1284</Words>
  <Application>Microsoft Macintosh PowerPoint</Application>
  <PresentationFormat>On-screen Show (4:3)</PresentationFormat>
  <Paragraphs>207</Paragraphs>
  <Slides>21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Fira Sans Condensed</vt:lpstr>
      <vt:lpstr>Helvetica</vt:lpstr>
      <vt:lpstr>Times New Roman</vt:lpstr>
      <vt:lpstr>Wingdings</vt:lpstr>
      <vt:lpstr>Office Theme</vt:lpstr>
      <vt:lpstr>Studying QCD and Beyond with Electron Scattering  </vt:lpstr>
      <vt:lpstr>Proton Viewed in High Energy Electron Scattering: 1 Longitudinal Dimension</vt:lpstr>
      <vt:lpstr>PowerPoint Presentation</vt:lpstr>
      <vt:lpstr>PowerPoint Presentation</vt:lpstr>
      <vt:lpstr>PowerPoint Presentation</vt:lpstr>
      <vt:lpstr>Proton Viewed in High Energy Electron Scattering: 1 Longitudinal Dimension</vt:lpstr>
      <vt:lpstr>Proton Tomography: 2 New Dimensions Transverse to Longitudinal Momentum</vt:lpstr>
      <vt:lpstr>PowerPoint Presentation</vt:lpstr>
      <vt:lpstr>CLAS12 Deeply Virtual Processes Access to new Generalized Parton Distributions</vt:lpstr>
      <vt:lpstr>DVCS cross section measurement at CLAS12</vt:lpstr>
      <vt:lpstr>DVCS Cross Section Results</vt:lpstr>
      <vt:lpstr>First Determination of Distribution of Forces in the Proton</vt:lpstr>
      <vt:lpstr>Theses on DV processes with CLAS12</vt:lpstr>
      <vt:lpstr>PowerPoint Presentation</vt:lpstr>
      <vt:lpstr>PowerPoint Presentation</vt:lpstr>
      <vt:lpstr>Electron-Ion Collider (EIC)</vt:lpstr>
      <vt:lpstr>PowerPoint Presentation</vt:lpstr>
      <vt:lpstr>BNL-MIT Development of MEOP in High Magnetic Field</vt:lpstr>
      <vt:lpstr>Proposed Experiment Using Polarized 3He at CLAS12 JLab</vt:lpstr>
      <vt:lpstr>Target Development Status</vt:lpstr>
      <vt:lpstr>Seeking Two New Students</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 for New Graduate Students in the  Hadronic Physics Group</dc:title>
  <dc:creator>Richard Milner</dc:creator>
  <cp:lastModifiedBy>Microsoft Office User</cp:lastModifiedBy>
  <cp:revision>349</cp:revision>
  <cp:lastPrinted>2020-02-05T17:54:31Z</cp:lastPrinted>
  <dcterms:created xsi:type="dcterms:W3CDTF">2016-08-30T13:46:42Z</dcterms:created>
  <dcterms:modified xsi:type="dcterms:W3CDTF">2024-04-02T16:23:29Z</dcterms:modified>
</cp:coreProperties>
</file>